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6.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7.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8.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9.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10.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1.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2.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13.xml" ContentType="application/vnd.openxmlformats-officedocument.theme+xml"/>
  <Override PartName="/ppt/tags/tag1.xml" ContentType="application/vnd.openxmlformats-officedocument.presentationml.tags+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713" r:id="rId3"/>
    <p:sldMasterId id="2147483745" r:id="rId4"/>
    <p:sldMasterId id="2147483777" r:id="rId5"/>
    <p:sldMasterId id="2147483786" r:id="rId6"/>
    <p:sldMasterId id="2147483809" r:id="rId7"/>
    <p:sldMasterId id="2147483828" r:id="rId8"/>
    <p:sldMasterId id="2147483857" r:id="rId9"/>
    <p:sldMasterId id="2147483888" r:id="rId10"/>
    <p:sldMasterId id="2147483912" r:id="rId11"/>
    <p:sldMasterId id="2147483931" r:id="rId12"/>
    <p:sldMasterId id="2147483945" r:id="rId13"/>
  </p:sldMasterIdLst>
  <p:notesMasterIdLst>
    <p:notesMasterId r:id="rId61"/>
  </p:notesMasterIdLst>
  <p:sldIdLst>
    <p:sldId id="257" r:id="rId14"/>
    <p:sldId id="275" r:id="rId15"/>
    <p:sldId id="294" r:id="rId16"/>
    <p:sldId id="274" r:id="rId17"/>
    <p:sldId id="301" r:id="rId18"/>
    <p:sldId id="295" r:id="rId19"/>
    <p:sldId id="296" r:id="rId20"/>
    <p:sldId id="311" r:id="rId21"/>
    <p:sldId id="312" r:id="rId22"/>
    <p:sldId id="297" r:id="rId23"/>
    <p:sldId id="298" r:id="rId24"/>
    <p:sldId id="299" r:id="rId25"/>
    <p:sldId id="308" r:id="rId26"/>
    <p:sldId id="309" r:id="rId27"/>
    <p:sldId id="310" r:id="rId28"/>
    <p:sldId id="276" r:id="rId29"/>
    <p:sldId id="300" r:id="rId30"/>
    <p:sldId id="302" r:id="rId31"/>
    <p:sldId id="303" r:id="rId32"/>
    <p:sldId id="304" r:id="rId33"/>
    <p:sldId id="305" r:id="rId34"/>
    <p:sldId id="306" r:id="rId35"/>
    <p:sldId id="307" r:id="rId36"/>
    <p:sldId id="279" r:id="rId37"/>
    <p:sldId id="314" r:id="rId38"/>
    <p:sldId id="315" r:id="rId39"/>
    <p:sldId id="280" r:id="rId40"/>
    <p:sldId id="281" r:id="rId41"/>
    <p:sldId id="282" r:id="rId42"/>
    <p:sldId id="285" r:id="rId43"/>
    <p:sldId id="286" r:id="rId44"/>
    <p:sldId id="287" r:id="rId45"/>
    <p:sldId id="288" r:id="rId46"/>
    <p:sldId id="290" r:id="rId47"/>
    <p:sldId id="291" r:id="rId48"/>
    <p:sldId id="292" r:id="rId49"/>
    <p:sldId id="293" r:id="rId50"/>
    <p:sldId id="268" r:id="rId51"/>
    <p:sldId id="269" r:id="rId52"/>
    <p:sldId id="270" r:id="rId53"/>
    <p:sldId id="271" r:id="rId54"/>
    <p:sldId id="272" r:id="rId55"/>
    <p:sldId id="273" r:id="rId56"/>
    <p:sldId id="263" r:id="rId57"/>
    <p:sldId id="264" r:id="rId58"/>
    <p:sldId id="316" r:id="rId59"/>
    <p:sldId id="1536"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6" d="100"/>
          <a:sy n="96" d="100"/>
        </p:scale>
        <p:origin x="3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slide" Target="slides/slide42.xml"/><Relationship Id="rId63"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61" Type="http://schemas.openxmlformats.org/officeDocument/2006/relationships/notesMaster" Target="notesMasters/notesMaster1.xml"/><Relationship Id="rId10" Type="http://schemas.openxmlformats.org/officeDocument/2006/relationships/slideMaster" Target="slideMasters/slideMaster10.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3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rill Kotlyarenko" userId="1abb784d1bce7eb2" providerId="LiveId" clId="{52212DBE-58E7-4C27-82C0-A54ED069B8EC}"/>
    <pc:docChg chg="addSld modSld">
      <pc:chgData name="Kirill Kotlyarenko" userId="1abb784d1bce7eb2" providerId="LiveId" clId="{52212DBE-58E7-4C27-82C0-A54ED069B8EC}" dt="2018-06-05T20:01:01.843" v="0"/>
      <pc:docMkLst>
        <pc:docMk/>
      </pc:docMkLst>
      <pc:sldChg chg="add">
        <pc:chgData name="Kirill Kotlyarenko" userId="1abb784d1bce7eb2" providerId="LiveId" clId="{52212DBE-58E7-4C27-82C0-A54ED069B8EC}" dt="2018-06-05T20:01:01.843" v="0"/>
        <pc:sldMkLst>
          <pc:docMk/>
          <pc:sldMk cId="3876711821" sldId="153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AC9E88-67E9-442E-909E-D82F0C66C911}" type="doc">
      <dgm:prSet loTypeId="urn:microsoft.com/office/officeart/2005/8/layout/hProcess9" loCatId="process" qsTypeId="urn:microsoft.com/office/officeart/2005/8/quickstyle/simple5" qsCatId="simple" csTypeId="urn:microsoft.com/office/officeart/2005/8/colors/accent1_2" csCatId="accent1" phldr="1"/>
      <dgm:spPr/>
    </dgm:pt>
    <dgm:pt modelId="{00E7F727-5D09-4FF9-B751-983DEE2B60F7}">
      <dgm:prSet phldrT="[Text]" custT="1"/>
      <dgm:spPr/>
      <dgm:t>
        <a:bodyPr/>
        <a:lstStyle/>
        <a:p>
          <a:r>
            <a:rPr lang="en-US" sz="2000" dirty="0"/>
            <a:t>Run the conversion command using PowerShell/CLI</a:t>
          </a:r>
        </a:p>
      </dgm:t>
    </dgm:pt>
    <dgm:pt modelId="{8A31E660-9177-4C18-BAB3-027F6738971F}" type="parTrans" cxnId="{017E60D8-DA3E-4A10-B100-597D4DDA0500}">
      <dgm:prSet/>
      <dgm:spPr/>
      <dgm:t>
        <a:bodyPr/>
        <a:lstStyle/>
        <a:p>
          <a:endParaRPr lang="en-US" sz="4400"/>
        </a:p>
      </dgm:t>
    </dgm:pt>
    <dgm:pt modelId="{A458E99F-5372-43D2-AEFC-1C75A0A40137}" type="sibTrans" cxnId="{017E60D8-DA3E-4A10-B100-597D4DDA0500}">
      <dgm:prSet/>
      <dgm:spPr/>
      <dgm:t>
        <a:bodyPr/>
        <a:lstStyle/>
        <a:p>
          <a:endParaRPr lang="en-US" sz="4400"/>
        </a:p>
      </dgm:t>
    </dgm:pt>
    <dgm:pt modelId="{0E035943-0422-41D1-9ED5-ACE27F3A4CA0}">
      <dgm:prSet phldrT="[Text]" custT="1"/>
      <dgm:spPr/>
      <dgm:t>
        <a:bodyPr/>
        <a:lstStyle/>
        <a:p>
          <a:r>
            <a:rPr lang="en-US" sz="2000"/>
            <a:t>Automatic Reboot</a:t>
          </a:r>
        </a:p>
      </dgm:t>
    </dgm:pt>
    <dgm:pt modelId="{89463EAB-AD1B-4B8F-A87B-AB8C13A475F5}" type="parTrans" cxnId="{49D695AA-9352-498E-B641-A56D39147DBA}">
      <dgm:prSet/>
      <dgm:spPr/>
      <dgm:t>
        <a:bodyPr/>
        <a:lstStyle/>
        <a:p>
          <a:endParaRPr lang="en-US" sz="4400"/>
        </a:p>
      </dgm:t>
    </dgm:pt>
    <dgm:pt modelId="{4EA28C6F-227A-4BA3-8BFB-356568D1258C}" type="sibTrans" cxnId="{49D695AA-9352-498E-B641-A56D39147DBA}">
      <dgm:prSet/>
      <dgm:spPr/>
      <dgm:t>
        <a:bodyPr/>
        <a:lstStyle/>
        <a:p>
          <a:endParaRPr lang="en-US" sz="4400"/>
        </a:p>
      </dgm:t>
    </dgm:pt>
    <dgm:pt modelId="{8CDF1FA2-5B21-4104-94D0-811B0220BECE}">
      <dgm:prSet phldrT="[Text]" custT="1"/>
      <dgm:spPr/>
      <dgm:t>
        <a:bodyPr/>
        <a:lstStyle/>
        <a:p>
          <a:r>
            <a:rPr lang="en-US" sz="2000" dirty="0"/>
            <a:t>Stop the VM</a:t>
          </a:r>
        </a:p>
      </dgm:t>
    </dgm:pt>
    <dgm:pt modelId="{577FA8BC-1623-4CEB-82FD-05AD35D8DAD0}" type="parTrans" cxnId="{372B42A1-5C66-4EDF-9463-6B2A7F1BC879}">
      <dgm:prSet/>
      <dgm:spPr/>
      <dgm:t>
        <a:bodyPr/>
        <a:lstStyle/>
        <a:p>
          <a:endParaRPr lang="en-US" sz="4400"/>
        </a:p>
      </dgm:t>
    </dgm:pt>
    <dgm:pt modelId="{3C83E9F7-3535-438F-BA33-A60AEEC1FC1C}" type="sibTrans" cxnId="{372B42A1-5C66-4EDF-9463-6B2A7F1BC879}">
      <dgm:prSet/>
      <dgm:spPr/>
      <dgm:t>
        <a:bodyPr/>
        <a:lstStyle/>
        <a:p>
          <a:endParaRPr lang="en-US" sz="4400"/>
        </a:p>
      </dgm:t>
    </dgm:pt>
    <dgm:pt modelId="{9E242AB5-719E-408D-98F6-309BFAB83E4D}" type="pres">
      <dgm:prSet presAssocID="{34AC9E88-67E9-442E-909E-D82F0C66C911}" presName="CompostProcess" presStyleCnt="0">
        <dgm:presLayoutVars>
          <dgm:dir/>
          <dgm:resizeHandles val="exact"/>
        </dgm:presLayoutVars>
      </dgm:prSet>
      <dgm:spPr/>
    </dgm:pt>
    <dgm:pt modelId="{D8A23DD0-3C9E-47CD-AE7F-A40D79931285}" type="pres">
      <dgm:prSet presAssocID="{34AC9E88-67E9-442E-909E-D82F0C66C911}" presName="arrow" presStyleLbl="bgShp" presStyleIdx="0" presStyleCnt="1" custScaleX="117647" custLinFactNeighborX="-2911" custLinFactNeighborY="-7853"/>
      <dgm:spPr/>
    </dgm:pt>
    <dgm:pt modelId="{B32C281E-E849-435C-9692-4E95FCB3CCF6}" type="pres">
      <dgm:prSet presAssocID="{34AC9E88-67E9-442E-909E-D82F0C66C911}" presName="linearProcess" presStyleCnt="0"/>
      <dgm:spPr/>
    </dgm:pt>
    <dgm:pt modelId="{EEBE6433-39F4-4810-B71A-C7E86D1A53A5}" type="pres">
      <dgm:prSet presAssocID="{8CDF1FA2-5B21-4104-94D0-811B0220BECE}" presName="textNode" presStyleLbl="node1" presStyleIdx="0" presStyleCnt="3">
        <dgm:presLayoutVars>
          <dgm:bulletEnabled val="1"/>
        </dgm:presLayoutVars>
      </dgm:prSet>
      <dgm:spPr/>
    </dgm:pt>
    <dgm:pt modelId="{0C789A35-C1FA-48AC-BDE2-DA7B29373A11}" type="pres">
      <dgm:prSet presAssocID="{3C83E9F7-3535-438F-BA33-A60AEEC1FC1C}" presName="sibTrans" presStyleCnt="0"/>
      <dgm:spPr/>
    </dgm:pt>
    <dgm:pt modelId="{296B606D-92CA-41B9-96AB-39D65D069F39}" type="pres">
      <dgm:prSet presAssocID="{00E7F727-5D09-4FF9-B751-983DEE2B60F7}" presName="textNode" presStyleLbl="node1" presStyleIdx="1" presStyleCnt="3" custScaleX="120399">
        <dgm:presLayoutVars>
          <dgm:bulletEnabled val="1"/>
        </dgm:presLayoutVars>
      </dgm:prSet>
      <dgm:spPr/>
    </dgm:pt>
    <dgm:pt modelId="{43350864-BDCB-4E1D-B07A-C0445393318A}" type="pres">
      <dgm:prSet presAssocID="{A458E99F-5372-43D2-AEFC-1C75A0A40137}" presName="sibTrans" presStyleCnt="0"/>
      <dgm:spPr/>
    </dgm:pt>
    <dgm:pt modelId="{86B019EA-B666-49D4-A8F1-BE1DBD29AEF3}" type="pres">
      <dgm:prSet presAssocID="{0E035943-0422-41D1-9ED5-ACE27F3A4CA0}" presName="textNode" presStyleLbl="node1" presStyleIdx="2" presStyleCnt="3">
        <dgm:presLayoutVars>
          <dgm:bulletEnabled val="1"/>
        </dgm:presLayoutVars>
      </dgm:prSet>
      <dgm:spPr/>
    </dgm:pt>
  </dgm:ptLst>
  <dgm:cxnLst>
    <dgm:cxn modelId="{82704E16-B46F-496D-8729-4B9F090BBC42}" type="presOf" srcId="{8CDF1FA2-5B21-4104-94D0-811B0220BECE}" destId="{EEBE6433-39F4-4810-B71A-C7E86D1A53A5}" srcOrd="0" destOrd="0" presId="urn:microsoft.com/office/officeart/2005/8/layout/hProcess9"/>
    <dgm:cxn modelId="{F7F0B385-D255-4036-9BA1-1E84E9D94DB5}" type="presOf" srcId="{34AC9E88-67E9-442E-909E-D82F0C66C911}" destId="{9E242AB5-719E-408D-98F6-309BFAB83E4D}" srcOrd="0" destOrd="0" presId="urn:microsoft.com/office/officeart/2005/8/layout/hProcess9"/>
    <dgm:cxn modelId="{372B42A1-5C66-4EDF-9463-6B2A7F1BC879}" srcId="{34AC9E88-67E9-442E-909E-D82F0C66C911}" destId="{8CDF1FA2-5B21-4104-94D0-811B0220BECE}" srcOrd="0" destOrd="0" parTransId="{577FA8BC-1623-4CEB-82FD-05AD35D8DAD0}" sibTransId="{3C83E9F7-3535-438F-BA33-A60AEEC1FC1C}"/>
    <dgm:cxn modelId="{49D695AA-9352-498E-B641-A56D39147DBA}" srcId="{34AC9E88-67E9-442E-909E-D82F0C66C911}" destId="{0E035943-0422-41D1-9ED5-ACE27F3A4CA0}" srcOrd="2" destOrd="0" parTransId="{89463EAB-AD1B-4B8F-A87B-AB8C13A475F5}" sibTransId="{4EA28C6F-227A-4BA3-8BFB-356568D1258C}"/>
    <dgm:cxn modelId="{7BE562B9-4613-4458-922E-6E4CB4BEC719}" type="presOf" srcId="{00E7F727-5D09-4FF9-B751-983DEE2B60F7}" destId="{296B606D-92CA-41B9-96AB-39D65D069F39}" srcOrd="0" destOrd="0" presId="urn:microsoft.com/office/officeart/2005/8/layout/hProcess9"/>
    <dgm:cxn modelId="{017E60D8-DA3E-4A10-B100-597D4DDA0500}" srcId="{34AC9E88-67E9-442E-909E-D82F0C66C911}" destId="{00E7F727-5D09-4FF9-B751-983DEE2B60F7}" srcOrd="1" destOrd="0" parTransId="{8A31E660-9177-4C18-BAB3-027F6738971F}" sibTransId="{A458E99F-5372-43D2-AEFC-1C75A0A40137}"/>
    <dgm:cxn modelId="{C460DBFF-4FED-49E1-BEAC-18F32A02EE0B}" type="presOf" srcId="{0E035943-0422-41D1-9ED5-ACE27F3A4CA0}" destId="{86B019EA-B666-49D4-A8F1-BE1DBD29AEF3}" srcOrd="0" destOrd="0" presId="urn:microsoft.com/office/officeart/2005/8/layout/hProcess9"/>
    <dgm:cxn modelId="{50F49A85-9859-46C7-90FB-34A57F1F0431}" type="presParOf" srcId="{9E242AB5-719E-408D-98F6-309BFAB83E4D}" destId="{D8A23DD0-3C9E-47CD-AE7F-A40D79931285}" srcOrd="0" destOrd="0" presId="urn:microsoft.com/office/officeart/2005/8/layout/hProcess9"/>
    <dgm:cxn modelId="{51675079-6F0C-4FFD-830F-D33C2C6BCC3F}" type="presParOf" srcId="{9E242AB5-719E-408D-98F6-309BFAB83E4D}" destId="{B32C281E-E849-435C-9692-4E95FCB3CCF6}" srcOrd="1" destOrd="0" presId="urn:microsoft.com/office/officeart/2005/8/layout/hProcess9"/>
    <dgm:cxn modelId="{8D64909C-4FEA-458C-A2CE-7457C545EFB8}" type="presParOf" srcId="{B32C281E-E849-435C-9692-4E95FCB3CCF6}" destId="{EEBE6433-39F4-4810-B71A-C7E86D1A53A5}" srcOrd="0" destOrd="0" presId="urn:microsoft.com/office/officeart/2005/8/layout/hProcess9"/>
    <dgm:cxn modelId="{C149BF6E-C525-4C32-9DCB-2E6D27D4CA1C}" type="presParOf" srcId="{B32C281E-E849-435C-9692-4E95FCB3CCF6}" destId="{0C789A35-C1FA-48AC-BDE2-DA7B29373A11}" srcOrd="1" destOrd="0" presId="urn:microsoft.com/office/officeart/2005/8/layout/hProcess9"/>
    <dgm:cxn modelId="{35005CC7-B387-4C75-9C77-FA4695D1BA3F}" type="presParOf" srcId="{B32C281E-E849-435C-9692-4E95FCB3CCF6}" destId="{296B606D-92CA-41B9-96AB-39D65D069F39}" srcOrd="2" destOrd="0" presId="urn:microsoft.com/office/officeart/2005/8/layout/hProcess9"/>
    <dgm:cxn modelId="{023A06A7-AAC1-4A45-8AEB-5A3B1F9A228D}" type="presParOf" srcId="{B32C281E-E849-435C-9692-4E95FCB3CCF6}" destId="{43350864-BDCB-4E1D-B07A-C0445393318A}" srcOrd="3" destOrd="0" presId="urn:microsoft.com/office/officeart/2005/8/layout/hProcess9"/>
    <dgm:cxn modelId="{17C2D2FE-F2A4-4B42-BD4D-AF30AD793A0D}" type="presParOf" srcId="{B32C281E-E849-435C-9692-4E95FCB3CCF6}" destId="{86B019EA-B666-49D4-A8F1-BE1DBD29AEF3}"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3DFA54-D346-40E4-BE10-A24A5E5EBA7F}"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4899B7EE-560B-4A0C-B6B0-CA3C6B803819}">
      <dgm:prSet phldrT="[Text]" custT="1"/>
      <dgm:spPr/>
      <dgm:t>
        <a:bodyPr/>
        <a:lstStyle/>
        <a:p>
          <a:pPr marL="0" lvl="0" indent="0" algn="l" defTabSz="889000">
            <a:lnSpc>
              <a:spcPct val="90000"/>
            </a:lnSpc>
            <a:spcBef>
              <a:spcPct val="0"/>
            </a:spcBef>
            <a:spcAft>
              <a:spcPct val="35000"/>
            </a:spcAft>
            <a:buNone/>
          </a:pPr>
          <a:r>
            <a:rPr lang="en-US" sz="2400" kern="1200" dirty="0">
              <a:solidFill>
                <a:srgbClr val="FFFFFF"/>
              </a:solidFill>
              <a:latin typeface="Segoe UI Semilight"/>
              <a:ea typeface="+mn-ea"/>
              <a:cs typeface="+mn-cs"/>
            </a:rPr>
            <a:t>Browse Snapshots</a:t>
          </a:r>
        </a:p>
      </dgm:t>
    </dgm:pt>
    <dgm:pt modelId="{7E329667-E3E0-4E47-8EF8-48827CE78E67}" type="parTrans" cxnId="{89091E8C-86A2-4979-854E-138DAEBE3C3C}">
      <dgm:prSet/>
      <dgm:spPr/>
      <dgm:t>
        <a:bodyPr/>
        <a:lstStyle/>
        <a:p>
          <a:endParaRPr lang="en-US"/>
        </a:p>
      </dgm:t>
    </dgm:pt>
    <dgm:pt modelId="{60543D31-137A-421E-9F22-AB46F045A40F}" type="sibTrans" cxnId="{89091E8C-86A2-4979-854E-138DAEBE3C3C}">
      <dgm:prSet/>
      <dgm:spPr/>
      <dgm:t>
        <a:bodyPr/>
        <a:lstStyle/>
        <a:p>
          <a:endParaRPr lang="en-US"/>
        </a:p>
      </dgm:t>
    </dgm:pt>
    <dgm:pt modelId="{6BE60AA2-F2A0-40BF-A559-D8DB25AC8159}">
      <dgm:prSet phldrT="[Text]" custT="1"/>
      <dgm:spPr/>
      <dgm:t>
        <a:bodyPr/>
        <a:lstStyle/>
        <a:p>
          <a:pPr marL="171450" lvl="1" indent="-171450" algn="l" defTabSz="711200">
            <a:lnSpc>
              <a:spcPct val="90000"/>
            </a:lnSpc>
            <a:spcBef>
              <a:spcPct val="0"/>
            </a:spcBef>
            <a:spcAft>
              <a:spcPct val="15000"/>
            </a:spcAft>
            <a:buChar char="•"/>
          </a:pPr>
          <a:r>
            <a:rPr lang="en-US" sz="1600" kern="1200" dirty="0">
              <a:solidFill>
                <a:srgbClr val="FFFFFF"/>
              </a:solidFill>
              <a:latin typeface="Segoe UI Semilight"/>
              <a:ea typeface="+mn-ea"/>
              <a:cs typeface="+mn-cs"/>
            </a:rPr>
            <a:t>Explore using previous versions on Windows</a:t>
          </a:r>
        </a:p>
      </dgm:t>
    </dgm:pt>
    <dgm:pt modelId="{96E93F27-AFC5-45AE-8DCA-3CEA8A31A39C}" type="parTrans" cxnId="{715A291E-9B42-4A4C-915A-62737140A4C4}">
      <dgm:prSet/>
      <dgm:spPr/>
      <dgm:t>
        <a:bodyPr/>
        <a:lstStyle/>
        <a:p>
          <a:endParaRPr lang="en-US"/>
        </a:p>
      </dgm:t>
    </dgm:pt>
    <dgm:pt modelId="{1F66F6A1-9EA8-4508-8591-4501BCED8F4A}" type="sibTrans" cxnId="{715A291E-9B42-4A4C-915A-62737140A4C4}">
      <dgm:prSet/>
      <dgm:spPr/>
      <dgm:t>
        <a:bodyPr/>
        <a:lstStyle/>
        <a:p>
          <a:endParaRPr lang="en-US"/>
        </a:p>
      </dgm:t>
    </dgm:pt>
    <dgm:pt modelId="{7B9FF662-9E35-45CE-8851-636B55568313}">
      <dgm:prSet phldrT="[Text]" custT="1"/>
      <dgm:spPr/>
      <dgm:t>
        <a:bodyPr/>
        <a:lstStyle/>
        <a:p>
          <a:pPr marL="0" lvl="0" algn="l" defTabSz="889000">
            <a:lnSpc>
              <a:spcPct val="90000"/>
            </a:lnSpc>
            <a:spcBef>
              <a:spcPct val="0"/>
            </a:spcBef>
            <a:spcAft>
              <a:spcPct val="35000"/>
            </a:spcAft>
            <a:buNone/>
          </a:pPr>
          <a:r>
            <a:rPr lang="en-US" sz="2400" kern="1200" dirty="0">
              <a:solidFill>
                <a:srgbClr val="FFFFFF"/>
              </a:solidFill>
              <a:latin typeface="Segoe UI Semilight"/>
              <a:ea typeface="+mn-ea"/>
              <a:cs typeface="+mn-cs"/>
            </a:rPr>
            <a:t>Restore from Snapshots</a:t>
          </a:r>
        </a:p>
      </dgm:t>
    </dgm:pt>
    <dgm:pt modelId="{066D8F1D-E035-49CD-9395-41FE0ADE457B}" type="parTrans" cxnId="{5BDEC063-2B27-4EC8-BB7A-2E99494ADC96}">
      <dgm:prSet/>
      <dgm:spPr/>
      <dgm:t>
        <a:bodyPr/>
        <a:lstStyle/>
        <a:p>
          <a:endParaRPr lang="en-US"/>
        </a:p>
      </dgm:t>
    </dgm:pt>
    <dgm:pt modelId="{10957675-B92D-4414-B2C4-AC48B7308FCD}" type="sibTrans" cxnId="{5BDEC063-2B27-4EC8-BB7A-2E99494ADC96}">
      <dgm:prSet/>
      <dgm:spPr/>
      <dgm:t>
        <a:bodyPr/>
        <a:lstStyle/>
        <a:p>
          <a:endParaRPr lang="en-US"/>
        </a:p>
      </dgm:t>
    </dgm:pt>
    <dgm:pt modelId="{7EE90811-6DCD-49A3-B2B7-BF9115929E41}">
      <dgm:prSet phldrT="[Text]" custT="1"/>
      <dgm:spPr/>
      <dgm:t>
        <a:bodyPr/>
        <a:lstStyle/>
        <a:p>
          <a:pPr marL="171450" lvl="1" indent="-171450" algn="l" defTabSz="711200">
            <a:lnSpc>
              <a:spcPct val="90000"/>
            </a:lnSpc>
            <a:spcBef>
              <a:spcPct val="0"/>
            </a:spcBef>
            <a:spcAft>
              <a:spcPct val="15000"/>
            </a:spcAft>
            <a:buChar char="•"/>
          </a:pPr>
          <a:r>
            <a:rPr lang="en-US" sz="1600" kern="1200" dirty="0">
              <a:solidFill>
                <a:srgbClr val="FFFFFF"/>
              </a:solidFill>
              <a:latin typeface="Segoe UI Semilight"/>
              <a:ea typeface="+mn-ea"/>
              <a:cs typeface="+mn-cs"/>
            </a:rPr>
            <a:t>Restore using previous versions on Windows</a:t>
          </a:r>
        </a:p>
      </dgm:t>
    </dgm:pt>
    <dgm:pt modelId="{F2151AF4-00C1-434E-BDAE-DE3895E69F32}" type="parTrans" cxnId="{B051508A-C29E-43DF-B318-4BEE06EBF68C}">
      <dgm:prSet/>
      <dgm:spPr/>
      <dgm:t>
        <a:bodyPr/>
        <a:lstStyle/>
        <a:p>
          <a:endParaRPr lang="en-US"/>
        </a:p>
      </dgm:t>
    </dgm:pt>
    <dgm:pt modelId="{29AF77F1-1D05-45E9-8DAB-C8D8A047CE2A}" type="sibTrans" cxnId="{B051508A-C29E-43DF-B318-4BEE06EBF68C}">
      <dgm:prSet/>
      <dgm:spPr/>
      <dgm:t>
        <a:bodyPr/>
        <a:lstStyle/>
        <a:p>
          <a:endParaRPr lang="en-US"/>
        </a:p>
      </dgm:t>
    </dgm:pt>
    <dgm:pt modelId="{3BD292E7-4A9F-49F4-AB4E-34D48F93BA63}">
      <dgm:prSet phldrT="[Text]" custT="1"/>
      <dgm:spPr/>
      <dgm:t>
        <a:bodyPr/>
        <a:lstStyle/>
        <a:p>
          <a:pPr marL="171450" lvl="1" indent="-171450" algn="l" defTabSz="711200">
            <a:lnSpc>
              <a:spcPct val="90000"/>
            </a:lnSpc>
            <a:spcBef>
              <a:spcPct val="0"/>
            </a:spcBef>
            <a:spcAft>
              <a:spcPct val="15000"/>
            </a:spcAft>
            <a:buChar char="•"/>
          </a:pPr>
          <a:r>
            <a:rPr lang="en-US" sz="1600" kern="1200" dirty="0">
              <a:solidFill>
                <a:srgbClr val="FFFFFF"/>
              </a:solidFill>
              <a:latin typeface="Segoe UI Semilight"/>
              <a:ea typeface="+mn-ea"/>
              <a:cs typeface="+mn-cs"/>
            </a:rPr>
            <a:t>Leverage familiar comparison tools</a:t>
          </a:r>
        </a:p>
      </dgm:t>
    </dgm:pt>
    <dgm:pt modelId="{37D14856-7EB1-40EF-8E78-79AF7860C004}" type="sibTrans" cxnId="{30E03D82-5863-4EC2-8AF2-FFDCE638C66D}">
      <dgm:prSet/>
      <dgm:spPr/>
      <dgm:t>
        <a:bodyPr/>
        <a:lstStyle/>
        <a:p>
          <a:endParaRPr lang="en-US"/>
        </a:p>
      </dgm:t>
    </dgm:pt>
    <dgm:pt modelId="{257636E0-B53A-4C50-BFD2-57191C429095}" type="parTrans" cxnId="{30E03D82-5863-4EC2-8AF2-FFDCE638C66D}">
      <dgm:prSet/>
      <dgm:spPr/>
      <dgm:t>
        <a:bodyPr/>
        <a:lstStyle/>
        <a:p>
          <a:endParaRPr lang="en-US"/>
        </a:p>
      </dgm:t>
    </dgm:pt>
    <dgm:pt modelId="{082B9F86-01CE-4E06-9AEB-45B96C73BD8D}">
      <dgm:prSet phldrT="[Text]" custT="1"/>
      <dgm:spPr/>
      <dgm:t>
        <a:bodyPr/>
        <a:lstStyle/>
        <a:p>
          <a:pPr marL="0" lvl="0" indent="0" algn="l" defTabSz="889000">
            <a:lnSpc>
              <a:spcPct val="90000"/>
            </a:lnSpc>
            <a:spcBef>
              <a:spcPct val="0"/>
            </a:spcBef>
            <a:spcAft>
              <a:spcPct val="35000"/>
            </a:spcAft>
            <a:buNone/>
          </a:pPr>
          <a:r>
            <a:rPr lang="en-US" sz="2400" kern="1200" dirty="0">
              <a:solidFill>
                <a:srgbClr val="FFFFFF"/>
              </a:solidFill>
              <a:latin typeface="Segoe UI Semilight"/>
              <a:ea typeface="+mn-ea"/>
              <a:cs typeface="+mn-cs"/>
            </a:rPr>
            <a:t>Take Snapshot</a:t>
          </a:r>
          <a:endParaRPr lang="en-US" sz="2000" kern="1200" dirty="0">
            <a:solidFill>
              <a:srgbClr val="FFFFFF"/>
            </a:solidFill>
            <a:latin typeface="Segoe UI Semilight"/>
            <a:ea typeface="+mn-ea"/>
            <a:cs typeface="+mn-cs"/>
          </a:endParaRPr>
        </a:p>
      </dgm:t>
    </dgm:pt>
    <dgm:pt modelId="{D57E8125-22FA-40A4-9C2E-4F4F44B8C948}" type="sibTrans" cxnId="{16FAD112-86A1-498A-9C34-7A89930DE286}">
      <dgm:prSet/>
      <dgm:spPr/>
      <dgm:t>
        <a:bodyPr/>
        <a:lstStyle/>
        <a:p>
          <a:endParaRPr lang="en-US"/>
        </a:p>
      </dgm:t>
    </dgm:pt>
    <dgm:pt modelId="{8B3265AD-C022-429D-B5C7-525D5F2D615A}" type="parTrans" cxnId="{16FAD112-86A1-498A-9C34-7A89930DE286}">
      <dgm:prSet/>
      <dgm:spPr/>
      <dgm:t>
        <a:bodyPr/>
        <a:lstStyle/>
        <a:p>
          <a:endParaRPr lang="en-US"/>
        </a:p>
      </dgm:t>
    </dgm:pt>
    <dgm:pt modelId="{6ACF9603-689C-48AF-9736-871B9E1E900F}">
      <dgm:prSet phldrT="[Text]" custT="1"/>
      <dgm:spPr/>
      <dgm:t>
        <a:bodyPr/>
        <a:lstStyle/>
        <a:p>
          <a:pPr marL="171450" lvl="1" indent="-171450" algn="l" defTabSz="711200">
            <a:lnSpc>
              <a:spcPct val="90000"/>
            </a:lnSpc>
            <a:spcBef>
              <a:spcPct val="0"/>
            </a:spcBef>
            <a:spcAft>
              <a:spcPct val="15000"/>
            </a:spcAft>
            <a:buChar char="•"/>
          </a:pPr>
          <a:r>
            <a:rPr lang="en-US" sz="1600" kern="1200" dirty="0">
              <a:solidFill>
                <a:srgbClr val="FFFFFF"/>
              </a:solidFill>
              <a:latin typeface="Segoe UI Semilight"/>
              <a:ea typeface="+mn-ea"/>
              <a:cs typeface="+mn-cs"/>
            </a:rPr>
            <a:t>Create on demand or schedule with Backup</a:t>
          </a:r>
        </a:p>
      </dgm:t>
    </dgm:pt>
    <dgm:pt modelId="{91105352-2C8C-4B08-AEE2-AD1D236CDDAC}" type="sibTrans" cxnId="{EF2D3028-7CC0-43B0-9C13-1FB7459C8D58}">
      <dgm:prSet/>
      <dgm:spPr/>
      <dgm:t>
        <a:bodyPr/>
        <a:lstStyle/>
        <a:p>
          <a:endParaRPr lang="en-US"/>
        </a:p>
      </dgm:t>
    </dgm:pt>
    <dgm:pt modelId="{132C5851-B941-4F78-BDA4-EC653F9D90B4}" type="parTrans" cxnId="{EF2D3028-7CC0-43B0-9C13-1FB7459C8D58}">
      <dgm:prSet/>
      <dgm:spPr/>
      <dgm:t>
        <a:bodyPr/>
        <a:lstStyle/>
        <a:p>
          <a:endParaRPr lang="en-US"/>
        </a:p>
      </dgm:t>
    </dgm:pt>
    <dgm:pt modelId="{BD78FA81-520C-4901-AE93-4CC9349E7265}" type="pres">
      <dgm:prSet presAssocID="{4D3DFA54-D346-40E4-BE10-A24A5E5EBA7F}" presName="CompostProcess" presStyleCnt="0">
        <dgm:presLayoutVars>
          <dgm:dir/>
          <dgm:resizeHandles val="exact"/>
        </dgm:presLayoutVars>
      </dgm:prSet>
      <dgm:spPr/>
    </dgm:pt>
    <dgm:pt modelId="{F6D82CAA-F952-43D1-9CD4-21C3F6E2B52F}" type="pres">
      <dgm:prSet presAssocID="{4D3DFA54-D346-40E4-BE10-A24A5E5EBA7F}" presName="arrow" presStyleLbl="bgShp" presStyleIdx="0" presStyleCnt="1"/>
      <dgm:spPr/>
    </dgm:pt>
    <dgm:pt modelId="{A16B8042-EE8C-426D-BA82-592A06C580C5}" type="pres">
      <dgm:prSet presAssocID="{4D3DFA54-D346-40E4-BE10-A24A5E5EBA7F}" presName="linearProcess" presStyleCnt="0"/>
      <dgm:spPr/>
    </dgm:pt>
    <dgm:pt modelId="{6D03F7D1-2A98-48BC-9644-D6BE03AE1300}" type="pres">
      <dgm:prSet presAssocID="{082B9F86-01CE-4E06-9AEB-45B96C73BD8D}" presName="textNode" presStyleLbl="node1" presStyleIdx="0" presStyleCnt="3">
        <dgm:presLayoutVars>
          <dgm:bulletEnabled val="1"/>
        </dgm:presLayoutVars>
      </dgm:prSet>
      <dgm:spPr/>
    </dgm:pt>
    <dgm:pt modelId="{55C88DD4-241A-45DA-B2DC-517A1ED27044}" type="pres">
      <dgm:prSet presAssocID="{D57E8125-22FA-40A4-9C2E-4F4F44B8C948}" presName="sibTrans" presStyleCnt="0"/>
      <dgm:spPr/>
    </dgm:pt>
    <dgm:pt modelId="{FB424C66-5140-4790-95BF-BB3CAC64CBC8}" type="pres">
      <dgm:prSet presAssocID="{4899B7EE-560B-4A0C-B6B0-CA3C6B803819}" presName="textNode" presStyleLbl="node1" presStyleIdx="1" presStyleCnt="3" custScaleX="105877">
        <dgm:presLayoutVars>
          <dgm:bulletEnabled val="1"/>
        </dgm:presLayoutVars>
      </dgm:prSet>
      <dgm:spPr/>
    </dgm:pt>
    <dgm:pt modelId="{46DACB64-1C37-43AC-AC19-67F8F8E52A4F}" type="pres">
      <dgm:prSet presAssocID="{60543D31-137A-421E-9F22-AB46F045A40F}" presName="sibTrans" presStyleCnt="0"/>
      <dgm:spPr/>
    </dgm:pt>
    <dgm:pt modelId="{97651997-8663-40A0-BCEA-C5D596103D3B}" type="pres">
      <dgm:prSet presAssocID="{7B9FF662-9E35-45CE-8851-636B55568313}" presName="textNode" presStyleLbl="node1" presStyleIdx="2" presStyleCnt="3">
        <dgm:presLayoutVars>
          <dgm:bulletEnabled val="1"/>
        </dgm:presLayoutVars>
      </dgm:prSet>
      <dgm:spPr/>
    </dgm:pt>
  </dgm:ptLst>
  <dgm:cxnLst>
    <dgm:cxn modelId="{16FAD112-86A1-498A-9C34-7A89930DE286}" srcId="{4D3DFA54-D346-40E4-BE10-A24A5E5EBA7F}" destId="{082B9F86-01CE-4E06-9AEB-45B96C73BD8D}" srcOrd="0" destOrd="0" parTransId="{8B3265AD-C022-429D-B5C7-525D5F2D615A}" sibTransId="{D57E8125-22FA-40A4-9C2E-4F4F44B8C948}"/>
    <dgm:cxn modelId="{715A291E-9B42-4A4C-915A-62737140A4C4}" srcId="{4899B7EE-560B-4A0C-B6B0-CA3C6B803819}" destId="{6BE60AA2-F2A0-40BF-A559-D8DB25AC8159}" srcOrd="0" destOrd="0" parTransId="{96E93F27-AFC5-45AE-8DCA-3CEA8A31A39C}" sibTransId="{1F66F6A1-9EA8-4508-8591-4501BCED8F4A}"/>
    <dgm:cxn modelId="{EF2D3028-7CC0-43B0-9C13-1FB7459C8D58}" srcId="{082B9F86-01CE-4E06-9AEB-45B96C73BD8D}" destId="{6ACF9603-689C-48AF-9736-871B9E1E900F}" srcOrd="0" destOrd="0" parTransId="{132C5851-B941-4F78-BDA4-EC653F9D90B4}" sibTransId="{91105352-2C8C-4B08-AEE2-AD1D236CDDAC}"/>
    <dgm:cxn modelId="{AD4E2E3A-5667-43D2-9899-D26121733117}" type="presOf" srcId="{7B9FF662-9E35-45CE-8851-636B55568313}" destId="{97651997-8663-40A0-BCEA-C5D596103D3B}" srcOrd="0" destOrd="0" presId="urn:microsoft.com/office/officeart/2005/8/layout/hProcess9"/>
    <dgm:cxn modelId="{5BDEC063-2B27-4EC8-BB7A-2E99494ADC96}" srcId="{4D3DFA54-D346-40E4-BE10-A24A5E5EBA7F}" destId="{7B9FF662-9E35-45CE-8851-636B55568313}" srcOrd="2" destOrd="0" parTransId="{066D8F1D-E035-49CD-9395-41FE0ADE457B}" sibTransId="{10957675-B92D-4414-B2C4-AC48B7308FCD}"/>
    <dgm:cxn modelId="{C62E2746-D63A-4EC0-925D-8A54E1706ED1}" type="presOf" srcId="{4D3DFA54-D346-40E4-BE10-A24A5E5EBA7F}" destId="{BD78FA81-520C-4901-AE93-4CC9349E7265}" srcOrd="0" destOrd="0" presId="urn:microsoft.com/office/officeart/2005/8/layout/hProcess9"/>
    <dgm:cxn modelId="{D546B74A-86BC-4689-8B14-B6E724A72834}" type="presOf" srcId="{082B9F86-01CE-4E06-9AEB-45B96C73BD8D}" destId="{6D03F7D1-2A98-48BC-9644-D6BE03AE1300}" srcOrd="0" destOrd="0" presId="urn:microsoft.com/office/officeart/2005/8/layout/hProcess9"/>
    <dgm:cxn modelId="{30E03D82-5863-4EC2-8AF2-FFDCE638C66D}" srcId="{4899B7EE-560B-4A0C-B6B0-CA3C6B803819}" destId="{3BD292E7-4A9F-49F4-AB4E-34D48F93BA63}" srcOrd="1" destOrd="0" parTransId="{257636E0-B53A-4C50-BFD2-57191C429095}" sibTransId="{37D14856-7EB1-40EF-8E78-79AF7860C004}"/>
    <dgm:cxn modelId="{B051508A-C29E-43DF-B318-4BEE06EBF68C}" srcId="{7B9FF662-9E35-45CE-8851-636B55568313}" destId="{7EE90811-6DCD-49A3-B2B7-BF9115929E41}" srcOrd="0" destOrd="0" parTransId="{F2151AF4-00C1-434E-BDAE-DE3895E69F32}" sibTransId="{29AF77F1-1D05-45E9-8DAB-C8D8A047CE2A}"/>
    <dgm:cxn modelId="{7D58DF8B-7E71-4C68-A828-149CF6005C79}" type="presOf" srcId="{6BE60AA2-F2A0-40BF-A559-D8DB25AC8159}" destId="{FB424C66-5140-4790-95BF-BB3CAC64CBC8}" srcOrd="0" destOrd="1" presId="urn:microsoft.com/office/officeart/2005/8/layout/hProcess9"/>
    <dgm:cxn modelId="{89091E8C-86A2-4979-854E-138DAEBE3C3C}" srcId="{4D3DFA54-D346-40E4-BE10-A24A5E5EBA7F}" destId="{4899B7EE-560B-4A0C-B6B0-CA3C6B803819}" srcOrd="1" destOrd="0" parTransId="{7E329667-E3E0-4E47-8EF8-48827CE78E67}" sibTransId="{60543D31-137A-421E-9F22-AB46F045A40F}"/>
    <dgm:cxn modelId="{7C57E295-2C91-484F-94B0-295E8AB4E1BF}" type="presOf" srcId="{7EE90811-6DCD-49A3-B2B7-BF9115929E41}" destId="{97651997-8663-40A0-BCEA-C5D596103D3B}" srcOrd="0" destOrd="1" presId="urn:microsoft.com/office/officeart/2005/8/layout/hProcess9"/>
    <dgm:cxn modelId="{1D0258D4-0F7B-4F82-85D2-09513004F7D9}" type="presOf" srcId="{3BD292E7-4A9F-49F4-AB4E-34D48F93BA63}" destId="{FB424C66-5140-4790-95BF-BB3CAC64CBC8}" srcOrd="0" destOrd="2" presId="urn:microsoft.com/office/officeart/2005/8/layout/hProcess9"/>
    <dgm:cxn modelId="{D85E07F3-AB0B-4879-99D9-7A29E3548231}" type="presOf" srcId="{6ACF9603-689C-48AF-9736-871B9E1E900F}" destId="{6D03F7D1-2A98-48BC-9644-D6BE03AE1300}" srcOrd="0" destOrd="1" presId="urn:microsoft.com/office/officeart/2005/8/layout/hProcess9"/>
    <dgm:cxn modelId="{E2B586F9-9D4F-4845-8492-19A8C7F90C9F}" type="presOf" srcId="{4899B7EE-560B-4A0C-B6B0-CA3C6B803819}" destId="{FB424C66-5140-4790-95BF-BB3CAC64CBC8}" srcOrd="0" destOrd="0" presId="urn:microsoft.com/office/officeart/2005/8/layout/hProcess9"/>
    <dgm:cxn modelId="{0C15D21D-7612-4431-A762-428ABFFB86D6}" type="presParOf" srcId="{BD78FA81-520C-4901-AE93-4CC9349E7265}" destId="{F6D82CAA-F952-43D1-9CD4-21C3F6E2B52F}" srcOrd="0" destOrd="0" presId="urn:microsoft.com/office/officeart/2005/8/layout/hProcess9"/>
    <dgm:cxn modelId="{EC1F6AE0-E702-493C-B5DB-E69AB28C49B2}" type="presParOf" srcId="{BD78FA81-520C-4901-AE93-4CC9349E7265}" destId="{A16B8042-EE8C-426D-BA82-592A06C580C5}" srcOrd="1" destOrd="0" presId="urn:microsoft.com/office/officeart/2005/8/layout/hProcess9"/>
    <dgm:cxn modelId="{3AF34726-2400-4310-B63C-661E189952D3}" type="presParOf" srcId="{A16B8042-EE8C-426D-BA82-592A06C580C5}" destId="{6D03F7D1-2A98-48BC-9644-D6BE03AE1300}" srcOrd="0" destOrd="0" presId="urn:microsoft.com/office/officeart/2005/8/layout/hProcess9"/>
    <dgm:cxn modelId="{5B2F330E-F0FE-4D99-B521-C30E51407261}" type="presParOf" srcId="{A16B8042-EE8C-426D-BA82-592A06C580C5}" destId="{55C88DD4-241A-45DA-B2DC-517A1ED27044}" srcOrd="1" destOrd="0" presId="urn:microsoft.com/office/officeart/2005/8/layout/hProcess9"/>
    <dgm:cxn modelId="{F4C57702-B163-4468-A38F-BFF81519963F}" type="presParOf" srcId="{A16B8042-EE8C-426D-BA82-592A06C580C5}" destId="{FB424C66-5140-4790-95BF-BB3CAC64CBC8}" srcOrd="2" destOrd="0" presId="urn:microsoft.com/office/officeart/2005/8/layout/hProcess9"/>
    <dgm:cxn modelId="{E85E51AF-217F-46F0-A088-2D31A819C45D}" type="presParOf" srcId="{A16B8042-EE8C-426D-BA82-592A06C580C5}" destId="{46DACB64-1C37-43AC-AC19-67F8F8E52A4F}" srcOrd="3" destOrd="0" presId="urn:microsoft.com/office/officeart/2005/8/layout/hProcess9"/>
    <dgm:cxn modelId="{0343DC68-1C16-43E4-8510-F3B888956914}" type="presParOf" srcId="{A16B8042-EE8C-426D-BA82-592A06C580C5}" destId="{97651997-8663-40A0-BCEA-C5D596103D3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3DFA54-D346-40E4-BE10-A24A5E5EBA7F}"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82B9F86-01CE-4E06-9AEB-45B96C73BD8D}">
      <dgm:prSet phldrT="[Text]" custT="1"/>
      <dgm:spPr/>
      <dgm:t>
        <a:bodyPr/>
        <a:lstStyle/>
        <a:p>
          <a:pPr marL="0" lvl="0" indent="0" algn="l" defTabSz="889000">
            <a:lnSpc>
              <a:spcPct val="90000"/>
            </a:lnSpc>
            <a:spcBef>
              <a:spcPct val="0"/>
            </a:spcBef>
            <a:spcAft>
              <a:spcPct val="35000"/>
            </a:spcAft>
            <a:buNone/>
          </a:pPr>
          <a:r>
            <a:rPr lang="en-US" sz="2000" kern="1200" dirty="0">
              <a:solidFill>
                <a:srgbClr val="FFFFFF"/>
              </a:solidFill>
              <a:latin typeface="Segoe UI Semilight"/>
              <a:ea typeface="+mn-ea"/>
              <a:cs typeface="+mn-cs"/>
            </a:rPr>
            <a:t>Create Backup</a:t>
          </a:r>
        </a:p>
      </dgm:t>
    </dgm:pt>
    <dgm:pt modelId="{8B3265AD-C022-429D-B5C7-525D5F2D615A}" type="parTrans" cxnId="{16FAD112-86A1-498A-9C34-7A89930DE286}">
      <dgm:prSet/>
      <dgm:spPr/>
      <dgm:t>
        <a:bodyPr/>
        <a:lstStyle/>
        <a:p>
          <a:endParaRPr lang="en-US"/>
        </a:p>
      </dgm:t>
    </dgm:pt>
    <dgm:pt modelId="{D57E8125-22FA-40A4-9C2E-4F4F44B8C948}" type="sibTrans" cxnId="{16FAD112-86A1-498A-9C34-7A89930DE286}">
      <dgm:prSet/>
      <dgm:spPr/>
      <dgm:t>
        <a:bodyPr/>
        <a:lstStyle/>
        <a:p>
          <a:endParaRPr lang="en-US"/>
        </a:p>
      </dgm:t>
    </dgm:pt>
    <dgm:pt modelId="{4899B7EE-560B-4A0C-B6B0-CA3C6B803819}">
      <dgm:prSet phldrT="[Text]" custT="1"/>
      <dgm:spPr/>
      <dgm:t>
        <a:bodyPr/>
        <a:lstStyle/>
        <a:p>
          <a:pPr marL="0" lvl="0" indent="0" algn="l" defTabSz="889000">
            <a:lnSpc>
              <a:spcPct val="90000"/>
            </a:lnSpc>
            <a:spcBef>
              <a:spcPct val="0"/>
            </a:spcBef>
            <a:spcAft>
              <a:spcPct val="35000"/>
            </a:spcAft>
            <a:buNone/>
          </a:pPr>
          <a:r>
            <a:rPr lang="en-US" sz="2400" kern="1200" dirty="0">
              <a:solidFill>
                <a:srgbClr val="FFFFFF"/>
              </a:solidFill>
              <a:latin typeface="Segoe UI Semilight"/>
              <a:ea typeface="+mn-ea"/>
              <a:cs typeface="+mn-cs"/>
            </a:rPr>
            <a:t>Browse</a:t>
          </a:r>
        </a:p>
      </dgm:t>
    </dgm:pt>
    <dgm:pt modelId="{7E329667-E3E0-4E47-8EF8-48827CE78E67}" type="parTrans" cxnId="{89091E8C-86A2-4979-854E-138DAEBE3C3C}">
      <dgm:prSet/>
      <dgm:spPr/>
      <dgm:t>
        <a:bodyPr/>
        <a:lstStyle/>
        <a:p>
          <a:endParaRPr lang="en-US"/>
        </a:p>
      </dgm:t>
    </dgm:pt>
    <dgm:pt modelId="{60543D31-137A-421E-9F22-AB46F045A40F}" type="sibTrans" cxnId="{89091E8C-86A2-4979-854E-138DAEBE3C3C}">
      <dgm:prSet/>
      <dgm:spPr/>
      <dgm:t>
        <a:bodyPr/>
        <a:lstStyle/>
        <a:p>
          <a:endParaRPr lang="en-US"/>
        </a:p>
      </dgm:t>
    </dgm:pt>
    <dgm:pt modelId="{6BE60AA2-F2A0-40BF-A559-D8DB25AC8159}">
      <dgm:prSet phldrT="[Text]" custT="1"/>
      <dgm:spPr/>
      <dgm:t>
        <a:bodyPr/>
        <a:lstStyle/>
        <a:p>
          <a:pPr marL="171450" lvl="1" indent="-171450" algn="l" defTabSz="711200">
            <a:lnSpc>
              <a:spcPct val="90000"/>
            </a:lnSpc>
            <a:spcBef>
              <a:spcPct val="0"/>
            </a:spcBef>
            <a:spcAft>
              <a:spcPct val="15000"/>
            </a:spcAft>
            <a:buChar char="•"/>
          </a:pPr>
          <a:r>
            <a:rPr lang="en-US" sz="1600" kern="1200" dirty="0">
              <a:solidFill>
                <a:srgbClr val="FFFFFF"/>
              </a:solidFill>
              <a:latin typeface="Segoe UI Semilight"/>
              <a:ea typeface="+mn-ea"/>
              <a:cs typeface="+mn-cs"/>
            </a:rPr>
            <a:t>Explore restore points</a:t>
          </a:r>
        </a:p>
      </dgm:t>
    </dgm:pt>
    <dgm:pt modelId="{96E93F27-AFC5-45AE-8DCA-3CEA8A31A39C}" type="parTrans" cxnId="{715A291E-9B42-4A4C-915A-62737140A4C4}">
      <dgm:prSet/>
      <dgm:spPr/>
      <dgm:t>
        <a:bodyPr/>
        <a:lstStyle/>
        <a:p>
          <a:endParaRPr lang="en-US"/>
        </a:p>
      </dgm:t>
    </dgm:pt>
    <dgm:pt modelId="{1F66F6A1-9EA8-4508-8591-4501BCED8F4A}" type="sibTrans" cxnId="{715A291E-9B42-4A4C-915A-62737140A4C4}">
      <dgm:prSet/>
      <dgm:spPr/>
      <dgm:t>
        <a:bodyPr/>
        <a:lstStyle/>
        <a:p>
          <a:endParaRPr lang="en-US"/>
        </a:p>
      </dgm:t>
    </dgm:pt>
    <dgm:pt modelId="{7B9FF662-9E35-45CE-8851-636B55568313}">
      <dgm:prSet phldrT="[Text]" custT="1"/>
      <dgm:spPr/>
      <dgm:t>
        <a:bodyPr/>
        <a:lstStyle/>
        <a:p>
          <a:pPr marL="0" lvl="0" algn="l" defTabSz="889000">
            <a:lnSpc>
              <a:spcPct val="90000"/>
            </a:lnSpc>
            <a:spcBef>
              <a:spcPct val="0"/>
            </a:spcBef>
            <a:spcAft>
              <a:spcPct val="35000"/>
            </a:spcAft>
            <a:buNone/>
          </a:pPr>
          <a:r>
            <a:rPr lang="en-US" sz="2400" kern="1200" dirty="0">
              <a:solidFill>
                <a:srgbClr val="FFFFFF"/>
              </a:solidFill>
              <a:latin typeface="Segoe UI Semilight"/>
              <a:ea typeface="+mn-ea"/>
              <a:cs typeface="+mn-cs"/>
            </a:rPr>
            <a:t>Restore</a:t>
          </a:r>
        </a:p>
      </dgm:t>
    </dgm:pt>
    <dgm:pt modelId="{066D8F1D-E035-49CD-9395-41FE0ADE457B}" type="parTrans" cxnId="{5BDEC063-2B27-4EC8-BB7A-2E99494ADC96}">
      <dgm:prSet/>
      <dgm:spPr/>
      <dgm:t>
        <a:bodyPr/>
        <a:lstStyle/>
        <a:p>
          <a:endParaRPr lang="en-US"/>
        </a:p>
      </dgm:t>
    </dgm:pt>
    <dgm:pt modelId="{10957675-B92D-4414-B2C4-AC48B7308FCD}" type="sibTrans" cxnId="{5BDEC063-2B27-4EC8-BB7A-2E99494ADC96}">
      <dgm:prSet/>
      <dgm:spPr/>
      <dgm:t>
        <a:bodyPr/>
        <a:lstStyle/>
        <a:p>
          <a:endParaRPr lang="en-US"/>
        </a:p>
      </dgm:t>
    </dgm:pt>
    <dgm:pt modelId="{7EE90811-6DCD-49A3-B2B7-BF9115929E41}">
      <dgm:prSet phldrT="[Text]" custT="1"/>
      <dgm:spPr/>
      <dgm:t>
        <a:bodyPr/>
        <a:lstStyle/>
        <a:p>
          <a:pPr marL="171450" lvl="1" indent="-171450" algn="l" defTabSz="711200">
            <a:lnSpc>
              <a:spcPct val="90000"/>
            </a:lnSpc>
            <a:spcBef>
              <a:spcPct val="0"/>
            </a:spcBef>
            <a:spcAft>
              <a:spcPct val="15000"/>
            </a:spcAft>
            <a:buChar char="•"/>
          </a:pPr>
          <a:r>
            <a:rPr lang="en-US" sz="1600" kern="1200" dirty="0">
              <a:solidFill>
                <a:srgbClr val="FFFFFF"/>
              </a:solidFill>
              <a:latin typeface="Segoe UI Semilight"/>
              <a:ea typeface="+mn-ea"/>
              <a:cs typeface="+mn-cs"/>
            </a:rPr>
            <a:t>Restore file or restore share</a:t>
          </a:r>
        </a:p>
      </dgm:t>
    </dgm:pt>
    <dgm:pt modelId="{F2151AF4-00C1-434E-BDAE-DE3895E69F32}" type="parTrans" cxnId="{B051508A-C29E-43DF-B318-4BEE06EBF68C}">
      <dgm:prSet/>
      <dgm:spPr/>
      <dgm:t>
        <a:bodyPr/>
        <a:lstStyle/>
        <a:p>
          <a:endParaRPr lang="en-US"/>
        </a:p>
      </dgm:t>
    </dgm:pt>
    <dgm:pt modelId="{29AF77F1-1D05-45E9-8DAB-C8D8A047CE2A}" type="sibTrans" cxnId="{B051508A-C29E-43DF-B318-4BEE06EBF68C}">
      <dgm:prSet/>
      <dgm:spPr/>
      <dgm:t>
        <a:bodyPr/>
        <a:lstStyle/>
        <a:p>
          <a:endParaRPr lang="en-US"/>
        </a:p>
      </dgm:t>
    </dgm:pt>
    <dgm:pt modelId="{039669D8-80BD-422C-A96E-C45792832B88}">
      <dgm:prSet phldrT="[Text]" custT="1"/>
      <dgm:spPr/>
      <dgm:t>
        <a:bodyPr/>
        <a:lstStyle/>
        <a:p>
          <a:pPr marL="171450" lvl="1" indent="-171450" algn="l" defTabSz="711200">
            <a:lnSpc>
              <a:spcPct val="90000"/>
            </a:lnSpc>
            <a:spcBef>
              <a:spcPct val="0"/>
            </a:spcBef>
            <a:spcAft>
              <a:spcPct val="15000"/>
            </a:spcAft>
            <a:buChar char="•"/>
          </a:pPr>
          <a:r>
            <a:rPr lang="en-US" sz="1600" kern="1200" dirty="0">
              <a:solidFill>
                <a:srgbClr val="FFFFFF"/>
              </a:solidFill>
              <a:latin typeface="Segoe UI Semilight"/>
              <a:ea typeface="+mn-ea"/>
              <a:cs typeface="+mn-cs"/>
            </a:rPr>
            <a:t>Configure backup policy</a:t>
          </a:r>
        </a:p>
      </dgm:t>
    </dgm:pt>
    <dgm:pt modelId="{FC2FB0F0-5CB6-425B-B3D6-168B562D7E82}" type="parTrans" cxnId="{EB912342-C08B-43D0-9360-55EE0CAF6492}">
      <dgm:prSet/>
      <dgm:spPr/>
      <dgm:t>
        <a:bodyPr/>
        <a:lstStyle/>
        <a:p>
          <a:endParaRPr lang="en-US"/>
        </a:p>
      </dgm:t>
    </dgm:pt>
    <dgm:pt modelId="{BBCB759D-2491-4495-977B-D1526A95B3EC}" type="sibTrans" cxnId="{EB912342-C08B-43D0-9360-55EE0CAF6492}">
      <dgm:prSet/>
      <dgm:spPr/>
      <dgm:t>
        <a:bodyPr/>
        <a:lstStyle/>
        <a:p>
          <a:endParaRPr lang="en-US"/>
        </a:p>
      </dgm:t>
    </dgm:pt>
    <dgm:pt modelId="{BD78FA81-520C-4901-AE93-4CC9349E7265}" type="pres">
      <dgm:prSet presAssocID="{4D3DFA54-D346-40E4-BE10-A24A5E5EBA7F}" presName="CompostProcess" presStyleCnt="0">
        <dgm:presLayoutVars>
          <dgm:dir/>
          <dgm:resizeHandles val="exact"/>
        </dgm:presLayoutVars>
      </dgm:prSet>
      <dgm:spPr/>
    </dgm:pt>
    <dgm:pt modelId="{F6D82CAA-F952-43D1-9CD4-21C3F6E2B52F}" type="pres">
      <dgm:prSet presAssocID="{4D3DFA54-D346-40E4-BE10-A24A5E5EBA7F}" presName="arrow" presStyleLbl="bgShp" presStyleIdx="0" presStyleCnt="1"/>
      <dgm:spPr/>
    </dgm:pt>
    <dgm:pt modelId="{A16B8042-EE8C-426D-BA82-592A06C580C5}" type="pres">
      <dgm:prSet presAssocID="{4D3DFA54-D346-40E4-BE10-A24A5E5EBA7F}" presName="linearProcess" presStyleCnt="0"/>
      <dgm:spPr/>
    </dgm:pt>
    <dgm:pt modelId="{6D03F7D1-2A98-48BC-9644-D6BE03AE1300}" type="pres">
      <dgm:prSet presAssocID="{082B9F86-01CE-4E06-9AEB-45B96C73BD8D}" presName="textNode" presStyleLbl="node1" presStyleIdx="0" presStyleCnt="3">
        <dgm:presLayoutVars>
          <dgm:bulletEnabled val="1"/>
        </dgm:presLayoutVars>
      </dgm:prSet>
      <dgm:spPr/>
    </dgm:pt>
    <dgm:pt modelId="{55C88DD4-241A-45DA-B2DC-517A1ED27044}" type="pres">
      <dgm:prSet presAssocID="{D57E8125-22FA-40A4-9C2E-4F4F44B8C948}" presName="sibTrans" presStyleCnt="0"/>
      <dgm:spPr/>
    </dgm:pt>
    <dgm:pt modelId="{FB424C66-5140-4790-95BF-BB3CAC64CBC8}" type="pres">
      <dgm:prSet presAssocID="{4899B7EE-560B-4A0C-B6B0-CA3C6B803819}" presName="textNode" presStyleLbl="node1" presStyleIdx="1" presStyleCnt="3" custScaleX="105877">
        <dgm:presLayoutVars>
          <dgm:bulletEnabled val="1"/>
        </dgm:presLayoutVars>
      </dgm:prSet>
      <dgm:spPr/>
    </dgm:pt>
    <dgm:pt modelId="{46DACB64-1C37-43AC-AC19-67F8F8E52A4F}" type="pres">
      <dgm:prSet presAssocID="{60543D31-137A-421E-9F22-AB46F045A40F}" presName="sibTrans" presStyleCnt="0"/>
      <dgm:spPr/>
    </dgm:pt>
    <dgm:pt modelId="{97651997-8663-40A0-BCEA-C5D596103D3B}" type="pres">
      <dgm:prSet presAssocID="{7B9FF662-9E35-45CE-8851-636B55568313}" presName="textNode" presStyleLbl="node1" presStyleIdx="2" presStyleCnt="3">
        <dgm:presLayoutVars>
          <dgm:bulletEnabled val="1"/>
        </dgm:presLayoutVars>
      </dgm:prSet>
      <dgm:spPr/>
    </dgm:pt>
  </dgm:ptLst>
  <dgm:cxnLst>
    <dgm:cxn modelId="{16FAD112-86A1-498A-9C34-7A89930DE286}" srcId="{4D3DFA54-D346-40E4-BE10-A24A5E5EBA7F}" destId="{082B9F86-01CE-4E06-9AEB-45B96C73BD8D}" srcOrd="0" destOrd="0" parTransId="{8B3265AD-C022-429D-B5C7-525D5F2D615A}" sibTransId="{D57E8125-22FA-40A4-9C2E-4F4F44B8C948}"/>
    <dgm:cxn modelId="{715A291E-9B42-4A4C-915A-62737140A4C4}" srcId="{4899B7EE-560B-4A0C-B6B0-CA3C6B803819}" destId="{6BE60AA2-F2A0-40BF-A559-D8DB25AC8159}" srcOrd="0" destOrd="0" parTransId="{96E93F27-AFC5-45AE-8DCA-3CEA8A31A39C}" sibTransId="{1F66F6A1-9EA8-4508-8591-4501BCED8F4A}"/>
    <dgm:cxn modelId="{F62A162A-F098-4C7A-85DA-2F40E35CBB77}" type="presOf" srcId="{039669D8-80BD-422C-A96E-C45792832B88}" destId="{6D03F7D1-2A98-48BC-9644-D6BE03AE1300}" srcOrd="0" destOrd="1" presId="urn:microsoft.com/office/officeart/2005/8/layout/hProcess9"/>
    <dgm:cxn modelId="{AD4E2E3A-5667-43D2-9899-D26121733117}" type="presOf" srcId="{7B9FF662-9E35-45CE-8851-636B55568313}" destId="{97651997-8663-40A0-BCEA-C5D596103D3B}" srcOrd="0" destOrd="0" presId="urn:microsoft.com/office/officeart/2005/8/layout/hProcess9"/>
    <dgm:cxn modelId="{EB912342-C08B-43D0-9360-55EE0CAF6492}" srcId="{082B9F86-01CE-4E06-9AEB-45B96C73BD8D}" destId="{039669D8-80BD-422C-A96E-C45792832B88}" srcOrd="0" destOrd="0" parTransId="{FC2FB0F0-5CB6-425B-B3D6-168B562D7E82}" sibTransId="{BBCB759D-2491-4495-977B-D1526A95B3EC}"/>
    <dgm:cxn modelId="{5BDEC063-2B27-4EC8-BB7A-2E99494ADC96}" srcId="{4D3DFA54-D346-40E4-BE10-A24A5E5EBA7F}" destId="{7B9FF662-9E35-45CE-8851-636B55568313}" srcOrd="2" destOrd="0" parTransId="{066D8F1D-E035-49CD-9395-41FE0ADE457B}" sibTransId="{10957675-B92D-4414-B2C4-AC48B7308FCD}"/>
    <dgm:cxn modelId="{C62E2746-D63A-4EC0-925D-8A54E1706ED1}" type="presOf" srcId="{4D3DFA54-D346-40E4-BE10-A24A5E5EBA7F}" destId="{BD78FA81-520C-4901-AE93-4CC9349E7265}" srcOrd="0" destOrd="0" presId="urn:microsoft.com/office/officeart/2005/8/layout/hProcess9"/>
    <dgm:cxn modelId="{D546B74A-86BC-4689-8B14-B6E724A72834}" type="presOf" srcId="{082B9F86-01CE-4E06-9AEB-45B96C73BD8D}" destId="{6D03F7D1-2A98-48BC-9644-D6BE03AE1300}" srcOrd="0" destOrd="0" presId="urn:microsoft.com/office/officeart/2005/8/layout/hProcess9"/>
    <dgm:cxn modelId="{B051508A-C29E-43DF-B318-4BEE06EBF68C}" srcId="{7B9FF662-9E35-45CE-8851-636B55568313}" destId="{7EE90811-6DCD-49A3-B2B7-BF9115929E41}" srcOrd="0" destOrd="0" parTransId="{F2151AF4-00C1-434E-BDAE-DE3895E69F32}" sibTransId="{29AF77F1-1D05-45E9-8DAB-C8D8A047CE2A}"/>
    <dgm:cxn modelId="{7D58DF8B-7E71-4C68-A828-149CF6005C79}" type="presOf" srcId="{6BE60AA2-F2A0-40BF-A559-D8DB25AC8159}" destId="{FB424C66-5140-4790-95BF-BB3CAC64CBC8}" srcOrd="0" destOrd="1" presId="urn:microsoft.com/office/officeart/2005/8/layout/hProcess9"/>
    <dgm:cxn modelId="{89091E8C-86A2-4979-854E-138DAEBE3C3C}" srcId="{4D3DFA54-D346-40E4-BE10-A24A5E5EBA7F}" destId="{4899B7EE-560B-4A0C-B6B0-CA3C6B803819}" srcOrd="1" destOrd="0" parTransId="{7E329667-E3E0-4E47-8EF8-48827CE78E67}" sibTransId="{60543D31-137A-421E-9F22-AB46F045A40F}"/>
    <dgm:cxn modelId="{7C57E295-2C91-484F-94B0-295E8AB4E1BF}" type="presOf" srcId="{7EE90811-6DCD-49A3-B2B7-BF9115929E41}" destId="{97651997-8663-40A0-BCEA-C5D596103D3B}" srcOrd="0" destOrd="1" presId="urn:microsoft.com/office/officeart/2005/8/layout/hProcess9"/>
    <dgm:cxn modelId="{E2B586F9-9D4F-4845-8492-19A8C7F90C9F}" type="presOf" srcId="{4899B7EE-560B-4A0C-B6B0-CA3C6B803819}" destId="{FB424C66-5140-4790-95BF-BB3CAC64CBC8}" srcOrd="0" destOrd="0" presId="urn:microsoft.com/office/officeart/2005/8/layout/hProcess9"/>
    <dgm:cxn modelId="{0C15D21D-7612-4431-A762-428ABFFB86D6}" type="presParOf" srcId="{BD78FA81-520C-4901-AE93-4CC9349E7265}" destId="{F6D82CAA-F952-43D1-9CD4-21C3F6E2B52F}" srcOrd="0" destOrd="0" presId="urn:microsoft.com/office/officeart/2005/8/layout/hProcess9"/>
    <dgm:cxn modelId="{EC1F6AE0-E702-493C-B5DB-E69AB28C49B2}" type="presParOf" srcId="{BD78FA81-520C-4901-AE93-4CC9349E7265}" destId="{A16B8042-EE8C-426D-BA82-592A06C580C5}" srcOrd="1" destOrd="0" presId="urn:microsoft.com/office/officeart/2005/8/layout/hProcess9"/>
    <dgm:cxn modelId="{3AF34726-2400-4310-B63C-661E189952D3}" type="presParOf" srcId="{A16B8042-EE8C-426D-BA82-592A06C580C5}" destId="{6D03F7D1-2A98-48BC-9644-D6BE03AE1300}" srcOrd="0" destOrd="0" presId="urn:microsoft.com/office/officeart/2005/8/layout/hProcess9"/>
    <dgm:cxn modelId="{5B2F330E-F0FE-4D99-B521-C30E51407261}" type="presParOf" srcId="{A16B8042-EE8C-426D-BA82-592A06C580C5}" destId="{55C88DD4-241A-45DA-B2DC-517A1ED27044}" srcOrd="1" destOrd="0" presId="urn:microsoft.com/office/officeart/2005/8/layout/hProcess9"/>
    <dgm:cxn modelId="{F4C57702-B163-4468-A38F-BFF81519963F}" type="presParOf" srcId="{A16B8042-EE8C-426D-BA82-592A06C580C5}" destId="{FB424C66-5140-4790-95BF-BB3CAC64CBC8}" srcOrd="2" destOrd="0" presId="urn:microsoft.com/office/officeart/2005/8/layout/hProcess9"/>
    <dgm:cxn modelId="{E85E51AF-217F-46F0-A088-2D31A819C45D}" type="presParOf" srcId="{A16B8042-EE8C-426D-BA82-592A06C580C5}" destId="{46DACB64-1C37-43AC-AC19-67F8F8E52A4F}" srcOrd="3" destOrd="0" presId="urn:microsoft.com/office/officeart/2005/8/layout/hProcess9"/>
    <dgm:cxn modelId="{0343DC68-1C16-43E4-8510-F3B888956914}" type="presParOf" srcId="{A16B8042-EE8C-426D-BA82-592A06C580C5}" destId="{97651997-8663-40A0-BCEA-C5D596103D3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A23DD0-3C9E-47CD-AE7F-A40D79931285}">
      <dsp:nvSpPr>
        <dsp:cNvPr id="0" name=""/>
        <dsp:cNvSpPr/>
      </dsp:nvSpPr>
      <dsp:spPr>
        <a:xfrm>
          <a:off x="0" y="0"/>
          <a:ext cx="6214994" cy="36272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EBE6433-39F4-4810-B71A-C7E86D1A53A5}">
      <dsp:nvSpPr>
        <dsp:cNvPr id="0" name=""/>
        <dsp:cNvSpPr/>
      </dsp:nvSpPr>
      <dsp:spPr>
        <a:xfrm>
          <a:off x="1214" y="1088160"/>
          <a:ext cx="1794474" cy="1450880"/>
        </a:xfrm>
        <a:prstGeom prst="round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Stop the VM</a:t>
          </a:r>
        </a:p>
      </dsp:txBody>
      <dsp:txXfrm>
        <a:off x="72040" y="1158986"/>
        <a:ext cx="1652822" cy="1309228"/>
      </dsp:txXfrm>
    </dsp:sp>
    <dsp:sp modelId="{296B606D-92CA-41B9-96AB-39D65D069F39}">
      <dsp:nvSpPr>
        <dsp:cNvPr id="0" name=""/>
        <dsp:cNvSpPr/>
      </dsp:nvSpPr>
      <dsp:spPr>
        <a:xfrm>
          <a:off x="2027234" y="1088160"/>
          <a:ext cx="2160529" cy="1450880"/>
        </a:xfrm>
        <a:prstGeom prst="round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Run the conversion command using PowerShell/CLI</a:t>
          </a:r>
        </a:p>
      </dsp:txBody>
      <dsp:txXfrm>
        <a:off x="2098060" y="1158986"/>
        <a:ext cx="2018877" cy="1309228"/>
      </dsp:txXfrm>
    </dsp:sp>
    <dsp:sp modelId="{86B019EA-B666-49D4-A8F1-BE1DBD29AEF3}">
      <dsp:nvSpPr>
        <dsp:cNvPr id="0" name=""/>
        <dsp:cNvSpPr/>
      </dsp:nvSpPr>
      <dsp:spPr>
        <a:xfrm>
          <a:off x="4419308" y="1088160"/>
          <a:ext cx="1794474" cy="1450880"/>
        </a:xfrm>
        <a:prstGeom prst="round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Automatic Reboot</a:t>
          </a:r>
        </a:p>
      </dsp:txBody>
      <dsp:txXfrm>
        <a:off x="4490134" y="1158986"/>
        <a:ext cx="1652822" cy="13092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D82CAA-F952-43D1-9CD4-21C3F6E2B52F}">
      <dsp:nvSpPr>
        <dsp:cNvPr id="0" name=""/>
        <dsp:cNvSpPr/>
      </dsp:nvSpPr>
      <dsp:spPr>
        <a:xfrm>
          <a:off x="859631" y="0"/>
          <a:ext cx="9742487" cy="409733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03F7D1-2A98-48BC-9644-D6BE03AE1300}">
      <dsp:nvSpPr>
        <dsp:cNvPr id="0" name=""/>
        <dsp:cNvSpPr/>
      </dsp:nvSpPr>
      <dsp:spPr>
        <a:xfrm>
          <a:off x="1078" y="1229201"/>
          <a:ext cx="3401028" cy="163893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889000">
            <a:lnSpc>
              <a:spcPct val="90000"/>
            </a:lnSpc>
            <a:spcBef>
              <a:spcPct val="0"/>
            </a:spcBef>
            <a:spcAft>
              <a:spcPct val="35000"/>
            </a:spcAft>
            <a:buNone/>
          </a:pPr>
          <a:r>
            <a:rPr lang="en-US" sz="2400" kern="1200" dirty="0">
              <a:solidFill>
                <a:srgbClr val="FFFFFF"/>
              </a:solidFill>
              <a:latin typeface="Segoe UI Semilight"/>
              <a:ea typeface="+mn-ea"/>
              <a:cs typeface="+mn-cs"/>
            </a:rPr>
            <a:t>Take Snapshot</a:t>
          </a:r>
          <a:endParaRPr lang="en-US" sz="2000" kern="1200" dirty="0">
            <a:solidFill>
              <a:srgbClr val="FFFFFF"/>
            </a:solidFill>
            <a:latin typeface="Segoe UI Semilight"/>
            <a:ea typeface="+mn-ea"/>
            <a:cs typeface="+mn-cs"/>
          </a:endParaRPr>
        </a:p>
        <a:p>
          <a:pPr marL="171450" lvl="1" indent="-171450" algn="l" defTabSz="711200">
            <a:lnSpc>
              <a:spcPct val="90000"/>
            </a:lnSpc>
            <a:spcBef>
              <a:spcPct val="0"/>
            </a:spcBef>
            <a:spcAft>
              <a:spcPct val="15000"/>
            </a:spcAft>
            <a:buChar char="•"/>
          </a:pPr>
          <a:r>
            <a:rPr lang="en-US" sz="1600" kern="1200" dirty="0">
              <a:solidFill>
                <a:srgbClr val="FFFFFF"/>
              </a:solidFill>
              <a:latin typeface="Segoe UI Semilight"/>
              <a:ea typeface="+mn-ea"/>
              <a:cs typeface="+mn-cs"/>
            </a:rPr>
            <a:t>Create on demand or schedule with Backup</a:t>
          </a:r>
        </a:p>
      </dsp:txBody>
      <dsp:txXfrm>
        <a:off x="81084" y="1309207"/>
        <a:ext cx="3241016" cy="1478922"/>
      </dsp:txXfrm>
    </dsp:sp>
    <dsp:sp modelId="{FB424C66-5140-4790-95BF-BB3CAC64CBC8}">
      <dsp:nvSpPr>
        <dsp:cNvPr id="0" name=""/>
        <dsp:cNvSpPr/>
      </dsp:nvSpPr>
      <dsp:spPr>
        <a:xfrm>
          <a:off x="3930421" y="1229201"/>
          <a:ext cx="3600906" cy="163893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889000">
            <a:lnSpc>
              <a:spcPct val="90000"/>
            </a:lnSpc>
            <a:spcBef>
              <a:spcPct val="0"/>
            </a:spcBef>
            <a:spcAft>
              <a:spcPct val="35000"/>
            </a:spcAft>
            <a:buNone/>
          </a:pPr>
          <a:r>
            <a:rPr lang="en-US" sz="2400" kern="1200" dirty="0">
              <a:solidFill>
                <a:srgbClr val="FFFFFF"/>
              </a:solidFill>
              <a:latin typeface="Segoe UI Semilight"/>
              <a:ea typeface="+mn-ea"/>
              <a:cs typeface="+mn-cs"/>
            </a:rPr>
            <a:t>Browse Snapshots</a:t>
          </a:r>
        </a:p>
        <a:p>
          <a:pPr marL="171450" lvl="1" indent="-171450" algn="l" defTabSz="711200">
            <a:lnSpc>
              <a:spcPct val="90000"/>
            </a:lnSpc>
            <a:spcBef>
              <a:spcPct val="0"/>
            </a:spcBef>
            <a:spcAft>
              <a:spcPct val="15000"/>
            </a:spcAft>
            <a:buChar char="•"/>
          </a:pPr>
          <a:r>
            <a:rPr lang="en-US" sz="1600" kern="1200" dirty="0">
              <a:solidFill>
                <a:srgbClr val="FFFFFF"/>
              </a:solidFill>
              <a:latin typeface="Segoe UI Semilight"/>
              <a:ea typeface="+mn-ea"/>
              <a:cs typeface="+mn-cs"/>
            </a:rPr>
            <a:t>Explore using previous versions on Windows</a:t>
          </a:r>
        </a:p>
        <a:p>
          <a:pPr marL="171450" lvl="1" indent="-171450" algn="l" defTabSz="711200">
            <a:lnSpc>
              <a:spcPct val="90000"/>
            </a:lnSpc>
            <a:spcBef>
              <a:spcPct val="0"/>
            </a:spcBef>
            <a:spcAft>
              <a:spcPct val="15000"/>
            </a:spcAft>
            <a:buChar char="•"/>
          </a:pPr>
          <a:r>
            <a:rPr lang="en-US" sz="1600" kern="1200" dirty="0">
              <a:solidFill>
                <a:srgbClr val="FFFFFF"/>
              </a:solidFill>
              <a:latin typeface="Segoe UI Semilight"/>
              <a:ea typeface="+mn-ea"/>
              <a:cs typeface="+mn-cs"/>
            </a:rPr>
            <a:t>Leverage familiar comparison tools</a:t>
          </a:r>
        </a:p>
      </dsp:txBody>
      <dsp:txXfrm>
        <a:off x="4010427" y="1309207"/>
        <a:ext cx="3440894" cy="1478922"/>
      </dsp:txXfrm>
    </dsp:sp>
    <dsp:sp modelId="{97651997-8663-40A0-BCEA-C5D596103D3B}">
      <dsp:nvSpPr>
        <dsp:cNvPr id="0" name=""/>
        <dsp:cNvSpPr/>
      </dsp:nvSpPr>
      <dsp:spPr>
        <a:xfrm>
          <a:off x="8059643" y="1229201"/>
          <a:ext cx="3401028" cy="163893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889000">
            <a:lnSpc>
              <a:spcPct val="90000"/>
            </a:lnSpc>
            <a:spcBef>
              <a:spcPct val="0"/>
            </a:spcBef>
            <a:spcAft>
              <a:spcPct val="35000"/>
            </a:spcAft>
            <a:buNone/>
          </a:pPr>
          <a:r>
            <a:rPr lang="en-US" sz="2400" kern="1200" dirty="0">
              <a:solidFill>
                <a:srgbClr val="FFFFFF"/>
              </a:solidFill>
              <a:latin typeface="Segoe UI Semilight"/>
              <a:ea typeface="+mn-ea"/>
              <a:cs typeface="+mn-cs"/>
            </a:rPr>
            <a:t>Restore from Snapshots</a:t>
          </a:r>
        </a:p>
        <a:p>
          <a:pPr marL="171450" lvl="1" indent="-171450" algn="l" defTabSz="711200">
            <a:lnSpc>
              <a:spcPct val="90000"/>
            </a:lnSpc>
            <a:spcBef>
              <a:spcPct val="0"/>
            </a:spcBef>
            <a:spcAft>
              <a:spcPct val="15000"/>
            </a:spcAft>
            <a:buChar char="•"/>
          </a:pPr>
          <a:r>
            <a:rPr lang="en-US" sz="1600" kern="1200" dirty="0">
              <a:solidFill>
                <a:srgbClr val="FFFFFF"/>
              </a:solidFill>
              <a:latin typeface="Segoe UI Semilight"/>
              <a:ea typeface="+mn-ea"/>
              <a:cs typeface="+mn-cs"/>
            </a:rPr>
            <a:t>Restore using previous versions on Windows</a:t>
          </a:r>
        </a:p>
      </dsp:txBody>
      <dsp:txXfrm>
        <a:off x="8139649" y="1309207"/>
        <a:ext cx="3241016" cy="14789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D82CAA-F952-43D1-9CD4-21C3F6E2B52F}">
      <dsp:nvSpPr>
        <dsp:cNvPr id="0" name=""/>
        <dsp:cNvSpPr/>
      </dsp:nvSpPr>
      <dsp:spPr>
        <a:xfrm>
          <a:off x="859512" y="0"/>
          <a:ext cx="9741137" cy="4097337"/>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03F7D1-2A98-48BC-9644-D6BE03AE1300}">
      <dsp:nvSpPr>
        <dsp:cNvPr id="0" name=""/>
        <dsp:cNvSpPr/>
      </dsp:nvSpPr>
      <dsp:spPr>
        <a:xfrm>
          <a:off x="1472" y="1229201"/>
          <a:ext cx="3377614" cy="163893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solidFill>
                <a:srgbClr val="FFFFFF"/>
              </a:solidFill>
              <a:latin typeface="Segoe UI Semilight"/>
              <a:ea typeface="+mn-ea"/>
              <a:cs typeface="+mn-cs"/>
            </a:rPr>
            <a:t>Create Backup</a:t>
          </a:r>
        </a:p>
        <a:p>
          <a:pPr marL="171450" lvl="1" indent="-171450" algn="l" defTabSz="711200">
            <a:lnSpc>
              <a:spcPct val="90000"/>
            </a:lnSpc>
            <a:spcBef>
              <a:spcPct val="0"/>
            </a:spcBef>
            <a:spcAft>
              <a:spcPct val="15000"/>
            </a:spcAft>
            <a:buChar char="•"/>
          </a:pPr>
          <a:r>
            <a:rPr lang="en-US" sz="1600" kern="1200" dirty="0">
              <a:solidFill>
                <a:srgbClr val="FFFFFF"/>
              </a:solidFill>
              <a:latin typeface="Segoe UI Semilight"/>
              <a:ea typeface="+mn-ea"/>
              <a:cs typeface="+mn-cs"/>
            </a:rPr>
            <a:t>Configure backup policy</a:t>
          </a:r>
        </a:p>
      </dsp:txBody>
      <dsp:txXfrm>
        <a:off x="81478" y="1309207"/>
        <a:ext cx="3217602" cy="1478922"/>
      </dsp:txXfrm>
    </dsp:sp>
    <dsp:sp modelId="{FB424C66-5140-4790-95BF-BB3CAC64CBC8}">
      <dsp:nvSpPr>
        <dsp:cNvPr id="0" name=""/>
        <dsp:cNvSpPr/>
      </dsp:nvSpPr>
      <dsp:spPr>
        <a:xfrm>
          <a:off x="3942022" y="1229201"/>
          <a:ext cx="3576116" cy="163893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889000">
            <a:lnSpc>
              <a:spcPct val="90000"/>
            </a:lnSpc>
            <a:spcBef>
              <a:spcPct val="0"/>
            </a:spcBef>
            <a:spcAft>
              <a:spcPct val="35000"/>
            </a:spcAft>
            <a:buNone/>
          </a:pPr>
          <a:r>
            <a:rPr lang="en-US" sz="2400" kern="1200" dirty="0">
              <a:solidFill>
                <a:srgbClr val="FFFFFF"/>
              </a:solidFill>
              <a:latin typeface="Segoe UI Semilight"/>
              <a:ea typeface="+mn-ea"/>
              <a:cs typeface="+mn-cs"/>
            </a:rPr>
            <a:t>Browse</a:t>
          </a:r>
        </a:p>
        <a:p>
          <a:pPr marL="171450" lvl="1" indent="-171450" algn="l" defTabSz="711200">
            <a:lnSpc>
              <a:spcPct val="90000"/>
            </a:lnSpc>
            <a:spcBef>
              <a:spcPct val="0"/>
            </a:spcBef>
            <a:spcAft>
              <a:spcPct val="15000"/>
            </a:spcAft>
            <a:buChar char="•"/>
          </a:pPr>
          <a:r>
            <a:rPr lang="en-US" sz="1600" kern="1200" dirty="0">
              <a:solidFill>
                <a:srgbClr val="FFFFFF"/>
              </a:solidFill>
              <a:latin typeface="Segoe UI Semilight"/>
              <a:ea typeface="+mn-ea"/>
              <a:cs typeface="+mn-cs"/>
            </a:rPr>
            <a:t>Explore restore points</a:t>
          </a:r>
        </a:p>
      </dsp:txBody>
      <dsp:txXfrm>
        <a:off x="4022028" y="1309207"/>
        <a:ext cx="3416104" cy="1478922"/>
      </dsp:txXfrm>
    </dsp:sp>
    <dsp:sp modelId="{97651997-8663-40A0-BCEA-C5D596103D3B}">
      <dsp:nvSpPr>
        <dsp:cNvPr id="0" name=""/>
        <dsp:cNvSpPr/>
      </dsp:nvSpPr>
      <dsp:spPr>
        <a:xfrm>
          <a:off x="8081074" y="1229201"/>
          <a:ext cx="3377614" cy="163893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889000">
            <a:lnSpc>
              <a:spcPct val="90000"/>
            </a:lnSpc>
            <a:spcBef>
              <a:spcPct val="0"/>
            </a:spcBef>
            <a:spcAft>
              <a:spcPct val="35000"/>
            </a:spcAft>
            <a:buNone/>
          </a:pPr>
          <a:r>
            <a:rPr lang="en-US" sz="2400" kern="1200" dirty="0">
              <a:solidFill>
                <a:srgbClr val="FFFFFF"/>
              </a:solidFill>
              <a:latin typeface="Segoe UI Semilight"/>
              <a:ea typeface="+mn-ea"/>
              <a:cs typeface="+mn-cs"/>
            </a:rPr>
            <a:t>Restore</a:t>
          </a:r>
        </a:p>
        <a:p>
          <a:pPr marL="171450" lvl="1" indent="-171450" algn="l" defTabSz="711200">
            <a:lnSpc>
              <a:spcPct val="90000"/>
            </a:lnSpc>
            <a:spcBef>
              <a:spcPct val="0"/>
            </a:spcBef>
            <a:spcAft>
              <a:spcPct val="15000"/>
            </a:spcAft>
            <a:buChar char="•"/>
          </a:pPr>
          <a:r>
            <a:rPr lang="en-US" sz="1600" kern="1200" dirty="0">
              <a:solidFill>
                <a:srgbClr val="FFFFFF"/>
              </a:solidFill>
              <a:latin typeface="Segoe UI Semilight"/>
              <a:ea typeface="+mn-ea"/>
              <a:cs typeface="+mn-cs"/>
            </a:rPr>
            <a:t>Restore file or restore share</a:t>
          </a:r>
        </a:p>
      </dsp:txBody>
      <dsp:txXfrm>
        <a:off x="8161080" y="1309207"/>
        <a:ext cx="3217602" cy="147892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D19727-138D-462D-B787-7D447A18C375}" type="datetimeFigureOut">
              <a:rPr lang="en-US" smtClean="0"/>
              <a:t>6/5/2018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6220C5-6402-4F54-B86B-641139CFAAA0}" type="slidenum">
              <a:rPr lang="en-US" smtClean="0"/>
              <a:t>‹#›</a:t>
            </a:fld>
            <a:endParaRPr lang="en-US"/>
          </a:p>
        </p:txBody>
      </p:sp>
    </p:spTree>
    <p:extLst>
      <p:ext uri="{BB962C8B-B14F-4D97-AF65-F5344CB8AC3E}">
        <p14:creationId xmlns:p14="http://schemas.microsoft.com/office/powerpoint/2010/main" val="2607717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phoneregistration.microsoft.com/"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microsoft.sharepoint.com/sites/itweb/securelogon/Pages/FAQ.aspx"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IMPORTANT NOTE:</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Ready will utilize Windows 10 and the new </a:t>
            </a:r>
            <a:r>
              <a:rPr lang="en-US" sz="900" u="sng" kern="1200" dirty="0">
                <a:solidFill>
                  <a:schemeClr val="tx1"/>
                </a:solidFill>
                <a:effectLst/>
                <a:latin typeface="Segoe UI Light" pitchFamily="34" charset="0"/>
                <a:ea typeface="+mn-ea"/>
                <a:cs typeface="+mn-cs"/>
              </a:rPr>
              <a:t>PowerPoint 2016</a:t>
            </a:r>
            <a:r>
              <a:rPr lang="en-US" sz="900" kern="1200" dirty="0">
                <a:solidFill>
                  <a:schemeClr val="tx1"/>
                </a:solidFill>
                <a:effectLst/>
                <a:latin typeface="Segoe UI Light" pitchFamily="34" charset="0"/>
                <a:ea typeface="+mn-ea"/>
                <a:cs typeface="+mn-cs"/>
              </a:rPr>
              <a:t>, as well as </a:t>
            </a:r>
            <a:r>
              <a:rPr lang="en-US" sz="900" u="sng" kern="1200" dirty="0">
                <a:solidFill>
                  <a:schemeClr val="tx1"/>
                </a:solidFill>
                <a:effectLst/>
                <a:latin typeface="Segoe UI Light" pitchFamily="34" charset="0"/>
                <a:ea typeface="+mn-ea"/>
                <a:cs typeface="+mn-cs"/>
              </a:rPr>
              <a:t>PowerPoint 2013</a:t>
            </a:r>
            <a:r>
              <a:rPr lang="en-US" sz="900" kern="1200" dirty="0">
                <a:solidFill>
                  <a:schemeClr val="tx1"/>
                </a:solidFill>
                <a:effectLst/>
                <a:latin typeface="Segoe UI Light" pitchFamily="34" charset="0"/>
                <a:ea typeface="+mn-ea"/>
                <a:cs typeface="+mn-cs"/>
              </a:rPr>
              <a:t> on </a:t>
            </a:r>
            <a:r>
              <a:rPr lang="en-US" sz="900" b="1" kern="1200" dirty="0">
                <a:solidFill>
                  <a:schemeClr val="tx1"/>
                </a:solidFill>
                <a:effectLst/>
                <a:latin typeface="Segoe UI Light" pitchFamily="34" charset="0"/>
                <a:ea typeface="+mn-ea"/>
                <a:cs typeface="+mn-cs"/>
              </a:rPr>
              <a:t>all</a:t>
            </a:r>
            <a:r>
              <a:rPr lang="en-US" sz="900" kern="1200" dirty="0">
                <a:solidFill>
                  <a:schemeClr val="tx1"/>
                </a:solidFill>
                <a:effectLst/>
                <a:latin typeface="Segoe UI Light" pitchFamily="34" charset="0"/>
                <a:ea typeface="+mn-ea"/>
                <a:cs typeface="+mn-cs"/>
              </a:rPr>
              <a:t> event machines. Please build your slides utilizing the appropriate Template and utilize the version of PowerPoint that works best.</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Windows 10 devices now connect remotely through VPN using the PIN with Passport for Work. Speakers needing to use VPN in a demo, will need to have registered for Phone Authentication at </a:t>
            </a:r>
            <a:r>
              <a:rPr lang="en-US" sz="900" u="sng" kern="1200" dirty="0">
                <a:solidFill>
                  <a:schemeClr val="tx1"/>
                </a:solidFill>
                <a:effectLst/>
                <a:latin typeface="Segoe UI Light" pitchFamily="34" charset="0"/>
                <a:ea typeface="+mn-ea"/>
                <a:cs typeface="+mn-cs"/>
                <a:hlinkClick r:id="rId3"/>
              </a:rPr>
              <a:t>https://phoneregistration.microsoft.com</a:t>
            </a:r>
            <a:r>
              <a:rPr lang="en-US" sz="900" kern="1200" dirty="0">
                <a:solidFill>
                  <a:schemeClr val="tx1"/>
                </a:solidFill>
                <a:effectLst/>
                <a:latin typeface="Segoe UI Light" pitchFamily="34" charset="0"/>
                <a:ea typeface="+mn-ea"/>
                <a:cs typeface="+mn-cs"/>
              </a:rPr>
              <a:t>. Additional details are also available here: </a:t>
            </a:r>
            <a:r>
              <a:rPr lang="en-US" sz="900" u="sng" kern="1200" dirty="0">
                <a:solidFill>
                  <a:schemeClr val="tx1"/>
                </a:solidFill>
                <a:effectLst/>
                <a:latin typeface="Segoe UI Light" pitchFamily="34" charset="0"/>
                <a:ea typeface="+mn-ea"/>
                <a:cs typeface="+mn-cs"/>
                <a:hlinkClick r:id="rId4"/>
              </a:rPr>
              <a:t>https://microsoft.sharepoint.com/sites/itweb/securelogon/Pages/FAQ.aspx</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2088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3833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4029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8431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4235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57447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2364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20:59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5713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4462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2FE51CD-3957-46C9-8C61-60ABC5BE731D}" type="datetime8">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F170B8E-13D4-4EEF-8258-0F90502C6DCB}"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6706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2885"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90550" defTabSz="946150">
              <a:defRPr>
                <a:solidFill>
                  <a:schemeClr val="tx1"/>
                </a:solidFill>
                <a:latin typeface="Segoe UI" panose="020B0502040204020203" pitchFamily="34" charset="0"/>
                <a:ea typeface="MS PGothic" panose="020B0600070205080204" pitchFamily="34" charset="-128"/>
              </a:defRPr>
            </a:lvl1pPr>
            <a:lvl2pPr defTabSz="946150">
              <a:defRPr>
                <a:solidFill>
                  <a:schemeClr val="tx1"/>
                </a:solidFill>
                <a:latin typeface="Segoe UI" panose="020B0502040204020203" pitchFamily="34" charset="0"/>
                <a:ea typeface="MS PGothic" panose="020B0600070205080204" pitchFamily="34" charset="-128"/>
              </a:defRPr>
            </a:lvl2pPr>
            <a:lvl3pPr defTabSz="946150">
              <a:defRPr>
                <a:solidFill>
                  <a:schemeClr val="tx1"/>
                </a:solidFill>
                <a:latin typeface="Segoe UI" panose="020B0502040204020203" pitchFamily="34" charset="0"/>
                <a:ea typeface="MS PGothic" panose="020B0600070205080204" pitchFamily="34" charset="-128"/>
              </a:defRPr>
            </a:lvl3pPr>
            <a:lvl4pPr defTabSz="946150">
              <a:defRPr>
                <a:solidFill>
                  <a:schemeClr val="tx1"/>
                </a:solidFill>
                <a:latin typeface="Segoe UI" panose="020B0502040204020203" pitchFamily="34" charset="0"/>
                <a:ea typeface="MS PGothic" panose="020B0600070205080204" pitchFamily="34" charset="-128"/>
              </a:defRPr>
            </a:lvl4pPr>
            <a:lvl5pPr defTabSz="946150">
              <a:defRPr>
                <a:solidFill>
                  <a:schemeClr val="tx1"/>
                </a:solidFill>
                <a:latin typeface="Segoe UI" panose="020B0502040204020203" pitchFamily="34" charset="0"/>
                <a:ea typeface="MS PGothic" panose="020B0600070205080204" pitchFamily="34" charset="-128"/>
              </a:defRPr>
            </a:lvl5pPr>
            <a:lvl6pPr marL="2322513" indent="-36513" defTabSz="946150"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6pPr>
            <a:lvl7pPr marL="2779713" indent="-36513" defTabSz="946150"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7pPr>
            <a:lvl8pPr marL="3236913" indent="-36513" defTabSz="946150"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8pPr>
            <a:lvl9pPr marL="3694113" indent="-36513" defTabSz="946150"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9pPr>
          </a:lstStyle>
          <a:p>
            <a:pPr marL="590550" marR="0" lvl="0" indent="0" algn="l" defTabSz="94615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t>© 2014 Microsoft Corporation. All rights reserved. MICROSOFT MAKES NO WARRANTIES, EXPRESS, IMPLIED OR STATUTORY, AS TO THE INFORMATION IN THIS PRESENTATION.</a:t>
            </a:r>
          </a:p>
        </p:txBody>
      </p:sp>
      <p:sp>
        <p:nvSpPr>
          <p:cNvPr id="122886"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E118024-B47D-4634-B515-3C503FB43062}" type="datetime8">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2887"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C67AC81-D91F-4825-97DC-A45305A75255}"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7964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3187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4933" name="Footer Placeholder 4"/>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90550" defTabSz="946150">
              <a:defRPr>
                <a:solidFill>
                  <a:schemeClr val="tx1"/>
                </a:solidFill>
                <a:latin typeface="Segoe UI" panose="020B0502040204020203" pitchFamily="34" charset="0"/>
                <a:ea typeface="MS PGothic" panose="020B0600070205080204" pitchFamily="34" charset="-128"/>
              </a:defRPr>
            </a:lvl1pPr>
            <a:lvl2pPr defTabSz="946150">
              <a:defRPr>
                <a:solidFill>
                  <a:schemeClr val="tx1"/>
                </a:solidFill>
                <a:latin typeface="Segoe UI" panose="020B0502040204020203" pitchFamily="34" charset="0"/>
                <a:ea typeface="MS PGothic" panose="020B0600070205080204" pitchFamily="34" charset="-128"/>
              </a:defRPr>
            </a:lvl2pPr>
            <a:lvl3pPr defTabSz="946150">
              <a:defRPr>
                <a:solidFill>
                  <a:schemeClr val="tx1"/>
                </a:solidFill>
                <a:latin typeface="Segoe UI" panose="020B0502040204020203" pitchFamily="34" charset="0"/>
                <a:ea typeface="MS PGothic" panose="020B0600070205080204" pitchFamily="34" charset="-128"/>
              </a:defRPr>
            </a:lvl3pPr>
            <a:lvl4pPr defTabSz="946150">
              <a:defRPr>
                <a:solidFill>
                  <a:schemeClr val="tx1"/>
                </a:solidFill>
                <a:latin typeface="Segoe UI" panose="020B0502040204020203" pitchFamily="34" charset="0"/>
                <a:ea typeface="MS PGothic" panose="020B0600070205080204" pitchFamily="34" charset="-128"/>
              </a:defRPr>
            </a:lvl4pPr>
            <a:lvl5pPr defTabSz="946150">
              <a:defRPr>
                <a:solidFill>
                  <a:schemeClr val="tx1"/>
                </a:solidFill>
                <a:latin typeface="Segoe UI" panose="020B0502040204020203" pitchFamily="34" charset="0"/>
                <a:ea typeface="MS PGothic" panose="020B0600070205080204" pitchFamily="34" charset="-128"/>
              </a:defRPr>
            </a:lvl5pPr>
            <a:lvl6pPr marL="2322513" indent="-36513" defTabSz="946150"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6pPr>
            <a:lvl7pPr marL="2779713" indent="-36513" defTabSz="946150"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7pPr>
            <a:lvl8pPr marL="3236913" indent="-36513" defTabSz="946150"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8pPr>
            <a:lvl9pPr marL="3694113" indent="-36513" defTabSz="946150"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9pPr>
          </a:lstStyle>
          <a:p>
            <a:pPr marL="590550" marR="0" lvl="0" indent="0" algn="l" defTabSz="94615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t>© 2014 Microsoft Corporation. All rights reserved. MICROSOFT MAKES NO WARRANTIES, EXPRESS, IMPLIED OR STATUTORY, AS TO THE INFORMATION IN THIS PRESENTATION.</a:t>
            </a:r>
          </a:p>
        </p:txBody>
      </p:sp>
      <p:sp>
        <p:nvSpPr>
          <p:cNvPr id="124934"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79B0764-B659-4B2D-A996-C805BE2CB809}" type="datetime8">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4935" name="Slide Number Placeholder 6"/>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3163D5-A780-45D8-8E62-A82B6C3DD6B6}"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1112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2FE51CD-3957-46C9-8C61-60ABC5BE731D}" type="datetime8">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F170B8E-13D4-4EEF-8258-0F90502C6DCB}"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2681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68A2474-9E3C-4F05-BAC7-2D48124AFC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242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7917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388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896522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3111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0" y="4265078"/>
            <a:ext cx="6856413" cy="4570029"/>
          </a:xfrm>
        </p:spPr>
        <p:txBody>
          <a:bodyPr/>
          <a:lstStyle/>
          <a:p>
            <a:endParaRPr lang="en-US" sz="8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9E9BBB-E080-495C-949E-252B535D7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704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12917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11271DC-C3DF-4AC1-A0DB-9BFAF772F40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1571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aseline="0" dirty="0"/>
              <a:t>AZURE STORAGE SERVICES</a:t>
            </a:r>
          </a:p>
          <a:p>
            <a:pPr marL="171450" indent="-171450">
              <a:buFont typeface="Arial" panose="020B0604020202020204" pitchFamily="34" charset="0"/>
              <a:buChar char="•"/>
            </a:pPr>
            <a:r>
              <a:rPr lang="en-US" baseline="0" dirty="0"/>
              <a:t>We can break them out broadly into the </a:t>
            </a:r>
            <a:r>
              <a:rPr lang="en-US" b="1" baseline="0" dirty="0"/>
              <a:t>2 deployment models</a:t>
            </a:r>
            <a:r>
              <a:rPr lang="en-US" baseline="0" dirty="0"/>
              <a:t>, </a:t>
            </a:r>
            <a:r>
              <a:rPr lang="en-US" b="1" baseline="0" dirty="0"/>
              <a:t>IaaS</a:t>
            </a:r>
            <a:r>
              <a:rPr lang="en-US" baseline="0" dirty="0"/>
              <a:t> where you’re running your own infrastructure or </a:t>
            </a:r>
            <a:r>
              <a:rPr lang="en-US" b="1" baseline="0" dirty="0"/>
              <a:t>PaaS</a:t>
            </a:r>
            <a:r>
              <a:rPr lang="en-US" baseline="0" dirty="0"/>
              <a:t> where you are using </a:t>
            </a:r>
            <a:r>
              <a:rPr lang="en-US" b="1" baseline="0" dirty="0"/>
              <a:t>higher level services and applications</a:t>
            </a:r>
            <a:r>
              <a:rPr lang="en-US" baseline="0" dirty="0"/>
              <a:t> which are developed against the public cloud infrastructure. </a:t>
            </a:r>
          </a:p>
          <a:p>
            <a:pPr marL="171450" indent="-171450">
              <a:buFont typeface="Arial" panose="020B0604020202020204" pitchFamily="34" charset="0"/>
              <a:buChar char="•"/>
            </a:pPr>
            <a:r>
              <a:rPr lang="en-US" baseline="0" dirty="0"/>
              <a:t>On the </a:t>
            </a:r>
            <a:r>
              <a:rPr lang="en-US" b="1" baseline="0" dirty="0"/>
              <a:t>Infrastructure side (IaaS)</a:t>
            </a:r>
            <a:r>
              <a:rPr lang="en-US" baseline="0" dirty="0"/>
              <a:t> we provide DISKS and FILES, </a:t>
            </a:r>
            <a:r>
              <a:rPr lang="en-US" b="1" baseline="0" dirty="0"/>
              <a:t>Disks are single instance Disks which are attached to VMs</a:t>
            </a:r>
            <a:r>
              <a:rPr lang="en-US" baseline="0" dirty="0"/>
              <a:t>. There are two flavors, Standard and Premium. And </a:t>
            </a:r>
            <a:r>
              <a:rPr lang="en-US" b="1" baseline="0" dirty="0"/>
              <a:t>Files are shared storage over SMB</a:t>
            </a:r>
            <a:r>
              <a:rPr lang="en-US" baseline="0" dirty="0"/>
              <a:t>. Both of these are provided as </a:t>
            </a:r>
            <a:r>
              <a:rPr lang="en-US" b="1" baseline="0" dirty="0"/>
              <a:t>services to your VMs</a:t>
            </a:r>
            <a:r>
              <a:rPr lang="en-US" baseline="0" dirty="0"/>
              <a:t>. </a:t>
            </a:r>
          </a:p>
          <a:p>
            <a:pPr marL="171450" indent="-171450">
              <a:buFont typeface="Arial" panose="020B0604020202020204" pitchFamily="34" charset="0"/>
              <a:buChar char="•"/>
            </a:pPr>
            <a:r>
              <a:rPr lang="en-US" baseline="0" dirty="0"/>
              <a:t>For PaaS we have three core objects which are Objects, Tables and Queues. </a:t>
            </a:r>
          </a:p>
          <a:p>
            <a:pPr marL="171450" indent="-171450">
              <a:buFont typeface="Arial" panose="020B0604020202020204" pitchFamily="34" charset="0"/>
              <a:buChar char="•"/>
            </a:pPr>
            <a:r>
              <a:rPr lang="en-US" baseline="0" dirty="0"/>
              <a:t>Our </a:t>
            </a:r>
            <a:r>
              <a:rPr lang="en-US" b="1" baseline="0" dirty="0"/>
              <a:t>unstructured Object Store (or Blob Storage) offers Exabyte scale and the ability to store trillions of objects across different tiers</a:t>
            </a:r>
            <a:r>
              <a:rPr lang="en-US" baseline="0" dirty="0"/>
              <a:t>. Our current tiers are </a:t>
            </a:r>
            <a:r>
              <a:rPr lang="en-US" b="1" baseline="0" dirty="0"/>
              <a:t>Hot storage </a:t>
            </a:r>
            <a:r>
              <a:rPr lang="en-US" baseline="0" dirty="0"/>
              <a:t>for higher performance and frequently accessed data and </a:t>
            </a:r>
            <a:r>
              <a:rPr lang="en-US" b="1" baseline="0" dirty="0"/>
              <a:t>Cool storage </a:t>
            </a:r>
            <a:r>
              <a:rPr lang="en-US" baseline="0" dirty="0"/>
              <a:t>for less active &amp; archived data.</a:t>
            </a:r>
          </a:p>
          <a:p>
            <a:pPr marL="171450" indent="-171450">
              <a:buFont typeface="Arial" panose="020B0604020202020204" pitchFamily="34" charset="0"/>
              <a:buChar char="•"/>
            </a:pPr>
            <a:r>
              <a:rPr lang="en-US" b="1" baseline="0" dirty="0"/>
              <a:t>Tables is our massively scalable </a:t>
            </a:r>
            <a:r>
              <a:rPr lang="en-US" baseline="0" dirty="0"/>
              <a:t>NoSQL key-value store for structured and semi-structured data.</a:t>
            </a:r>
          </a:p>
          <a:p>
            <a:pPr marL="171450" indent="-171450">
              <a:buFont typeface="Arial" panose="020B0604020202020204" pitchFamily="34" charset="0"/>
              <a:buChar char="•"/>
            </a:pPr>
            <a:r>
              <a:rPr lang="en-US" b="1" baseline="0" dirty="0"/>
              <a:t>Queues service for reliable intra and inter-service communications</a:t>
            </a:r>
            <a:r>
              <a:rPr lang="en-US" baseline="0" dirty="0"/>
              <a:t>, great for decoupling your work flows. </a:t>
            </a:r>
          </a:p>
          <a:p>
            <a:endParaRPr lang="en-US" baseline="0" dirty="0"/>
          </a:p>
          <a:p>
            <a:r>
              <a:rPr lang="en-US" baseline="0" dirty="0"/>
              <a:t>All of these services are built on the </a:t>
            </a:r>
            <a:r>
              <a:rPr lang="en-US" b="1" baseline="0" dirty="0"/>
              <a:t>common unified distributed storage system</a:t>
            </a:r>
            <a:r>
              <a:rPr lang="en-US" baseline="0" dirty="0"/>
              <a:t>. So all of the capabilities we talked about previously are available to all of these services.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56172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4936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931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9272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4570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11075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7621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78139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896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80226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level the text to emphasize sameness,</a:t>
            </a:r>
            <a:r>
              <a:rPr lang="en-US" baseline="0" dirty="0"/>
              <a:t> cost, etc.</a:t>
            </a:r>
          </a:p>
          <a:p>
            <a:r>
              <a:rPr lang="en-US" baseline="0" dirty="0"/>
              <a:t>Don’t specify numbers</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20:59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9594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189" fontAlgn="base">
              <a:lnSpc>
                <a:spcPct val="90000"/>
              </a:lnSpc>
              <a:spcBef>
                <a:spcPct val="0"/>
              </a:spcBef>
              <a:spcAft>
                <a:spcPct val="0"/>
              </a:spcAft>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33152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 Blobs:</a:t>
            </a:r>
          </a:p>
          <a:p>
            <a:r>
              <a:rPr lang="en-US" sz="2800" dirty="0"/>
              <a:t>For most object storage needs</a:t>
            </a:r>
          </a:p>
          <a:p>
            <a:r>
              <a:rPr lang="en-US" sz="2800" dirty="0"/>
              <a:t>Optimized for sequential access</a:t>
            </a:r>
          </a:p>
          <a:p>
            <a:r>
              <a:rPr lang="en-US" sz="2800" dirty="0"/>
              <a:t>Each blob is made up of blocks</a:t>
            </a:r>
          </a:p>
          <a:p>
            <a:r>
              <a:rPr lang="en-US" sz="2800" dirty="0"/>
              <a:t>Append Blobs:</a:t>
            </a:r>
          </a:p>
          <a:p>
            <a:r>
              <a:rPr lang="en-US" sz="2800" dirty="0"/>
              <a:t>Similar to Block Blobs</a:t>
            </a:r>
          </a:p>
          <a:p>
            <a:r>
              <a:rPr lang="en-US" sz="2800" dirty="0"/>
              <a:t>Can only append blocks to the end of the blob</a:t>
            </a:r>
          </a:p>
          <a:p>
            <a:r>
              <a:rPr lang="en-US" sz="2800" dirty="0"/>
              <a:t>Optimized</a:t>
            </a:r>
            <a:r>
              <a:rPr lang="en-US" sz="2800" baseline="0" dirty="0"/>
              <a:t> for multi-writer append scenarios (logging, etc.)</a:t>
            </a:r>
          </a:p>
          <a:p>
            <a:r>
              <a:rPr lang="en-US" sz="2800" dirty="0"/>
              <a:t>Page Blobs:</a:t>
            </a:r>
          </a:p>
          <a:p>
            <a:r>
              <a:rPr lang="en-US" sz="2800" dirty="0"/>
              <a:t>Optimized for random reads and writes</a:t>
            </a:r>
          </a:p>
          <a:p>
            <a:r>
              <a:rPr lang="en-US" sz="2800" dirty="0"/>
              <a:t>Collection of 512 byte pages</a:t>
            </a:r>
          </a:p>
          <a:p>
            <a:r>
              <a:rPr lang="en-US" sz="2800" dirty="0"/>
              <a:t>Support for sparse files</a:t>
            </a:r>
          </a:p>
          <a:p>
            <a:endParaRPr lang="en-US" sz="2800" dirty="0"/>
          </a:p>
          <a:p>
            <a:r>
              <a:rPr lang="en-US" dirty="0"/>
              <a:t>Focus of the rest of this talk is Block Blobs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20:59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81813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A9F44F-9FA8-489D-B14D-5E7BFE8FB38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Header Placeholder 5"/>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324754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8EF6959A-04A4-40E8-BC35-59B52226F369}" type="slidenum">
              <a:rPr kumimoji="0" lang="en-IN"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46</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48445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456387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8744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37369" indent="-237369">
              <a:buAutoNum type="arabicPeriod"/>
            </a:pPr>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2596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897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20:59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7364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77664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5.jpg"/><Relationship Id="rId1" Type="http://schemas.openxmlformats.org/officeDocument/2006/relationships/slideMaster" Target="../slideMasters/slideMaster6.xml"/><Relationship Id="rId4" Type="http://schemas.openxmlformats.org/officeDocument/2006/relationships/image" Target="../media/image20.png"/></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7.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7.png"/><Relationship Id="rId4" Type="http://schemas.microsoft.com/office/2007/relationships/hdphoto" Target="../media/hdphoto1.wdp"/></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5.jpg"/><Relationship Id="rId1" Type="http://schemas.openxmlformats.org/officeDocument/2006/relationships/slideMaster" Target="../slideMasters/slideMaster10.xml"/><Relationship Id="rId4"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3" Type="http://schemas.openxmlformats.org/officeDocument/2006/relationships/slideMaster" Target="../slideMasters/slideMaster13.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6.emf"/><Relationship Id="rId4" Type="http://schemas.openxmlformats.org/officeDocument/2006/relationships/oleObject" Target="../embeddings/oleObject1.bin"/></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5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jp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836374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40913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475390"/>
            <a:ext cx="1424426" cy="304828"/>
          </a:xfrm>
          <a:prstGeom prst="rect">
            <a:avLst/>
          </a:prstGeom>
        </p:spPr>
      </p:pic>
    </p:spTree>
    <p:extLst>
      <p:ext uri="{BB962C8B-B14F-4D97-AF65-F5344CB8AC3E}">
        <p14:creationId xmlns:p14="http://schemas.microsoft.com/office/powerpoint/2010/main" val="2020761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461021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0442284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485939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78237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46210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287052823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3"/>
            <a:ext cx="11151917" cy="2089311"/>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23" indent="0">
              <a:buNone/>
              <a:defRPr sz="2000">
                <a:gradFill>
                  <a:gsLst>
                    <a:gs pos="100000">
                      <a:schemeClr val="bg2"/>
                    </a:gs>
                    <a:gs pos="0">
                      <a:schemeClr val="bg2"/>
                    </a:gs>
                  </a:gsLst>
                  <a:lin ang="5400000" scaled="0"/>
                </a:gradFill>
              </a:defRPr>
            </a:lvl3pPr>
            <a:lvl4pPr marL="457101" indent="0">
              <a:buNone/>
              <a:defRPr sz="2000">
                <a:gradFill>
                  <a:gsLst>
                    <a:gs pos="100000">
                      <a:schemeClr val="bg2"/>
                    </a:gs>
                    <a:gs pos="0">
                      <a:schemeClr val="bg2"/>
                    </a:gs>
                  </a:gsLst>
                  <a:lin ang="5400000" scaled="0"/>
                </a:gradFill>
              </a:defRPr>
            </a:lvl4pPr>
            <a:lvl5pPr marL="693587"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162"/>
            <a:fld id="{727B4C2D-45E2-4621-8491-2995EB46A674}" type="slidenum">
              <a:rPr lang="en-US" smtClean="0">
                <a:gradFill>
                  <a:gsLst>
                    <a:gs pos="100000">
                      <a:srgbClr val="797A7D"/>
                    </a:gs>
                    <a:gs pos="0">
                      <a:srgbClr val="797A7D"/>
                    </a:gs>
                  </a:gsLst>
                  <a:lin ang="5400000" scaled="0"/>
                </a:gradFill>
              </a:rPr>
              <a:pPr defTabSz="914162"/>
              <a:t>‹#›</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0" y="6492544"/>
            <a:ext cx="12192000" cy="167418"/>
          </a:xfrm>
          <a:prstGeom prst="rect">
            <a:avLst/>
          </a:prstGeom>
          <a:noFill/>
        </p:spPr>
        <p:txBody>
          <a:bodyPr wrap="square" lIns="0" tIns="0" rIns="0" bIns="0" rtlCol="0">
            <a:spAutoFit/>
          </a:bodyPr>
          <a:lstStyle/>
          <a:p>
            <a:pPr algn="ctr" defTabSz="914162"/>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102780732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Blank Slide Cyan">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101691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263143"/>
          </a:xfrm>
        </p:spPr>
        <p:txBody>
          <a:bodyPr>
            <a:spAutoFit/>
          </a:bodyPr>
          <a:lstStyle>
            <a:lvl1pPr marL="0" indent="0">
              <a:buFontTx/>
              <a:buNone/>
              <a:defRPr sz="3528"/>
            </a:lvl1pPr>
            <a:lvl2pPr marL="336080" indent="0">
              <a:buFontTx/>
              <a:buNone/>
              <a:defRPr/>
            </a:lvl2pPr>
            <a:lvl3pPr marL="560134" indent="0">
              <a:buFontTx/>
              <a:buNone/>
              <a:defRPr/>
            </a:lvl3pPr>
            <a:lvl4pPr marL="784187" indent="0">
              <a:buFontTx/>
              <a:buNone/>
              <a:defRPr/>
            </a:lvl4pPr>
            <a:lvl5pPr marL="1008241"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366287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8352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317461"/>
          </a:xfrm>
        </p:spPr>
        <p:txBody>
          <a:bodyPr>
            <a:spAutoFit/>
          </a:bodyPr>
          <a:lstStyle>
            <a:lvl1pPr>
              <a:defRPr sz="392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993039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3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D83B01"/>
                </a:solidFill>
                <a:latin typeface="+mj-lt"/>
              </a:defRPr>
            </a:lvl1pPr>
          </a:lstStyle>
          <a:p>
            <a:pPr lvl="0"/>
            <a:r>
              <a:rPr lang="en-US"/>
              <a:t>Title</a:t>
            </a:r>
          </a:p>
        </p:txBody>
      </p:sp>
    </p:spTree>
    <p:extLst>
      <p:ext uri="{BB962C8B-B14F-4D97-AF65-F5344CB8AC3E}">
        <p14:creationId xmlns:p14="http://schemas.microsoft.com/office/powerpoint/2010/main" val="119034023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6"/>
            <a:ext cx="6274973" cy="2075920"/>
          </a:xfrm>
        </p:spPr>
        <p:txBody>
          <a:bodyPr wrap="square">
            <a:spAutoFit/>
          </a:bodyPr>
          <a:lstStyle>
            <a:lvl1pPr marL="392019" indent="-392019">
              <a:spcBef>
                <a:spcPts val="1200"/>
              </a:spcBef>
              <a:buClr>
                <a:srgbClr val="92D050"/>
              </a:buClr>
              <a:buSzPct val="100000"/>
              <a:buFont typeface="Wingdings" panose="05000000000000000000" pitchFamily="2" charset="2"/>
              <a:buChar char="ü"/>
              <a:defRPr sz="3135">
                <a:gradFill>
                  <a:gsLst>
                    <a:gs pos="82500">
                      <a:schemeClr val="tx1"/>
                    </a:gs>
                    <a:gs pos="43000">
                      <a:schemeClr val="tx1"/>
                    </a:gs>
                  </a:gsLst>
                  <a:lin ang="5400000" scaled="0"/>
                </a:gradFill>
              </a:defRPr>
            </a:lvl1pPr>
            <a:lvl2pPr marL="672032" indent="-280013">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477" indent="267569">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044" indent="22401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055" indent="-22401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59"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65">
              <a:solidFill>
                <a:srgbClr val="FFFFFF"/>
              </a:solidFill>
            </a:endParaRPr>
          </a:p>
        </p:txBody>
      </p:sp>
      <p:sp>
        <p:nvSpPr>
          <p:cNvPr id="8" name="Freeform 99"/>
          <p:cNvSpPr>
            <a:spLocks noChangeAspect="1"/>
          </p:cNvSpPr>
          <p:nvPr userDrawn="1"/>
        </p:nvSpPr>
        <p:spPr bwMode="black">
          <a:xfrm>
            <a:off x="474670" y="5491049"/>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58" tIns="34280" rIns="68558" bIns="34280"/>
          <a:lstStyle/>
          <a:p>
            <a:pPr>
              <a:defRPr/>
            </a:pPr>
            <a:endParaRPr lang="en-US" sz="1321">
              <a:solidFill>
                <a:srgbClr val="000000"/>
              </a:solidFill>
            </a:endParaRPr>
          </a:p>
        </p:txBody>
      </p:sp>
      <p:grpSp>
        <p:nvGrpSpPr>
          <p:cNvPr id="9" name="Group 8"/>
          <p:cNvGrpSpPr>
            <a:grpSpLocks/>
          </p:cNvGrpSpPr>
          <p:nvPr userDrawn="1"/>
        </p:nvGrpSpPr>
        <p:grpSpPr bwMode="auto">
          <a:xfrm flipH="1">
            <a:off x="7082693"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627736"/>
          </a:xfrm>
        </p:spPr>
        <p:txBody>
          <a:bodyPr/>
          <a:lstStyle>
            <a:lvl1pPr marL="0" indent="0">
              <a:buFontTx/>
              <a:buNone/>
              <a:defRPr lang="en-US" sz="3135"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016" rtl="0" eaLnBrk="1" fontAlgn="auto" latinLnBrk="0" hangingPunct="1">
              <a:lnSpc>
                <a:spcPct val="90000"/>
              </a:lnSpc>
              <a:spcBef>
                <a:spcPct val="20000"/>
              </a:spcBef>
              <a:spcAft>
                <a:spcPts val="0"/>
              </a:spcAft>
              <a:buClrTx/>
              <a:buSzPct val="90000"/>
              <a:buFontTx/>
              <a:buNone/>
              <a:tabLst/>
            </a:pPr>
            <a:r>
              <a:rPr lang="en-US"/>
              <a:t>Potential highlight or call to action goes here</a:t>
            </a:r>
          </a:p>
        </p:txBody>
      </p:sp>
    </p:spTree>
    <p:extLst>
      <p:ext uri="{BB962C8B-B14F-4D97-AF65-F5344CB8AC3E}">
        <p14:creationId xmlns:p14="http://schemas.microsoft.com/office/powerpoint/2010/main" val="2534348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173509068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89812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054073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7EB1-5E21-4C62-944F-AB500B04C8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8DA0B2-E117-4412-824C-1D1DF7104B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585E04-C20B-41C7-9DBF-11B2B688C070}"/>
              </a:ext>
            </a:extLst>
          </p:cNvPr>
          <p:cNvSpPr>
            <a:spLocks noGrp="1"/>
          </p:cNvSpPr>
          <p:nvPr>
            <p:ph type="dt" sz="half" idx="10"/>
          </p:nvPr>
        </p:nvSpPr>
        <p:spPr/>
        <p:txBody>
          <a:bodyPr/>
          <a:lstStyle/>
          <a:p>
            <a:fld id="{C17ACBA7-97F7-4D44-97AE-ECC29D67AE8B}" type="datetimeFigureOut">
              <a:rPr lang="en-US" smtClean="0"/>
              <a:t>6/5/2018</a:t>
            </a:fld>
            <a:endParaRPr lang="en-US"/>
          </a:p>
        </p:txBody>
      </p:sp>
      <p:sp>
        <p:nvSpPr>
          <p:cNvPr id="5" name="Footer Placeholder 4">
            <a:extLst>
              <a:ext uri="{FF2B5EF4-FFF2-40B4-BE49-F238E27FC236}">
                <a16:creationId xmlns:a16="http://schemas.microsoft.com/office/drawing/2014/main" id="{4ACE0235-730D-4F28-9D11-B3CA3F59D9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A722E3-FB7B-47A4-8840-340C4D64EB7A}"/>
              </a:ext>
            </a:extLst>
          </p:cNvPr>
          <p:cNvSpPr>
            <a:spLocks noGrp="1"/>
          </p:cNvSpPr>
          <p:nvPr>
            <p:ph type="sldNum" sz="quarter" idx="12"/>
          </p:nvPr>
        </p:nvSpPr>
        <p:spPr/>
        <p:txBody>
          <a:bodyPr/>
          <a:lstStyle/>
          <a:p>
            <a:fld id="{9B5F2587-969F-42DD-817D-1325136C4F4C}" type="slidenum">
              <a:rPr lang="en-US" smtClean="0"/>
              <a:t>‹#›</a:t>
            </a:fld>
            <a:endParaRPr lang="en-US"/>
          </a:p>
        </p:txBody>
      </p:sp>
    </p:spTree>
    <p:extLst>
      <p:ext uri="{BB962C8B-B14F-4D97-AF65-F5344CB8AC3E}">
        <p14:creationId xmlns:p14="http://schemas.microsoft.com/office/powerpoint/2010/main" val="67580965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_Tall graphic Layout">
    <p:bg>
      <p:bgPr>
        <a:solidFill>
          <a:schemeClr val="bg1">
            <a:lumMod val="85000"/>
          </a:schemeClr>
        </a:solidFill>
        <a:effectLst/>
      </p:bgPr>
    </p:bg>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82880" y="0"/>
            <a:ext cx="12009120" cy="68580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3" name="Rectangle 2"/>
          <p:cNvSpPr/>
          <p:nvPr userDrawn="1"/>
        </p:nvSpPr>
        <p:spPr>
          <a:xfrm>
            <a:off x="0" y="-1"/>
            <a:ext cx="3840480" cy="6858001"/>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hasCustomPrompt="1"/>
          </p:nvPr>
        </p:nvSpPr>
        <p:spPr>
          <a:xfrm>
            <a:off x="487680" y="365760"/>
            <a:ext cx="3048000" cy="914096"/>
          </a:xfrm>
        </p:spPr>
        <p:txBody>
          <a:bodyPr/>
          <a:lstStyle>
            <a:lvl1pPr>
              <a:defRPr sz="2200" baseline="0">
                <a:solidFill>
                  <a:schemeClr val="tx1"/>
                </a:solidFill>
              </a:defRPr>
            </a:lvl1pPr>
          </a:lstStyle>
          <a:p>
            <a:r>
              <a:rPr lang="en-US"/>
              <a:t>Click to add title of the research graphic</a:t>
            </a:r>
          </a:p>
        </p:txBody>
      </p:sp>
      <p:sp>
        <p:nvSpPr>
          <p:cNvPr id="5" name="Content Placeholder 4"/>
          <p:cNvSpPr>
            <a:spLocks noGrp="1"/>
          </p:cNvSpPr>
          <p:nvPr>
            <p:ph sz="quarter" idx="10" hasCustomPrompt="1"/>
          </p:nvPr>
        </p:nvSpPr>
        <p:spPr>
          <a:xfrm>
            <a:off x="4145280" y="2971224"/>
            <a:ext cx="7741920" cy="433965"/>
          </a:xfrm>
        </p:spPr>
        <p:txBody>
          <a:bodyPr anchor="ctr"/>
          <a:lstStyle>
            <a:lvl1pPr marL="0" indent="0" algn="ctr">
              <a:buNone/>
              <a:defRPr sz="1800"/>
            </a:lvl1pPr>
            <a:lvl3pPr>
              <a:buClr>
                <a:schemeClr val="tx2"/>
              </a:buClr>
              <a:defRPr/>
            </a:lvl3pPr>
            <a:lvl4pPr>
              <a:buClr>
                <a:schemeClr val="tx2"/>
              </a:buClr>
              <a:defRPr/>
            </a:lvl4pPr>
            <a:lvl5pPr>
              <a:buClr>
                <a:schemeClr val="tx2"/>
              </a:buClr>
              <a:defRPr/>
            </a:lvl5pPr>
          </a:lstStyle>
          <a:p>
            <a:pPr lvl="0"/>
            <a:r>
              <a:rPr lang="en-US"/>
              <a:t>Click icon to add a research graphic</a:t>
            </a:r>
          </a:p>
        </p:txBody>
      </p:sp>
      <p:sp>
        <p:nvSpPr>
          <p:cNvPr id="6" name="Source line"/>
          <p:cNvSpPr>
            <a:spLocks noGrp="1"/>
          </p:cNvSpPr>
          <p:nvPr>
            <p:ph type="body" sz="half" idx="2" hasCustomPrompt="1"/>
          </p:nvPr>
        </p:nvSpPr>
        <p:spPr>
          <a:xfrm>
            <a:off x="4145280" y="6077637"/>
            <a:ext cx="7741920" cy="323165"/>
          </a:xfrm>
        </p:spPr>
        <p:txBody>
          <a:bodyPr wrap="square" anchor="b" anchorCtr="0">
            <a:spAutoFit/>
          </a:bodyPr>
          <a:lstStyle>
            <a:lvl1pPr marL="0" indent="0" algn="l">
              <a:lnSpc>
                <a:spcPct val="100000"/>
              </a:lnSpc>
              <a:spcBef>
                <a:spcPts val="0"/>
              </a:spcBef>
              <a:spcAft>
                <a:spcPts val="0"/>
              </a:spcAft>
              <a:buNone/>
              <a:defRPr sz="900" b="0">
                <a:solidFill>
                  <a:schemeClr val="tx1"/>
                </a:solidFill>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Source line (will not appear in presentation mode if left blank)</a:t>
            </a:r>
          </a:p>
        </p:txBody>
      </p:sp>
    </p:spTree>
    <p:extLst>
      <p:ext uri="{BB962C8B-B14F-4D97-AF65-F5344CB8AC3E}">
        <p14:creationId xmlns:p14="http://schemas.microsoft.com/office/powerpoint/2010/main" val="181508249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57779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1121012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53588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1336775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08046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655"/>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68551804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4" y="4309987"/>
            <a:ext cx="12188887" cy="2551127"/>
          </a:xfrm>
          <a:prstGeom prst="rect">
            <a:avLst/>
          </a:prstGeom>
          <a:solidFill>
            <a:srgbClr val="4DA0E2"/>
          </a:solidFill>
          <a:ln>
            <a:noFill/>
          </a:ln>
        </p:spPr>
        <p:txBody>
          <a:bodyPr vert="horz" wrap="square" lIns="84039" tIns="42020" rIns="84039" bIns="42020" numCol="1" anchor="t" anchorCtr="0" compatLnSpc="1">
            <a:prstTxWarp prst="textNoShape">
              <a:avLst/>
            </a:prstTxWarp>
          </a:bodyPr>
          <a:lstStyle/>
          <a:p>
            <a:endParaRPr lang="en-US" sz="1655">
              <a:solidFill>
                <a:srgbClr val="FFFFFF"/>
              </a:solidFill>
              <a:latin typeface="Segoe UI"/>
            </a:endParaRPr>
          </a:p>
        </p:txBody>
      </p:sp>
      <p:sp>
        <p:nvSpPr>
          <p:cNvPr id="20" name="Rectangle 7"/>
          <p:cNvSpPr>
            <a:spLocks noChangeArrowheads="1"/>
          </p:cNvSpPr>
          <p:nvPr userDrawn="1"/>
        </p:nvSpPr>
        <p:spPr bwMode="auto">
          <a:xfrm>
            <a:off x="1" y="5729529"/>
            <a:ext cx="12188888" cy="1131586"/>
          </a:xfrm>
          <a:prstGeom prst="rect">
            <a:avLst/>
          </a:prstGeom>
          <a:solidFill>
            <a:srgbClr val="00188F"/>
          </a:solidFill>
          <a:ln>
            <a:noFill/>
          </a:ln>
          <a:extLst/>
        </p:spPr>
        <p:txBody>
          <a:bodyPr vert="horz" wrap="square" lIns="84039" tIns="42020" rIns="84039" bIns="42020" numCol="1" anchor="t" anchorCtr="0" compatLnSpc="1">
            <a:prstTxWarp prst="textNoShape">
              <a:avLst/>
            </a:prstTxWarp>
          </a:bodyPr>
          <a:lstStyle/>
          <a:p>
            <a:endParaRPr lang="en-US" sz="1655">
              <a:solidFill>
                <a:srgbClr val="FFFFFF"/>
              </a:solidFill>
              <a:latin typeface="Segoe UI"/>
            </a:endParaRPr>
          </a:p>
        </p:txBody>
      </p:sp>
      <p:sp>
        <p:nvSpPr>
          <p:cNvPr id="21" name="Rectangle 8"/>
          <p:cNvSpPr>
            <a:spLocks noChangeArrowheads="1"/>
          </p:cNvSpPr>
          <p:nvPr userDrawn="1"/>
        </p:nvSpPr>
        <p:spPr bwMode="auto">
          <a:xfrm>
            <a:off x="3114"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4039" tIns="42020" rIns="84039" bIns="42020" numCol="1" anchor="t" anchorCtr="0" compatLnSpc="1">
            <a:prstTxWarp prst="textNoShape">
              <a:avLst/>
            </a:prstTxWarp>
          </a:bodyPr>
          <a:lstStyle/>
          <a:p>
            <a:endParaRPr lang="en-US" sz="1655">
              <a:solidFill>
                <a:srgbClr val="FFFFFF"/>
              </a:solidFill>
              <a:latin typeface="Segoe UI"/>
            </a:endParaRPr>
          </a:p>
        </p:txBody>
      </p:sp>
      <p:sp>
        <p:nvSpPr>
          <p:cNvPr id="22" name="Rectangle 21"/>
          <p:cNvSpPr/>
          <p:nvPr userDrawn="1"/>
        </p:nvSpPr>
        <p:spPr bwMode="white">
          <a:xfrm>
            <a:off x="1"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68080" tIns="134464" rIns="168080" bIns="134464" numCol="1" spcCol="0" rtlCol="0" fromWordArt="0" anchor="t" anchorCtr="0" forceAA="0" compatLnSpc="1">
            <a:prstTxWarp prst="textNoShape">
              <a:avLst/>
            </a:prstTxWarp>
            <a:noAutofit/>
          </a:bodyPr>
          <a:lstStyle/>
          <a:p>
            <a:pPr marL="0" marR="0" lvl="0" indent="0" algn="ctr" defTabSz="856971" eaLnBrk="1" fontAlgn="base" latinLnBrk="0" hangingPunct="1">
              <a:lnSpc>
                <a:spcPct val="90000"/>
              </a:lnSpc>
              <a:spcBef>
                <a:spcPct val="0"/>
              </a:spcBef>
              <a:spcAft>
                <a:spcPct val="0"/>
              </a:spcAft>
              <a:buClrTx/>
              <a:buSzTx/>
              <a:buFontTx/>
              <a:buNone/>
              <a:tabLst/>
              <a:defRPr/>
            </a:pPr>
            <a:endParaRPr kumimoji="0" lang="en-US" sz="220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4" y="4309987"/>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4039" tIns="42020" rIns="84039" bIns="42020" numCol="1" anchor="t" anchorCtr="0" compatLnSpc="1">
            <a:prstTxWarp prst="textNoShape">
              <a:avLst/>
            </a:prstTxWarp>
          </a:bodyPr>
          <a:lstStyle/>
          <a:p>
            <a:endParaRPr lang="en-US" sz="1655">
              <a:solidFill>
                <a:srgbClr val="FFFFFF"/>
              </a:solidFill>
              <a:latin typeface="Segoe UI"/>
            </a:endParaRPr>
          </a:p>
        </p:txBody>
      </p:sp>
      <p:sp>
        <p:nvSpPr>
          <p:cNvPr id="9" name="Title 1"/>
          <p:cNvSpPr>
            <a:spLocks noGrp="1"/>
          </p:cNvSpPr>
          <p:nvPr>
            <p:ph type="title" hasCustomPrompt="1"/>
          </p:nvPr>
        </p:nvSpPr>
        <p:spPr>
          <a:xfrm>
            <a:off x="269303" y="2084187"/>
            <a:ext cx="8964185" cy="1793091"/>
          </a:xfrm>
          <a:noFill/>
        </p:spPr>
        <p:txBody>
          <a:bodyPr lIns="146304" tIns="91440" rIns="146304" bIns="91440" anchor="t" anchorCtr="0"/>
          <a:lstStyle>
            <a:lvl1pPr>
              <a:defRPr sz="4963" spc="-92"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2941"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655"/>
            </a:p>
          </p:txBody>
        </p:sp>
      </p:grpSp>
      <p:sp>
        <p:nvSpPr>
          <p:cNvPr id="11" name="TextBox 7"/>
          <p:cNvSpPr txBox="1"/>
          <p:nvPr userDrawn="1"/>
        </p:nvSpPr>
        <p:spPr bwMode="white">
          <a:xfrm>
            <a:off x="4495786" y="6571860"/>
            <a:ext cx="3200427"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8" y="288560"/>
            <a:ext cx="3585699" cy="550022"/>
          </a:xfrm>
        </p:spPr>
        <p:txBody>
          <a:bodyPr lIns="182880" tIns="146304" rIns="182880" bIns="146304"/>
          <a:lstStyle>
            <a:lvl1pPr marL="0" indent="0" algn="r">
              <a:buNone/>
              <a:defRPr sz="1838">
                <a:latin typeface="+mn-lt"/>
              </a:defRPr>
            </a:lvl1pPr>
            <a:lvl2pPr marL="315136" indent="0">
              <a:buNone/>
              <a:defRPr sz="1838"/>
            </a:lvl2pPr>
            <a:lvl3pPr marL="525226" indent="0">
              <a:buNone/>
              <a:defRPr sz="1838"/>
            </a:lvl3pPr>
            <a:lvl4pPr marL="735317" indent="0">
              <a:buNone/>
              <a:defRPr sz="1838"/>
            </a:lvl4pPr>
            <a:lvl5pPr marL="945408" indent="0">
              <a:buNone/>
              <a:defRPr sz="1838"/>
            </a:lvl5pPr>
          </a:lstStyle>
          <a:p>
            <a:pPr lvl="0"/>
            <a:r>
              <a:rPr lang="en-US" dirty="0"/>
              <a:t>Session Code</a:t>
            </a:r>
          </a:p>
        </p:txBody>
      </p:sp>
      <p:sp>
        <p:nvSpPr>
          <p:cNvPr id="13" name="Text Placeholder 16"/>
          <p:cNvSpPr>
            <a:spLocks noGrp="1"/>
          </p:cNvSpPr>
          <p:nvPr>
            <p:ph type="body" sz="quarter" idx="14" hasCustomPrompt="1"/>
          </p:nvPr>
        </p:nvSpPr>
        <p:spPr>
          <a:xfrm>
            <a:off x="269304" y="6014073"/>
            <a:ext cx="3585699" cy="550022"/>
          </a:xfrm>
        </p:spPr>
        <p:txBody>
          <a:bodyPr lIns="182880" tIns="146304" rIns="182880" bIns="146304" anchor="b"/>
          <a:lstStyle>
            <a:lvl1pPr marL="0" indent="0" algn="l">
              <a:buNone/>
              <a:defRPr sz="1838">
                <a:latin typeface="+mn-lt"/>
              </a:defRPr>
            </a:lvl1pPr>
            <a:lvl2pPr marL="315136" indent="0">
              <a:buNone/>
              <a:defRPr sz="1838"/>
            </a:lvl2pPr>
            <a:lvl3pPr marL="525226" indent="0">
              <a:buNone/>
              <a:defRPr sz="1838"/>
            </a:lvl3pPr>
            <a:lvl4pPr marL="735317" indent="0">
              <a:buNone/>
              <a:defRPr sz="1838"/>
            </a:lvl4pPr>
            <a:lvl5pPr marL="945408" indent="0">
              <a:buNone/>
              <a:defRPr sz="1838"/>
            </a:lvl5pPr>
          </a:lstStyle>
          <a:p>
            <a:pPr lvl="0"/>
            <a:r>
              <a:rPr lang="en-US" dirty="0"/>
              <a:t>Yammer hashtag</a:t>
            </a:r>
          </a:p>
        </p:txBody>
      </p:sp>
    </p:spTree>
    <p:extLst>
      <p:ext uri="{BB962C8B-B14F-4D97-AF65-F5344CB8AC3E}">
        <p14:creationId xmlns:p14="http://schemas.microsoft.com/office/powerpoint/2010/main" val="3308427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1"/>
          </a:xfrm>
          <a:noFill/>
        </p:spPr>
        <p:txBody>
          <a:bodyPr lIns="146304" tIns="91440" rIns="146304" bIns="91440" anchor="t" anchorCtr="0"/>
          <a:lstStyle>
            <a:lvl1pPr>
              <a:defRPr sz="4963" spc="-92"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2941"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655"/>
            </a:p>
          </p:txBody>
        </p:sp>
      </p:grpSp>
      <p:sp>
        <p:nvSpPr>
          <p:cNvPr id="11" name="TextBox 7"/>
          <p:cNvSpPr txBox="1"/>
          <p:nvPr userDrawn="1"/>
        </p:nvSpPr>
        <p:spPr bwMode="white">
          <a:xfrm>
            <a:off x="4472543" y="6571861"/>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8" y="288560"/>
            <a:ext cx="3585699" cy="550022"/>
          </a:xfrm>
        </p:spPr>
        <p:txBody>
          <a:bodyPr lIns="182880" tIns="146304" rIns="182880" bIns="146304"/>
          <a:lstStyle>
            <a:lvl1pPr marL="0" indent="0" algn="r">
              <a:buNone/>
              <a:defRPr sz="1838">
                <a:latin typeface="+mn-lt"/>
              </a:defRPr>
            </a:lvl1pPr>
            <a:lvl2pPr marL="315136" indent="0">
              <a:buNone/>
              <a:defRPr sz="1838"/>
            </a:lvl2pPr>
            <a:lvl3pPr marL="525226" indent="0">
              <a:buNone/>
              <a:defRPr sz="1838"/>
            </a:lvl3pPr>
            <a:lvl4pPr marL="735317" indent="0">
              <a:buNone/>
              <a:defRPr sz="1838"/>
            </a:lvl4pPr>
            <a:lvl5pPr marL="945408" indent="0">
              <a:buNone/>
              <a:defRPr sz="1838"/>
            </a:lvl5pPr>
          </a:lstStyle>
          <a:p>
            <a:pPr lvl="0"/>
            <a:r>
              <a:rPr lang="en-US" dirty="0"/>
              <a:t>Session Code</a:t>
            </a:r>
          </a:p>
        </p:txBody>
      </p:sp>
      <p:sp>
        <p:nvSpPr>
          <p:cNvPr id="13" name="Text Placeholder 16"/>
          <p:cNvSpPr>
            <a:spLocks noGrp="1"/>
          </p:cNvSpPr>
          <p:nvPr>
            <p:ph type="body" sz="quarter" idx="14" hasCustomPrompt="1"/>
          </p:nvPr>
        </p:nvSpPr>
        <p:spPr>
          <a:xfrm>
            <a:off x="269304" y="6014073"/>
            <a:ext cx="3585699" cy="550022"/>
          </a:xfrm>
        </p:spPr>
        <p:txBody>
          <a:bodyPr lIns="182880" tIns="146304" rIns="182880" bIns="146304" anchor="b"/>
          <a:lstStyle>
            <a:lvl1pPr marL="0" indent="0" algn="l">
              <a:buNone/>
              <a:defRPr sz="1838">
                <a:latin typeface="+mn-lt"/>
              </a:defRPr>
            </a:lvl1pPr>
            <a:lvl2pPr marL="315136" indent="0">
              <a:buNone/>
              <a:defRPr sz="1838"/>
            </a:lvl2pPr>
            <a:lvl3pPr marL="525226" indent="0">
              <a:buNone/>
              <a:defRPr sz="1838"/>
            </a:lvl3pPr>
            <a:lvl4pPr marL="735317" indent="0">
              <a:buNone/>
              <a:defRPr sz="1838"/>
            </a:lvl4pPr>
            <a:lvl5pPr marL="945408" indent="0">
              <a:buNone/>
              <a:defRPr sz="1838"/>
            </a:lvl5pPr>
          </a:lstStyle>
          <a:p>
            <a:pPr lvl="0"/>
            <a:r>
              <a:rPr lang="en-US" dirty="0"/>
              <a:t>Yammer hashtag</a:t>
            </a:r>
          </a:p>
        </p:txBody>
      </p:sp>
    </p:spTree>
    <p:extLst>
      <p:ext uri="{BB962C8B-B14F-4D97-AF65-F5344CB8AC3E}">
        <p14:creationId xmlns:p14="http://schemas.microsoft.com/office/powerpoint/2010/main" val="714418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782061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864633"/>
          </a:xfrm>
        </p:spPr>
        <p:txBody>
          <a:bodyPr/>
          <a:lstStyle>
            <a:lvl1pPr marL="0" indent="0">
              <a:buNone/>
              <a:defRPr>
                <a:gradFill>
                  <a:gsLst>
                    <a:gs pos="1250">
                      <a:schemeClr val="tx1"/>
                    </a:gs>
                    <a:gs pos="99000">
                      <a:schemeClr val="tx1"/>
                    </a:gs>
                  </a:gsLst>
                  <a:lin ang="5400000" scaled="0"/>
                </a:gradFill>
              </a:defRPr>
            </a:lvl1pPr>
            <a:lvl2pPr marL="0" indent="0">
              <a:buFontTx/>
              <a:buNone/>
              <a:defRPr sz="1838"/>
            </a:lvl2pPr>
            <a:lvl3pPr marL="210091" indent="0">
              <a:buNone/>
              <a:defRPr/>
            </a:lvl3pPr>
            <a:lvl4pPr marL="420181" indent="0">
              <a:buNone/>
              <a:defRPr/>
            </a:lvl4pPr>
            <a:lvl5pPr marL="63027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686876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1926849"/>
          </a:xfrm>
        </p:spPr>
        <p:txBody>
          <a:bodyPr>
            <a:spAutoFit/>
          </a:bodyPr>
          <a:lstStyle>
            <a:lvl1pPr>
              <a:defRPr sz="3676"/>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77643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762863"/>
          </a:xfrm>
        </p:spPr>
        <p:txBody>
          <a:bodyPr wrap="square">
            <a:spAutoFit/>
          </a:bodyPr>
          <a:lstStyle>
            <a:lvl1pPr marL="0" indent="0">
              <a:spcBef>
                <a:spcPts val="1125"/>
              </a:spcBef>
              <a:buClr>
                <a:schemeClr val="tx1"/>
              </a:buClr>
              <a:buFont typeface="Wingdings" pitchFamily="2" charset="2"/>
              <a:buNone/>
              <a:defRPr sz="2941"/>
            </a:lvl1pPr>
            <a:lvl2pPr marL="0" indent="0">
              <a:buNone/>
              <a:defRPr sz="1838"/>
            </a:lvl2pPr>
            <a:lvl3pPr marL="213008" indent="0">
              <a:buNone/>
              <a:tabLst/>
              <a:defRPr sz="1838"/>
            </a:lvl3pPr>
            <a:lvl4pPr marL="423099" indent="0">
              <a:buNone/>
              <a:defRPr/>
            </a:lvl4pPr>
            <a:lvl5pPr marL="63027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762863"/>
          </a:xfrm>
        </p:spPr>
        <p:txBody>
          <a:bodyPr wrap="square">
            <a:spAutoFit/>
          </a:bodyPr>
          <a:lstStyle>
            <a:lvl1pPr marL="0" indent="0">
              <a:spcBef>
                <a:spcPts val="1125"/>
              </a:spcBef>
              <a:buClr>
                <a:schemeClr val="tx1"/>
              </a:buClr>
              <a:buFont typeface="Wingdings" pitchFamily="2" charset="2"/>
              <a:buNone/>
              <a:defRPr sz="2941"/>
            </a:lvl1pPr>
            <a:lvl2pPr marL="0" indent="0">
              <a:buNone/>
              <a:defRPr sz="1838"/>
            </a:lvl2pPr>
            <a:lvl3pPr marL="213008" indent="0">
              <a:buNone/>
              <a:tabLst/>
              <a:defRPr sz="1838"/>
            </a:lvl3pPr>
            <a:lvl4pPr marL="423099" indent="0">
              <a:buNone/>
              <a:defRPr/>
            </a:lvl4pPr>
            <a:lvl5pPr marL="63027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72543" y="6571861"/>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8742660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825079"/>
          </a:xfrm>
        </p:spPr>
        <p:txBody>
          <a:bodyPr wrap="square">
            <a:spAutoFit/>
          </a:bodyPr>
          <a:lstStyle>
            <a:lvl1pPr marL="264072" indent="-264072">
              <a:spcBef>
                <a:spcPts val="1125"/>
              </a:spcBef>
              <a:buClr>
                <a:schemeClr val="tx1"/>
              </a:buClr>
              <a:buFont typeface="Arial" pitchFamily="34" charset="0"/>
              <a:buChar char="•"/>
              <a:defRPr sz="2941"/>
            </a:lvl1pPr>
            <a:lvl2pPr marL="488158" indent="-214313">
              <a:defRPr sz="2206"/>
            </a:lvl2pPr>
            <a:lvl3pPr marL="642940" indent="-154782">
              <a:tabLst/>
              <a:defRPr sz="1838"/>
            </a:lvl3pPr>
            <a:lvl4pPr marL="809628" indent="-166688">
              <a:defRPr/>
            </a:lvl4pPr>
            <a:lvl5pPr marL="964410" indent="-15478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825079"/>
          </a:xfrm>
        </p:spPr>
        <p:txBody>
          <a:bodyPr wrap="square">
            <a:spAutoFit/>
          </a:bodyPr>
          <a:lstStyle>
            <a:lvl1pPr marL="264072" indent="-264072">
              <a:spcBef>
                <a:spcPts val="1125"/>
              </a:spcBef>
              <a:buClr>
                <a:schemeClr val="tx1"/>
              </a:buClr>
              <a:buFont typeface="Arial" pitchFamily="34" charset="0"/>
              <a:buChar char="•"/>
              <a:defRPr sz="2941"/>
            </a:lvl1pPr>
            <a:lvl2pPr marL="488158" indent="-214313">
              <a:defRPr sz="2206"/>
            </a:lvl2pPr>
            <a:lvl3pPr marL="642940" indent="-154782">
              <a:tabLst/>
              <a:defRPr sz="1838"/>
            </a:lvl3pPr>
            <a:lvl4pPr marL="809628" indent="-166688">
              <a:defRPr/>
            </a:lvl4pPr>
            <a:lvl5pPr marL="964410" indent="-15478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72543" y="6571861"/>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6842924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1781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9092908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01135"/>
          </a:xfrm>
          <a:noFill/>
        </p:spPr>
        <p:txBody>
          <a:bodyPr wrap="square" tIns="91440" bIns="91440" anchor="t" anchorCtr="0">
            <a:spAutoFit/>
          </a:bodyPr>
          <a:lstStyle>
            <a:lvl1pPr>
              <a:defRPr sz="6617" spc="-92"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7171399" cy="702756"/>
          </a:xfrm>
          <a:noFill/>
        </p:spPr>
        <p:txBody>
          <a:bodyPr wrap="square" lIns="182880" tIns="146304" rIns="182880" bIns="146304">
            <a:sp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72543" y="6571861"/>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6"/>
            <a:ext cx="4322760" cy="6275864"/>
          </a:xfrm>
          <a:prstGeom prst="rect">
            <a:avLst/>
          </a:prstGeom>
        </p:spPr>
      </p:pic>
    </p:spTree>
    <p:extLst>
      <p:ext uri="{BB962C8B-B14F-4D97-AF65-F5344CB8AC3E}">
        <p14:creationId xmlns:p14="http://schemas.microsoft.com/office/powerpoint/2010/main" val="146846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01135"/>
          </a:xfrm>
          <a:noFill/>
        </p:spPr>
        <p:txBody>
          <a:bodyPr wrap="square" tIns="91440" bIns="91440" anchor="t" anchorCtr="0">
            <a:spAutoFit/>
          </a:bodyPr>
          <a:lstStyle>
            <a:lvl1pPr>
              <a:defRPr lang="en-US" sz="6617" b="0" kern="1200" cap="none" spc="-92"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72543" y="6571861"/>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4" y="3343634"/>
            <a:ext cx="12191377" cy="3043623"/>
          </a:xfrm>
          <a:prstGeom prst="rect">
            <a:avLst/>
          </a:prstGeom>
        </p:spPr>
      </p:pic>
    </p:spTree>
    <p:extLst>
      <p:ext uri="{BB962C8B-B14F-4D97-AF65-F5344CB8AC3E}">
        <p14:creationId xmlns:p14="http://schemas.microsoft.com/office/powerpoint/2010/main" val="413728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1"/>
            <a:ext cx="11653523" cy="1101135"/>
          </a:xfrm>
          <a:noFill/>
        </p:spPr>
        <p:txBody>
          <a:bodyPr tIns="91440" bIns="91440" anchor="t" anchorCtr="0">
            <a:spAutoFit/>
          </a:bodyPr>
          <a:lstStyle>
            <a:lvl1pPr>
              <a:defRPr sz="6617" spc="-92"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72543" y="6571861"/>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6432121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1"/>
            <a:ext cx="11653523" cy="1101135"/>
          </a:xfrm>
          <a:noFill/>
        </p:spPr>
        <p:txBody>
          <a:bodyPr tIns="91440" bIns="91440" anchor="t" anchorCtr="0">
            <a:spAutoFit/>
          </a:bodyPr>
          <a:lstStyle>
            <a:lvl1pPr>
              <a:defRPr sz="6617" spc="-92"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79504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31231"/>
            <a:ext cx="5378548" cy="795539"/>
          </a:xfrm>
        </p:spPr>
        <p:txBody>
          <a:bodyPr anchor="ctr">
            <a:spAutoFit/>
          </a:bodyPr>
          <a:lstStyle>
            <a:lvl1pPr>
              <a:defRPr sz="4411"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4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25364125"/>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731514"/>
            <a:ext cx="4795873" cy="1394973"/>
          </a:xfrm>
        </p:spPr>
        <p:txBody>
          <a:bodyPr wrap="square" anchor="ctr">
            <a:spAutoFit/>
          </a:bodyPr>
          <a:lstStyle>
            <a:lvl1pPr>
              <a:defRPr sz="4411"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1"/>
            <a:ext cx="6857650" cy="6856100"/>
          </a:xfrm>
          <a:prstGeom prst="rect">
            <a:avLst/>
          </a:prstGeom>
          <a:blipFill>
            <a:blip r:embed="rId2"/>
            <a:stretch>
              <a:fillRect/>
            </a:stretch>
          </a:blipFill>
        </p:spPr>
        <p:txBody>
          <a:bodyPr tIns="548640" anchor="ctr" anchorCtr="0">
            <a:noAutofit/>
          </a:bodyPr>
          <a:lstStyle>
            <a:lvl1pPr marL="0" indent="0" algn="ctr">
              <a:buNone/>
              <a:defRPr sz="147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55083073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72543" y="6571861"/>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3912075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72543" y="6571861"/>
            <a:ext cx="3246914" cy="1485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65" b="0" spc="138"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109788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864" tIns="42864" rIns="42864" bIns="42864" numCol="1" spcCol="0" rtlCol="0" fromWordArt="0" anchor="ctr" anchorCtr="0" forceAA="0" compatLnSpc="1">
            <a:prstTxWarp prst="textNoShape">
              <a:avLst/>
            </a:prstTxWarp>
            <a:noAutofit/>
          </a:bodyPr>
          <a:lstStyle/>
          <a:p>
            <a:pPr algn="ctr" defTabSz="856971" fontAlgn="base">
              <a:spcBef>
                <a:spcPct val="0"/>
              </a:spcBef>
              <a:spcAft>
                <a:spcPct val="0"/>
              </a:spcAft>
            </a:pPr>
            <a:endParaRPr lang="en-US" sz="165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37823"/>
          </a:xfrm>
        </p:spPr>
        <p:txBody>
          <a:bodyPr/>
          <a:lstStyle>
            <a:lvl1pPr marL="0" indent="0">
              <a:buNone/>
              <a:defRPr sz="3033">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1849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372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4860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96589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72727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6524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655"/>
            </a:p>
          </p:txBody>
        </p:sp>
      </p:grpSp>
      <p:sp>
        <p:nvSpPr>
          <p:cNvPr id="8" name="Text Box 3"/>
          <p:cNvSpPr txBox="1">
            <a:spLocks noChangeArrowheads="1"/>
          </p:cNvSpPr>
          <p:nvPr userDrawn="1"/>
        </p:nvSpPr>
        <p:spPr bwMode="blackWhite">
          <a:xfrm>
            <a:off x="269240" y="6099191"/>
            <a:ext cx="4482124" cy="438387"/>
          </a:xfrm>
          <a:prstGeom prst="rect">
            <a:avLst/>
          </a:prstGeom>
          <a:noFill/>
          <a:ln w="12700">
            <a:noFill/>
            <a:miter lim="800000"/>
            <a:headEnd type="none" w="sm" len="sm"/>
            <a:tailEnd type="none" w="sm" len="sm"/>
          </a:ln>
          <a:effectLst/>
        </p:spPr>
        <p:txBody>
          <a:bodyPr vert="horz" wrap="square" lIns="168080" tIns="168080" rIns="168080" bIns="168080" numCol="1" anchor="t" anchorCtr="0" compatLnSpc="1">
            <a:prstTxWarp prst="textNoShape">
              <a:avLst/>
            </a:prstTxWarp>
            <a:spAutoFit/>
          </a:bodyPr>
          <a:lstStyle/>
          <a:p>
            <a:pPr defTabSz="856804" eaLnBrk="0" hangingPunct="0"/>
            <a:r>
              <a:rPr lang="en-US" sz="643"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9616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249354"/>
          </a:xfrm>
          <a:prstGeom prst="rect">
            <a:avLst/>
          </a:prstGeom>
        </p:spPr>
        <p:txBody>
          <a:bodyPr/>
          <a:lstStyle>
            <a:lvl1pPr marL="266991" indent="-266991">
              <a:buClr>
                <a:schemeClr val="tx1"/>
              </a:buClr>
              <a:buSzPct val="90000"/>
              <a:buFont typeface="Arial" pitchFamily="34" charset="0"/>
              <a:buChar char="•"/>
              <a:defRPr sz="330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25226" indent="-258237">
              <a:buClr>
                <a:schemeClr val="tx1"/>
              </a:buClr>
              <a:buSzPct val="90000"/>
              <a:buFont typeface="Arial" pitchFamily="34" charset="0"/>
              <a:buChar char="•"/>
              <a:defRPr sz="294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792217" indent="-266991">
              <a:buClr>
                <a:schemeClr val="tx1"/>
              </a:buClr>
              <a:buSzPct val="90000"/>
              <a:buFont typeface="Arial" pitchFamily="34" charset="0"/>
              <a:buChar char="•"/>
              <a:defRPr sz="257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02308" indent="-210091">
              <a:buClr>
                <a:schemeClr val="tx1"/>
              </a:buClr>
              <a:buSzPct val="90000"/>
              <a:buFont typeface="Arial" pitchFamily="34" charset="0"/>
              <a:buChar char="•"/>
              <a:defRPr sz="2206">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12398" indent="-210091">
              <a:buClr>
                <a:schemeClr val="tx1"/>
              </a:buClr>
              <a:buSzPct val="90000"/>
              <a:buFont typeface="Arial" pitchFamily="34" charset="0"/>
              <a:buChar char="•"/>
              <a:defRPr sz="183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400" spc="-47"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70918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864633"/>
          </a:xfrm>
        </p:spPr>
        <p:txBody>
          <a:bodyPr/>
          <a:lstStyle>
            <a:lvl1pPr marL="0" indent="0">
              <a:buNone/>
              <a:defRPr>
                <a:gradFill>
                  <a:gsLst>
                    <a:gs pos="1250">
                      <a:schemeClr val="tx2"/>
                    </a:gs>
                    <a:gs pos="99000">
                      <a:schemeClr val="tx2"/>
                    </a:gs>
                  </a:gsLst>
                  <a:lin ang="5400000" scaled="0"/>
                </a:gradFill>
              </a:defRPr>
            </a:lvl1pPr>
            <a:lvl2pPr marL="0" indent="0">
              <a:buFontTx/>
              <a:buNone/>
              <a:defRPr sz="1838"/>
            </a:lvl2pPr>
            <a:lvl3pPr marL="210091" indent="0">
              <a:buNone/>
              <a:defRPr/>
            </a:lvl3pPr>
            <a:lvl4pPr marL="420181" indent="0">
              <a:buNone/>
              <a:defRPr/>
            </a:lvl4pPr>
            <a:lvl5pPr marL="63027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26031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2387600"/>
          </a:xfrm>
        </p:spPr>
        <p:txBody>
          <a:bodyPr anchor="b"/>
          <a:lstStyle>
            <a:lvl1pPr algn="ctr">
              <a:defRPr sz="5623"/>
            </a:lvl1pPr>
          </a:lstStyle>
          <a:p>
            <a:r>
              <a:rPr lang="en-US"/>
              <a:t>Click to edit Master title style</a:t>
            </a:r>
          </a:p>
        </p:txBody>
      </p:sp>
      <p:sp>
        <p:nvSpPr>
          <p:cNvPr id="3" name="Subtitle 2"/>
          <p:cNvSpPr>
            <a:spLocks noGrp="1"/>
          </p:cNvSpPr>
          <p:nvPr>
            <p:ph type="subTitle" idx="1"/>
          </p:nvPr>
        </p:nvSpPr>
        <p:spPr>
          <a:xfrm>
            <a:off x="1524000" y="3602039"/>
            <a:ext cx="9144000" cy="496290"/>
          </a:xfrm>
        </p:spPr>
        <p:txBody>
          <a:bodyPr/>
          <a:lstStyle>
            <a:lvl1pPr marL="0" indent="0" algn="ctr">
              <a:buNone/>
              <a:defRPr sz="2250"/>
            </a:lvl1pPr>
            <a:lvl2pPr marL="428543" indent="0" algn="ctr">
              <a:buNone/>
              <a:defRPr sz="1875"/>
            </a:lvl2pPr>
            <a:lvl3pPr marL="857086" indent="0" algn="ctr">
              <a:buNone/>
              <a:defRPr sz="1688"/>
            </a:lvl3pPr>
            <a:lvl4pPr marL="1285628" indent="0" algn="ctr">
              <a:buNone/>
              <a:defRPr sz="1500"/>
            </a:lvl4pPr>
            <a:lvl5pPr marL="1714171" indent="0" algn="ctr">
              <a:buNone/>
              <a:defRPr sz="1500"/>
            </a:lvl5pPr>
            <a:lvl6pPr marL="2142713" indent="0" algn="ctr">
              <a:buNone/>
              <a:defRPr sz="1500"/>
            </a:lvl6pPr>
            <a:lvl7pPr marL="2571257" indent="0" algn="ctr">
              <a:buNone/>
              <a:defRPr sz="1500"/>
            </a:lvl7pPr>
            <a:lvl8pPr marL="2999798" indent="0" algn="ctr">
              <a:buNone/>
              <a:defRPr sz="1500"/>
            </a:lvl8pPr>
            <a:lvl9pPr marL="3428341" indent="0" algn="ctr">
              <a:buNone/>
              <a:defRPr sz="1500"/>
            </a:lvl9pPr>
          </a:lstStyle>
          <a:p>
            <a:r>
              <a:rPr lang="en-US"/>
              <a:t>Click to edit Master subtitle style</a:t>
            </a:r>
          </a:p>
        </p:txBody>
      </p:sp>
      <p:sp>
        <p:nvSpPr>
          <p:cNvPr id="4" name="Date Placeholder 3"/>
          <p:cNvSpPr>
            <a:spLocks noGrp="1"/>
          </p:cNvSpPr>
          <p:nvPr>
            <p:ph type="dt" sz="half" idx="10"/>
          </p:nvPr>
        </p:nvSpPr>
        <p:spPr/>
        <p:txBody>
          <a:bodyPr/>
          <a:lstStyle/>
          <a:p>
            <a:fld id="{026B882B-B161-48A9-80D4-D15B64700016}" type="datetime1">
              <a:rPr lang="en-US" smtClean="0"/>
              <a:t>6/5/2018</a:t>
            </a:fld>
            <a:endParaRPr lang="en-US"/>
          </a:p>
        </p:txBody>
      </p:sp>
      <p:sp>
        <p:nvSpPr>
          <p:cNvPr id="5" name="Footer Placeholder 4"/>
          <p:cNvSpPr>
            <a:spLocks noGrp="1"/>
          </p:cNvSpPr>
          <p:nvPr>
            <p:ph type="ftr" sz="quarter" idx="11"/>
          </p:nvPr>
        </p:nvSpPr>
        <p:spPr/>
        <p:txBody>
          <a:bodyPr/>
          <a:lstStyle/>
          <a:p>
            <a:r>
              <a:rPr lang="en-US"/>
              <a:t>Microsoft Confidential</a:t>
            </a:r>
          </a:p>
        </p:txBody>
      </p:sp>
      <p:sp>
        <p:nvSpPr>
          <p:cNvPr id="6" name="Slide Number Placeholder 5"/>
          <p:cNvSpPr>
            <a:spLocks noGrp="1"/>
          </p:cNvSpPr>
          <p:nvPr>
            <p:ph type="sldNum" sz="quarter" idx="12"/>
          </p:nvPr>
        </p:nvSpPr>
        <p:spPr/>
        <p:txBody>
          <a:bodyPr/>
          <a:lstStyle/>
          <a:p>
            <a:fld id="{D7FAAD0A-2104-7848-9DA6-A82C1CE9CD4A}" type="slidenum">
              <a:rPr lang="en-US" smtClean="0"/>
              <a:t>‹#›</a:t>
            </a:fld>
            <a:endParaRPr lang="en-US"/>
          </a:p>
        </p:txBody>
      </p:sp>
    </p:spTree>
    <p:extLst>
      <p:ext uri="{BB962C8B-B14F-4D97-AF65-F5344CB8AC3E}">
        <p14:creationId xmlns:p14="http://schemas.microsoft.com/office/powerpoint/2010/main" val="298802591"/>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3593917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8" name="Text Placeholder 3"/>
          <p:cNvSpPr>
            <a:spLocks noGrp="1"/>
          </p:cNvSpPr>
          <p:nvPr>
            <p:ph type="body" sz="quarter" idx="15" hasCustomPrompt="1"/>
          </p:nvPr>
        </p:nvSpPr>
        <p:spPr>
          <a:xfrm>
            <a:off x="9233488" y="291069"/>
            <a:ext cx="2689274" cy="452654"/>
          </a:xfrm>
        </p:spPr>
        <p:txBody>
          <a:bodyPr/>
          <a:lstStyle>
            <a:lvl1pPr marL="0" marR="0" indent="0" algn="r"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77180" y="5923422"/>
            <a:ext cx="1601979" cy="651821"/>
          </a:xfrm>
          <a:prstGeom prst="rect">
            <a:avLst/>
          </a:prstGeom>
        </p:spPr>
        <p:txBody>
          <a:bodyPr wrap="none" lIns="179285" tIns="143428" rIns="179285" bIns="143428">
            <a:spAutoFit/>
          </a:bodyPr>
          <a:lstStyle/>
          <a:p>
            <a:r>
              <a:rPr lang="en-US" sz="2353" dirty="0">
                <a:gradFill>
                  <a:gsLst>
                    <a:gs pos="2597">
                      <a:schemeClr val="tx1"/>
                    </a:gs>
                    <a:gs pos="18182">
                      <a:schemeClr val="tx1"/>
                    </a:gs>
                  </a:gsLst>
                  <a:lin ang="5400000" scaled="1"/>
                </a:gradFill>
              </a:rPr>
              <a:t>#</a:t>
            </a:r>
            <a:r>
              <a:rPr lang="en-US" sz="2353" dirty="0" err="1">
                <a:gradFill>
                  <a:gsLst>
                    <a:gs pos="2597">
                      <a:schemeClr val="tx1"/>
                    </a:gs>
                    <a:gs pos="18182">
                      <a:schemeClr val="tx1"/>
                    </a:gs>
                  </a:gsLst>
                  <a:lin ang="5400000" scaled="1"/>
                </a:gradFill>
              </a:rPr>
              <a:t>MSBuild</a:t>
            </a:r>
            <a:endParaRPr lang="en-US" sz="2353"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4143052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4479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530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83863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4367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76444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2199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08823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341012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00565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19137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4780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9361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321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015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99653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630608" y="4928198"/>
            <a:ext cx="8930784"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marL="0" marR="0" lvl="0" indent="0" algn="ctr" defTabSz="914367" rtl="0" eaLnBrk="1" fontAlgn="auto" latinLnBrk="0" hangingPunct="1">
              <a:lnSpc>
                <a:spcPct val="90000"/>
              </a:lnSpc>
              <a:spcBef>
                <a:spcPts val="1176"/>
              </a:spcBef>
              <a:spcAft>
                <a:spcPts val="588"/>
              </a:spcAft>
              <a:buClrTx/>
              <a:buSzTx/>
              <a:buFontTx/>
              <a:buNone/>
              <a:tabLst/>
              <a:defRPr/>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share this video with non-FTE personnel</a:t>
            </a:r>
            <a:endPar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endParaRP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p:txBody>
      </p:sp>
    </p:spTree>
    <p:extLst>
      <p:ext uri="{BB962C8B-B14F-4D97-AF65-F5344CB8AC3E}">
        <p14:creationId xmlns:p14="http://schemas.microsoft.com/office/powerpoint/2010/main" val="3137071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39552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45784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8924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214720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75764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27889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09566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69558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130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21730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6525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0338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2915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7093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05582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5167802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46818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363778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1702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46541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137944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645640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6574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7159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8283494"/>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1222211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85416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4_Title and Conten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25467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One Column">
    <p:bg>
      <p:bgPr>
        <a:solidFill>
          <a:srgbClr val="002050"/>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rgbClr val="FFFFFF"/>
                </a:solidFill>
                <a:latin typeface="Segoe UI Light"/>
                <a:cs typeface="Segoe UI Light"/>
              </a:defRPr>
            </a:lvl1pPr>
          </a:lstStyle>
          <a:p>
            <a:r>
              <a:rPr lang="en-US"/>
              <a:t>Click to edit Master title style</a:t>
            </a:r>
            <a:endParaRPr lang="en-US" dirty="0"/>
          </a:p>
        </p:txBody>
      </p:sp>
      <p:sp>
        <p:nvSpPr>
          <p:cNvPr id="8" name="Content Placeholder 2"/>
          <p:cNvSpPr>
            <a:spLocks noGrp="1"/>
          </p:cNvSpPr>
          <p:nvPr>
            <p:ph idx="1" hasCustomPrompt="1"/>
          </p:nvPr>
        </p:nvSpPr>
        <p:spPr>
          <a:xfrm>
            <a:off x="304800" y="1304261"/>
            <a:ext cx="11582400" cy="1992853"/>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bg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377" indent="-243834">
              <a:lnSpc>
                <a:spcPct val="100000"/>
              </a:lnSpc>
              <a:spcBef>
                <a:spcPts val="667"/>
              </a:spcBef>
              <a:buFont typeface="Arial"/>
              <a:buChar char="•"/>
              <a:defRPr sz="2667">
                <a:solidFill>
                  <a:schemeClr val="bg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
        <p:nvSpPr>
          <p:cNvPr id="4" name="TextBox 3"/>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Tree>
    <p:extLst>
      <p:ext uri="{BB962C8B-B14F-4D97-AF65-F5344CB8AC3E}">
        <p14:creationId xmlns:p14="http://schemas.microsoft.com/office/powerpoint/2010/main" val="369198547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Blank White">
    <p:bg>
      <p:bgPr>
        <a:solidFill>
          <a:schemeClr val="bg1"/>
        </a:solidFill>
        <a:effectLst/>
      </p:bgPr>
    </p:bg>
    <p:spTree>
      <p:nvGrpSpPr>
        <p:cNvPr id="1" name=""/>
        <p:cNvGrpSpPr/>
        <p:nvPr/>
      </p:nvGrpSpPr>
      <p:grpSpPr>
        <a:xfrm>
          <a:off x="0" y="0"/>
          <a:ext cx="0" cy="0"/>
          <a:chOff x="0" y="0"/>
          <a:chExt cx="0" cy="0"/>
        </a:xfrm>
      </p:grpSpPr>
      <p:sp>
        <p:nvSpPr>
          <p:cNvPr id="2" name="TextBox 1"/>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Tree>
    <p:extLst>
      <p:ext uri="{BB962C8B-B14F-4D97-AF65-F5344CB8AC3E}">
        <p14:creationId xmlns:p14="http://schemas.microsoft.com/office/powerpoint/2010/main" val="1010283931"/>
      </p:ext>
    </p:extLst>
  </p:cSld>
  <p:clrMapOvr>
    <a:masterClrMapping/>
  </p:clrMapOvr>
  <p:extLst mod="1">
    <p:ext uri="{DCECCB84-F9BA-43D5-87BE-67443E8EF086}">
      <p15:sldGuideLst xmlns:p15="http://schemas.microsoft.com/office/powerpoint/2012/main"/>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8" y="1513830"/>
            <a:ext cx="11653523" cy="2055306"/>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4657785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a:ln>
                  <a:noFill/>
                </a:ln>
                <a:solidFill>
                  <a:srgbClr val="505050"/>
                </a:solidFill>
                <a:effectLst/>
                <a:uLnTx/>
                <a:uFillTx/>
                <a:latin typeface="Segoe UI"/>
                <a:ea typeface="+mn-ea"/>
                <a:cs typeface="+mn-cs"/>
              </a:rPr>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47383426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84843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58005334"/>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97049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341319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7197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6400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57662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0901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255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73999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00042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056083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23281358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91905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48216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90298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5249471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0247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29850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59212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702003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19341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5156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0493026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5922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8543579"/>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32656357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96650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userDrawn="1">
  <p:cSld name="4_Title and Conten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301776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One Column">
    <p:bg>
      <p:bgPr>
        <a:solidFill>
          <a:srgbClr val="002050"/>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rgbClr val="FFFFFF"/>
                </a:solidFill>
                <a:latin typeface="Segoe UI Light"/>
                <a:cs typeface="Segoe UI Light"/>
              </a:defRPr>
            </a:lvl1pPr>
          </a:lstStyle>
          <a:p>
            <a:r>
              <a:rPr lang="en-US"/>
              <a:t>Click to edit Master title style</a:t>
            </a:r>
            <a:endParaRPr lang="en-US" dirty="0"/>
          </a:p>
        </p:txBody>
      </p:sp>
      <p:sp>
        <p:nvSpPr>
          <p:cNvPr id="8" name="Content Placeholder 2"/>
          <p:cNvSpPr>
            <a:spLocks noGrp="1"/>
          </p:cNvSpPr>
          <p:nvPr>
            <p:ph idx="1" hasCustomPrompt="1"/>
          </p:nvPr>
        </p:nvSpPr>
        <p:spPr>
          <a:xfrm>
            <a:off x="304800" y="1304261"/>
            <a:ext cx="11582400" cy="1992853"/>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bg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377" indent="-243834">
              <a:lnSpc>
                <a:spcPct val="100000"/>
              </a:lnSpc>
              <a:spcBef>
                <a:spcPts val="667"/>
              </a:spcBef>
              <a:buFont typeface="Arial"/>
              <a:buChar char="•"/>
              <a:defRPr sz="2667">
                <a:solidFill>
                  <a:schemeClr val="bg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
        <p:nvSpPr>
          <p:cNvPr id="4" name="TextBox 3"/>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Tree>
    <p:extLst>
      <p:ext uri="{BB962C8B-B14F-4D97-AF65-F5344CB8AC3E}">
        <p14:creationId xmlns:p14="http://schemas.microsoft.com/office/powerpoint/2010/main" val="621908548"/>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Blank White">
    <p:bg>
      <p:bgPr>
        <a:solidFill>
          <a:schemeClr val="bg1"/>
        </a:solidFill>
        <a:effectLst/>
      </p:bgPr>
    </p:bg>
    <p:spTree>
      <p:nvGrpSpPr>
        <p:cNvPr id="1" name=""/>
        <p:cNvGrpSpPr/>
        <p:nvPr/>
      </p:nvGrpSpPr>
      <p:grpSpPr>
        <a:xfrm>
          <a:off x="0" y="0"/>
          <a:ext cx="0" cy="0"/>
          <a:chOff x="0" y="0"/>
          <a:chExt cx="0" cy="0"/>
        </a:xfrm>
      </p:grpSpPr>
      <p:sp>
        <p:nvSpPr>
          <p:cNvPr id="2" name="TextBox 1"/>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spTree>
    <p:extLst>
      <p:ext uri="{BB962C8B-B14F-4D97-AF65-F5344CB8AC3E}">
        <p14:creationId xmlns:p14="http://schemas.microsoft.com/office/powerpoint/2010/main" val="1898736626"/>
      </p:ext>
    </p:extLst>
  </p:cSld>
  <p:clrMapOvr>
    <a:masterClrMapping/>
  </p:clrMapOvr>
  <p:extLst mod="1">
    <p:ext uri="{DCECCB84-F9BA-43D5-87BE-67443E8EF086}">
      <p15:sldGuideLst xmlns:p15="http://schemas.microsoft.com/office/powerpoint/2012/main"/>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13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8" y="1513830"/>
            <a:ext cx="11653523" cy="2055306"/>
          </a:xfrm>
        </p:spPr>
        <p:txBody>
          <a:bodyPr>
            <a:sp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068233229"/>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2" y="6437243"/>
            <a:ext cx="3859607" cy="13448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sz="1800" b="0" i="0" u="none" strike="noStrike" kern="1200" cap="none" spc="0" normalizeH="0" baseline="0" noProof="0">
                <a:ln>
                  <a:noFill/>
                </a:ln>
                <a:solidFill>
                  <a:srgbClr val="505050"/>
                </a:solidFill>
                <a:effectLst/>
                <a:uLnTx/>
                <a:uFillTx/>
                <a:latin typeface="Segoe UI"/>
                <a:ea typeface="+mn-ea"/>
                <a:cs typeface="+mn-cs"/>
              </a:rPr>
              <a:t>Microsoft Confidential</a:t>
            </a:r>
          </a:p>
        </p:txBody>
      </p:sp>
      <p:sp>
        <p:nvSpPr>
          <p:cNvPr id="3" name="Slide Number Placeholder 2"/>
          <p:cNvSpPr>
            <a:spLocks noGrp="1"/>
          </p:cNvSpPr>
          <p:nvPr>
            <p:ph type="sldNum" sz="quarter" idx="11"/>
          </p:nvPr>
        </p:nvSpPr>
        <p:spPr>
          <a:xfrm>
            <a:off x="11367166" y="6437243"/>
            <a:ext cx="555596" cy="13448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sz="1800" b="0" i="0" u="none" strike="noStrike" kern="1200" cap="none" spc="0" normalizeH="0" baseline="0" noProof="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87152371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406214739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54133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739954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187300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5947882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3811441"/>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898558" y="6566924"/>
            <a:ext cx="2394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MCROSOFT NDA CONFIDENTIAL</a:t>
            </a:r>
          </a:p>
        </p:txBody>
      </p:sp>
    </p:spTree>
    <p:extLst>
      <p:ext uri="{BB962C8B-B14F-4D97-AF65-F5344CB8AC3E}">
        <p14:creationId xmlns:p14="http://schemas.microsoft.com/office/powerpoint/2010/main" val="26658471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898557" y="6566924"/>
            <a:ext cx="2394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MCROSOFT NDA CONFIDENTIAL</a:t>
            </a:r>
          </a:p>
        </p:txBody>
      </p:sp>
    </p:spTree>
    <p:extLst>
      <p:ext uri="{BB962C8B-B14F-4D97-AF65-F5344CB8AC3E}">
        <p14:creationId xmlns:p14="http://schemas.microsoft.com/office/powerpoint/2010/main" val="37636365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898557" y="6566924"/>
            <a:ext cx="2394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MCROSOFT NDA CONFIDENTIAL</a:t>
            </a:r>
          </a:p>
        </p:txBody>
      </p:sp>
    </p:spTree>
    <p:extLst>
      <p:ext uri="{BB962C8B-B14F-4D97-AF65-F5344CB8AC3E}">
        <p14:creationId xmlns:p14="http://schemas.microsoft.com/office/powerpoint/2010/main" val="2737640223"/>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5924624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451003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9446754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013594601"/>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54777742"/>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0700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0228239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94223941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6838900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06751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7278792"/>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3264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094004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1_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69302" y="3441247"/>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178573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163943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04Trust_Blank">
    <p:spTree>
      <p:nvGrpSpPr>
        <p:cNvPr id="1" name=""/>
        <p:cNvGrpSpPr/>
        <p:nvPr/>
      </p:nvGrpSpPr>
      <p:grpSpPr>
        <a:xfrm>
          <a:off x="0" y="0"/>
          <a:ext cx="0" cy="0"/>
          <a:chOff x="0" y="0"/>
          <a:chExt cx="0" cy="0"/>
        </a:xfrm>
      </p:grpSpPr>
      <p:sp>
        <p:nvSpPr>
          <p:cNvPr id="6" name="Rectangle 5"/>
          <p:cNvSpPr/>
          <p:nvPr userDrawn="1"/>
        </p:nvSpPr>
        <p:spPr bwMode="auto">
          <a:xfrm>
            <a:off x="2" y="487"/>
            <a:ext cx="4264181" cy="685751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433965"/>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339375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83573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Walkin Microsoft Ready">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1373" y="2626221"/>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628510" y="1841198"/>
            <a:ext cx="6274974" cy="1022069"/>
          </a:xfrm>
        </p:spPr>
        <p:txBody>
          <a:bodyPr lIns="182880" tIns="146304" rIns="182880" bIns="146304"/>
          <a:lstStyle>
            <a:lvl1pPr marL="0" indent="0">
              <a:buNone/>
              <a:defRPr sz="5294"/>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628510" y="4198126"/>
            <a:ext cx="6274974" cy="1022998"/>
          </a:xfrm>
        </p:spPr>
        <p:txBody>
          <a:bodyPr lIns="182880" tIns="146304" rIns="182880" bIns="146304"/>
          <a:lstStyle>
            <a:lvl1pPr marL="0" indent="0">
              <a:buNone/>
              <a:defRPr sz="5294"/>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2095" y="3412173"/>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628510" y="3412173"/>
            <a:ext cx="6274974" cy="1022998"/>
          </a:xfrm>
        </p:spPr>
        <p:txBody>
          <a:bodyPr lIns="182880" tIns="146304" rIns="182880" bIns="146304"/>
          <a:lstStyle>
            <a:lvl1pPr marL="0" indent="0">
              <a:buNone/>
              <a:defRPr sz="5294"/>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628510" y="2626221"/>
            <a:ext cx="5533410"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2095" y="105524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628510" y="1055246"/>
            <a:ext cx="6274974" cy="1022998"/>
          </a:xfrm>
        </p:spPr>
        <p:txBody>
          <a:bodyPr lIns="182880" tIns="146304" rIns="182880" bIns="146304"/>
          <a:lstStyle>
            <a:lvl1pPr marL="0" indent="0">
              <a:buNone/>
              <a:defRPr sz="5294"/>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2095" y="1840269"/>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2095" y="4198126"/>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342825" y="5999452"/>
            <a:ext cx="4629739" cy="615609"/>
            <a:chOff x="274638" y="4554931"/>
            <a:chExt cx="4722575" cy="627864"/>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722575"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67055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657838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7169451"/>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0334860"/>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45562920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35774852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52940635"/>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37483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79955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57043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43979478"/>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289469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11158873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7142496"/>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2006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2332378"/>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669991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39398716"/>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0FC6C-C715-42E3-8175-A210C4EF15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3EDBA6-6984-45CF-AB0F-6F046BA1A2E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E0A5DC-CBD4-426E-B83F-A8F3CFE137D8}"/>
              </a:ext>
            </a:extLst>
          </p:cNvPr>
          <p:cNvSpPr>
            <a:spLocks noGrp="1"/>
          </p:cNvSpPr>
          <p:nvPr>
            <p:ph type="dt" sz="half" idx="10"/>
          </p:nvPr>
        </p:nvSpPr>
        <p:spPr/>
        <p:txBody>
          <a:bodyPr/>
          <a:lstStyle/>
          <a:p>
            <a:fld id="{3DD4D477-1C2E-477F-8A08-F4420FDC9083}" type="datetimeFigureOut">
              <a:rPr lang="en-US" smtClean="0"/>
              <a:t>6/5/2018</a:t>
            </a:fld>
            <a:endParaRPr lang="en-US"/>
          </a:p>
        </p:txBody>
      </p:sp>
      <p:sp>
        <p:nvSpPr>
          <p:cNvPr id="5" name="Footer Placeholder 4">
            <a:extLst>
              <a:ext uri="{FF2B5EF4-FFF2-40B4-BE49-F238E27FC236}">
                <a16:creationId xmlns:a16="http://schemas.microsoft.com/office/drawing/2014/main" id="{6C992152-F541-4148-877D-85DA981A8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A7E468-E3B6-4464-ACA3-BFCA76C766DD}"/>
              </a:ext>
            </a:extLst>
          </p:cNvPr>
          <p:cNvSpPr>
            <a:spLocks noGrp="1"/>
          </p:cNvSpPr>
          <p:nvPr>
            <p:ph type="sldNum" sz="quarter" idx="12"/>
          </p:nvPr>
        </p:nvSpPr>
        <p:spPr/>
        <p:txBody>
          <a:bodyPr/>
          <a:lstStyle/>
          <a:p>
            <a:fld id="{BD034640-0AB5-4982-B261-9E70C9A89183}" type="slidenum">
              <a:rPr lang="en-US" smtClean="0"/>
              <a:t>‹#›</a:t>
            </a:fld>
            <a:endParaRPr lang="en-US"/>
          </a:p>
        </p:txBody>
      </p:sp>
    </p:spTree>
    <p:extLst>
      <p:ext uri="{BB962C8B-B14F-4D97-AF65-F5344CB8AC3E}">
        <p14:creationId xmlns:p14="http://schemas.microsoft.com/office/powerpoint/2010/main" val="30870887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43608295"/>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521538"/>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2D1CA-D00B-4D29-81BA-602BC39EFB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59EC55-BFDF-40A4-96B8-21BE32A1EC22}"/>
              </a:ext>
            </a:extLst>
          </p:cNvPr>
          <p:cNvSpPr>
            <a:spLocks noGrp="1"/>
          </p:cNvSpPr>
          <p:nvPr>
            <p:ph type="dt" sz="half" idx="10"/>
          </p:nvPr>
        </p:nvSpPr>
        <p:spPr/>
        <p:txBody>
          <a:bodyPr/>
          <a:lstStyle/>
          <a:p>
            <a:fld id="{3DD4D477-1C2E-477F-8A08-F4420FDC9083}" type="datetimeFigureOut">
              <a:rPr lang="en-US" smtClean="0"/>
              <a:t>6/5/2018</a:t>
            </a:fld>
            <a:endParaRPr lang="en-US"/>
          </a:p>
        </p:txBody>
      </p:sp>
      <p:sp>
        <p:nvSpPr>
          <p:cNvPr id="4" name="Footer Placeholder 3">
            <a:extLst>
              <a:ext uri="{FF2B5EF4-FFF2-40B4-BE49-F238E27FC236}">
                <a16:creationId xmlns:a16="http://schemas.microsoft.com/office/drawing/2014/main" id="{39DE6E0A-2743-4302-BEE4-4A86F9AF7A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BD57AD-9CE1-488C-BC98-6E3E2ADE91A0}"/>
              </a:ext>
            </a:extLst>
          </p:cNvPr>
          <p:cNvSpPr>
            <a:spLocks noGrp="1"/>
          </p:cNvSpPr>
          <p:nvPr>
            <p:ph type="sldNum" sz="quarter" idx="12"/>
          </p:nvPr>
        </p:nvSpPr>
        <p:spPr/>
        <p:txBody>
          <a:bodyPr/>
          <a:lstStyle/>
          <a:p>
            <a:fld id="{BD034640-0AB5-4982-B261-9E70C9A89183}" type="slidenum">
              <a:rPr lang="en-US" smtClean="0"/>
              <a:t>‹#›</a:t>
            </a:fld>
            <a:endParaRPr lang="en-US"/>
          </a:p>
        </p:txBody>
      </p:sp>
    </p:spTree>
    <p:extLst>
      <p:ext uri="{BB962C8B-B14F-4D97-AF65-F5344CB8AC3E}">
        <p14:creationId xmlns:p14="http://schemas.microsoft.com/office/powerpoint/2010/main" val="370665358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03F42-FCA5-4919-8BAE-D39948A3E355}"/>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7B5C8525-52B3-4877-866A-C22B18C88184}"/>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295026-0B85-4B84-A73C-1621369A8C04}"/>
              </a:ext>
            </a:extLst>
          </p:cNvPr>
          <p:cNvSpPr>
            <a:spLocks noGrp="1"/>
          </p:cNvSpPr>
          <p:nvPr>
            <p:ph type="dt" sz="half" idx="10"/>
          </p:nvPr>
        </p:nvSpPr>
        <p:spPr/>
        <p:txBody>
          <a:bodyPr/>
          <a:lstStyle/>
          <a:p>
            <a:fld id="{3DD4D477-1C2E-477F-8A08-F4420FDC9083}" type="datetimeFigureOut">
              <a:rPr lang="en-US" smtClean="0"/>
              <a:t>6/5/2018</a:t>
            </a:fld>
            <a:endParaRPr lang="en-US"/>
          </a:p>
        </p:txBody>
      </p:sp>
      <p:sp>
        <p:nvSpPr>
          <p:cNvPr id="5" name="Footer Placeholder 4">
            <a:extLst>
              <a:ext uri="{FF2B5EF4-FFF2-40B4-BE49-F238E27FC236}">
                <a16:creationId xmlns:a16="http://schemas.microsoft.com/office/drawing/2014/main" id="{2C8FA8EF-7CF3-4DC8-A969-06FFF4BB17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6BE901-C1E0-4CFC-A25F-F81E6CDB00C4}"/>
              </a:ext>
            </a:extLst>
          </p:cNvPr>
          <p:cNvSpPr>
            <a:spLocks noGrp="1"/>
          </p:cNvSpPr>
          <p:nvPr>
            <p:ph type="sldNum" sz="quarter" idx="12"/>
          </p:nvPr>
        </p:nvSpPr>
        <p:spPr/>
        <p:txBody>
          <a:bodyPr/>
          <a:lstStyle/>
          <a:p>
            <a:fld id="{BD034640-0AB5-4982-B261-9E70C9A89183}" type="slidenum">
              <a:rPr lang="en-US" smtClean="0"/>
              <a:t>‹#›</a:t>
            </a:fld>
            <a:endParaRPr lang="en-US"/>
          </a:p>
        </p:txBody>
      </p:sp>
    </p:spTree>
    <p:extLst>
      <p:ext uri="{BB962C8B-B14F-4D97-AF65-F5344CB8AC3E}">
        <p14:creationId xmlns:p14="http://schemas.microsoft.com/office/powerpoint/2010/main" val="801653357"/>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0FC6C-C715-42E3-8175-A210C4EF15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3EDBA6-6984-45CF-AB0F-6F046BA1A2E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E0A5DC-CBD4-426E-B83F-A8F3CFE137D8}"/>
              </a:ext>
            </a:extLst>
          </p:cNvPr>
          <p:cNvSpPr>
            <a:spLocks noGrp="1"/>
          </p:cNvSpPr>
          <p:nvPr>
            <p:ph type="dt" sz="half" idx="10"/>
          </p:nvPr>
        </p:nvSpPr>
        <p:spPr/>
        <p:txBody>
          <a:bodyPr/>
          <a:lstStyle/>
          <a:p>
            <a:fld id="{3DD4D477-1C2E-477F-8A08-F4420FDC9083}" type="datetimeFigureOut">
              <a:rPr lang="en-US" smtClean="0"/>
              <a:t>6/5/2018</a:t>
            </a:fld>
            <a:endParaRPr lang="en-US"/>
          </a:p>
        </p:txBody>
      </p:sp>
      <p:sp>
        <p:nvSpPr>
          <p:cNvPr id="5" name="Footer Placeholder 4">
            <a:extLst>
              <a:ext uri="{FF2B5EF4-FFF2-40B4-BE49-F238E27FC236}">
                <a16:creationId xmlns:a16="http://schemas.microsoft.com/office/drawing/2014/main" id="{6C992152-F541-4148-877D-85DA981A88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A7E468-E3B6-4464-ACA3-BFCA76C766DD}"/>
              </a:ext>
            </a:extLst>
          </p:cNvPr>
          <p:cNvSpPr>
            <a:spLocks noGrp="1"/>
          </p:cNvSpPr>
          <p:nvPr>
            <p:ph type="sldNum" sz="quarter" idx="12"/>
          </p:nvPr>
        </p:nvSpPr>
        <p:spPr/>
        <p:txBody>
          <a:bodyPr/>
          <a:lstStyle/>
          <a:p>
            <a:fld id="{BD034640-0AB5-4982-B261-9E70C9A89183}" type="slidenum">
              <a:rPr lang="en-US" smtClean="0"/>
              <a:t>‹#›</a:t>
            </a:fld>
            <a:endParaRPr lang="en-US"/>
          </a:p>
        </p:txBody>
      </p:sp>
    </p:spTree>
    <p:extLst>
      <p:ext uri="{BB962C8B-B14F-4D97-AF65-F5344CB8AC3E}">
        <p14:creationId xmlns:p14="http://schemas.microsoft.com/office/powerpoint/2010/main" val="2923446823"/>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EBC5-9CD2-42C9-8B45-3C0540BDAF29}"/>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2B72EDD5-69C9-434F-BCB4-DA3B907E7B9F}"/>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4D9D8D1-A39B-4CEA-B190-08742A76FEEE}"/>
              </a:ext>
            </a:extLst>
          </p:cNvPr>
          <p:cNvSpPr>
            <a:spLocks noGrp="1"/>
          </p:cNvSpPr>
          <p:nvPr>
            <p:ph type="dt" sz="half" idx="10"/>
          </p:nvPr>
        </p:nvSpPr>
        <p:spPr/>
        <p:txBody>
          <a:bodyPr/>
          <a:lstStyle/>
          <a:p>
            <a:fld id="{3DD4D477-1C2E-477F-8A08-F4420FDC9083}" type="datetimeFigureOut">
              <a:rPr lang="en-US" smtClean="0"/>
              <a:t>6/5/2018</a:t>
            </a:fld>
            <a:endParaRPr lang="en-US"/>
          </a:p>
        </p:txBody>
      </p:sp>
      <p:sp>
        <p:nvSpPr>
          <p:cNvPr id="5" name="Footer Placeholder 4">
            <a:extLst>
              <a:ext uri="{FF2B5EF4-FFF2-40B4-BE49-F238E27FC236}">
                <a16:creationId xmlns:a16="http://schemas.microsoft.com/office/drawing/2014/main" id="{768E9833-0DBE-41A0-8691-0FDB5AD980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E0C39A-67C2-43F6-B040-F6B578056E83}"/>
              </a:ext>
            </a:extLst>
          </p:cNvPr>
          <p:cNvSpPr>
            <a:spLocks noGrp="1"/>
          </p:cNvSpPr>
          <p:nvPr>
            <p:ph type="sldNum" sz="quarter" idx="12"/>
          </p:nvPr>
        </p:nvSpPr>
        <p:spPr/>
        <p:txBody>
          <a:bodyPr/>
          <a:lstStyle/>
          <a:p>
            <a:fld id="{BD034640-0AB5-4982-B261-9E70C9A89183}" type="slidenum">
              <a:rPr lang="en-US" smtClean="0"/>
              <a:t>‹#›</a:t>
            </a:fld>
            <a:endParaRPr lang="en-US"/>
          </a:p>
        </p:txBody>
      </p:sp>
    </p:spTree>
    <p:extLst>
      <p:ext uri="{BB962C8B-B14F-4D97-AF65-F5344CB8AC3E}">
        <p14:creationId xmlns:p14="http://schemas.microsoft.com/office/powerpoint/2010/main" val="527319112"/>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A71CB-510D-424D-B258-E5586E045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33774A-3E63-41BE-B7A8-BC3C9C2EDBE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E4402A-32EC-4A64-8BC7-AC59095D8E1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AE1065-6503-4524-8836-062F4C77612C}"/>
              </a:ext>
            </a:extLst>
          </p:cNvPr>
          <p:cNvSpPr>
            <a:spLocks noGrp="1"/>
          </p:cNvSpPr>
          <p:nvPr>
            <p:ph type="dt" sz="half" idx="10"/>
          </p:nvPr>
        </p:nvSpPr>
        <p:spPr/>
        <p:txBody>
          <a:bodyPr/>
          <a:lstStyle/>
          <a:p>
            <a:fld id="{3DD4D477-1C2E-477F-8A08-F4420FDC9083}" type="datetimeFigureOut">
              <a:rPr lang="en-US" smtClean="0"/>
              <a:t>6/5/2018</a:t>
            </a:fld>
            <a:endParaRPr lang="en-US"/>
          </a:p>
        </p:txBody>
      </p:sp>
      <p:sp>
        <p:nvSpPr>
          <p:cNvPr id="6" name="Footer Placeholder 5">
            <a:extLst>
              <a:ext uri="{FF2B5EF4-FFF2-40B4-BE49-F238E27FC236}">
                <a16:creationId xmlns:a16="http://schemas.microsoft.com/office/drawing/2014/main" id="{7F4C3821-B28B-4D78-A5B0-2923129633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61CE9E-F4CA-438D-B9DE-7CD3C0F3FB49}"/>
              </a:ext>
            </a:extLst>
          </p:cNvPr>
          <p:cNvSpPr>
            <a:spLocks noGrp="1"/>
          </p:cNvSpPr>
          <p:nvPr>
            <p:ph type="sldNum" sz="quarter" idx="12"/>
          </p:nvPr>
        </p:nvSpPr>
        <p:spPr/>
        <p:txBody>
          <a:bodyPr/>
          <a:lstStyle/>
          <a:p>
            <a:fld id="{BD034640-0AB5-4982-B261-9E70C9A89183}" type="slidenum">
              <a:rPr lang="en-US" smtClean="0"/>
              <a:t>‹#›</a:t>
            </a:fld>
            <a:endParaRPr lang="en-US"/>
          </a:p>
        </p:txBody>
      </p:sp>
    </p:spTree>
    <p:extLst>
      <p:ext uri="{BB962C8B-B14F-4D97-AF65-F5344CB8AC3E}">
        <p14:creationId xmlns:p14="http://schemas.microsoft.com/office/powerpoint/2010/main" val="54884669"/>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A7AAB-F745-4406-9047-CF26707D4E0A}"/>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194DD3-0BBF-4C18-A375-94DA8F372823}"/>
              </a:ext>
            </a:extLst>
          </p:cNvPr>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EAFC240-17A5-473E-A3D5-4F5ECE7F5613}"/>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444C7C-93E3-42C6-8079-B25DD3A1D7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A01591E-DAE8-4097-A6A6-4636DEBAE11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3B141A-D005-477C-9641-49048A2A397D}"/>
              </a:ext>
            </a:extLst>
          </p:cNvPr>
          <p:cNvSpPr>
            <a:spLocks noGrp="1"/>
          </p:cNvSpPr>
          <p:nvPr>
            <p:ph type="dt" sz="half" idx="10"/>
          </p:nvPr>
        </p:nvSpPr>
        <p:spPr/>
        <p:txBody>
          <a:bodyPr/>
          <a:lstStyle/>
          <a:p>
            <a:fld id="{3DD4D477-1C2E-477F-8A08-F4420FDC9083}" type="datetimeFigureOut">
              <a:rPr lang="en-US" smtClean="0"/>
              <a:t>6/5/2018</a:t>
            </a:fld>
            <a:endParaRPr lang="en-US"/>
          </a:p>
        </p:txBody>
      </p:sp>
      <p:sp>
        <p:nvSpPr>
          <p:cNvPr id="8" name="Footer Placeholder 7">
            <a:extLst>
              <a:ext uri="{FF2B5EF4-FFF2-40B4-BE49-F238E27FC236}">
                <a16:creationId xmlns:a16="http://schemas.microsoft.com/office/drawing/2014/main" id="{A249A64A-C5D8-4467-BABD-935C1D5479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142064A-593A-4B99-8BA1-CB8B8B65ECF0}"/>
              </a:ext>
            </a:extLst>
          </p:cNvPr>
          <p:cNvSpPr>
            <a:spLocks noGrp="1"/>
          </p:cNvSpPr>
          <p:nvPr>
            <p:ph type="sldNum" sz="quarter" idx="12"/>
          </p:nvPr>
        </p:nvSpPr>
        <p:spPr/>
        <p:txBody>
          <a:bodyPr/>
          <a:lstStyle/>
          <a:p>
            <a:fld id="{BD034640-0AB5-4982-B261-9E70C9A89183}" type="slidenum">
              <a:rPr lang="en-US" smtClean="0"/>
              <a:t>‹#›</a:t>
            </a:fld>
            <a:endParaRPr lang="en-US"/>
          </a:p>
        </p:txBody>
      </p:sp>
    </p:spTree>
    <p:extLst>
      <p:ext uri="{BB962C8B-B14F-4D97-AF65-F5344CB8AC3E}">
        <p14:creationId xmlns:p14="http://schemas.microsoft.com/office/powerpoint/2010/main" val="290679945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117E4-3FD8-42D0-8F15-6EA3DC581B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D7622D-515E-487A-980F-7865F0006385}"/>
              </a:ext>
            </a:extLst>
          </p:cNvPr>
          <p:cNvSpPr>
            <a:spLocks noGrp="1"/>
          </p:cNvSpPr>
          <p:nvPr>
            <p:ph type="dt" sz="half" idx="10"/>
          </p:nvPr>
        </p:nvSpPr>
        <p:spPr/>
        <p:txBody>
          <a:bodyPr/>
          <a:lstStyle/>
          <a:p>
            <a:fld id="{3DD4D477-1C2E-477F-8A08-F4420FDC9083}" type="datetimeFigureOut">
              <a:rPr lang="en-US" smtClean="0"/>
              <a:t>6/5/2018</a:t>
            </a:fld>
            <a:endParaRPr lang="en-US"/>
          </a:p>
        </p:txBody>
      </p:sp>
      <p:sp>
        <p:nvSpPr>
          <p:cNvPr id="4" name="Footer Placeholder 3">
            <a:extLst>
              <a:ext uri="{FF2B5EF4-FFF2-40B4-BE49-F238E27FC236}">
                <a16:creationId xmlns:a16="http://schemas.microsoft.com/office/drawing/2014/main" id="{29CB447B-8003-4EEA-9F5C-422062DC736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5DA64A-B95F-4182-B112-24B8A2E9F36A}"/>
              </a:ext>
            </a:extLst>
          </p:cNvPr>
          <p:cNvSpPr>
            <a:spLocks noGrp="1"/>
          </p:cNvSpPr>
          <p:nvPr>
            <p:ph type="sldNum" sz="quarter" idx="12"/>
          </p:nvPr>
        </p:nvSpPr>
        <p:spPr/>
        <p:txBody>
          <a:bodyPr/>
          <a:lstStyle/>
          <a:p>
            <a:fld id="{BD034640-0AB5-4982-B261-9E70C9A89183}" type="slidenum">
              <a:rPr lang="en-US" smtClean="0"/>
              <a:t>‹#›</a:t>
            </a:fld>
            <a:endParaRPr lang="en-US"/>
          </a:p>
        </p:txBody>
      </p:sp>
    </p:spTree>
    <p:extLst>
      <p:ext uri="{BB962C8B-B14F-4D97-AF65-F5344CB8AC3E}">
        <p14:creationId xmlns:p14="http://schemas.microsoft.com/office/powerpoint/2010/main" val="1348709457"/>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646A87-A1AA-4B76-BBE7-4611E426D92D}"/>
              </a:ext>
            </a:extLst>
          </p:cNvPr>
          <p:cNvSpPr>
            <a:spLocks noGrp="1"/>
          </p:cNvSpPr>
          <p:nvPr>
            <p:ph type="dt" sz="half" idx="10"/>
          </p:nvPr>
        </p:nvSpPr>
        <p:spPr/>
        <p:txBody>
          <a:bodyPr/>
          <a:lstStyle/>
          <a:p>
            <a:fld id="{3DD4D477-1C2E-477F-8A08-F4420FDC9083}" type="datetimeFigureOut">
              <a:rPr lang="en-US" smtClean="0"/>
              <a:t>6/5/2018</a:t>
            </a:fld>
            <a:endParaRPr lang="en-US"/>
          </a:p>
        </p:txBody>
      </p:sp>
      <p:sp>
        <p:nvSpPr>
          <p:cNvPr id="3" name="Footer Placeholder 2">
            <a:extLst>
              <a:ext uri="{FF2B5EF4-FFF2-40B4-BE49-F238E27FC236}">
                <a16:creationId xmlns:a16="http://schemas.microsoft.com/office/drawing/2014/main" id="{8A220478-19D3-4A2A-95A7-A522FBA8BA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FAD9E4-8FC9-419D-8FFB-1BF514DFDB23}"/>
              </a:ext>
            </a:extLst>
          </p:cNvPr>
          <p:cNvSpPr>
            <a:spLocks noGrp="1"/>
          </p:cNvSpPr>
          <p:nvPr>
            <p:ph type="sldNum" sz="quarter" idx="12"/>
          </p:nvPr>
        </p:nvSpPr>
        <p:spPr/>
        <p:txBody>
          <a:bodyPr/>
          <a:lstStyle/>
          <a:p>
            <a:fld id="{BD034640-0AB5-4982-B261-9E70C9A89183}" type="slidenum">
              <a:rPr lang="en-US" smtClean="0"/>
              <a:t>‹#›</a:t>
            </a:fld>
            <a:endParaRPr lang="en-US"/>
          </a:p>
        </p:txBody>
      </p:sp>
    </p:spTree>
    <p:extLst>
      <p:ext uri="{BB962C8B-B14F-4D97-AF65-F5344CB8AC3E}">
        <p14:creationId xmlns:p14="http://schemas.microsoft.com/office/powerpoint/2010/main" val="4270441105"/>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860CD-0195-45F6-A84B-FB7207AD844C}"/>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EF74B9-3093-4146-8CE4-71D24C8BC820}"/>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3A476E2-58B6-4611-92E6-9F0EC3E82530}"/>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58EECD-186E-426B-8106-45072E90573D}"/>
              </a:ext>
            </a:extLst>
          </p:cNvPr>
          <p:cNvSpPr>
            <a:spLocks noGrp="1"/>
          </p:cNvSpPr>
          <p:nvPr>
            <p:ph type="dt" sz="half" idx="10"/>
          </p:nvPr>
        </p:nvSpPr>
        <p:spPr/>
        <p:txBody>
          <a:bodyPr/>
          <a:lstStyle/>
          <a:p>
            <a:fld id="{3DD4D477-1C2E-477F-8A08-F4420FDC9083}" type="datetimeFigureOut">
              <a:rPr lang="en-US" smtClean="0"/>
              <a:t>6/5/2018</a:t>
            </a:fld>
            <a:endParaRPr lang="en-US"/>
          </a:p>
        </p:txBody>
      </p:sp>
      <p:sp>
        <p:nvSpPr>
          <p:cNvPr id="6" name="Footer Placeholder 5">
            <a:extLst>
              <a:ext uri="{FF2B5EF4-FFF2-40B4-BE49-F238E27FC236}">
                <a16:creationId xmlns:a16="http://schemas.microsoft.com/office/drawing/2014/main" id="{6A4CF6DD-4F43-4149-8D63-DCF19CA5F6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182A7-E3C4-4127-863B-5FDE3D5222EA}"/>
              </a:ext>
            </a:extLst>
          </p:cNvPr>
          <p:cNvSpPr>
            <a:spLocks noGrp="1"/>
          </p:cNvSpPr>
          <p:nvPr>
            <p:ph type="sldNum" sz="quarter" idx="12"/>
          </p:nvPr>
        </p:nvSpPr>
        <p:spPr/>
        <p:txBody>
          <a:bodyPr/>
          <a:lstStyle/>
          <a:p>
            <a:fld id="{BD034640-0AB5-4982-B261-9E70C9A89183}" type="slidenum">
              <a:rPr lang="en-US" smtClean="0"/>
              <a:t>‹#›</a:t>
            </a:fld>
            <a:endParaRPr lang="en-US"/>
          </a:p>
        </p:txBody>
      </p:sp>
    </p:spTree>
    <p:extLst>
      <p:ext uri="{BB962C8B-B14F-4D97-AF65-F5344CB8AC3E}">
        <p14:creationId xmlns:p14="http://schemas.microsoft.com/office/powerpoint/2010/main" val="5217134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16686480"/>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37FB9-AF95-4E29-B58D-F4D6CC78834B}"/>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E8ACD87-23FD-4D2B-9FE2-03DE68C33184}"/>
              </a:ext>
            </a:extLst>
          </p:cNvPr>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a:extLst>
              <a:ext uri="{FF2B5EF4-FFF2-40B4-BE49-F238E27FC236}">
                <a16:creationId xmlns:a16="http://schemas.microsoft.com/office/drawing/2014/main" id="{634EF2D8-715E-411C-B8E6-99B0FBE667B5}"/>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662CEB-F600-4123-BB07-E1739F751FCD}"/>
              </a:ext>
            </a:extLst>
          </p:cNvPr>
          <p:cNvSpPr>
            <a:spLocks noGrp="1"/>
          </p:cNvSpPr>
          <p:nvPr>
            <p:ph type="dt" sz="half" idx="10"/>
          </p:nvPr>
        </p:nvSpPr>
        <p:spPr/>
        <p:txBody>
          <a:bodyPr/>
          <a:lstStyle/>
          <a:p>
            <a:fld id="{3DD4D477-1C2E-477F-8A08-F4420FDC9083}" type="datetimeFigureOut">
              <a:rPr lang="en-US" smtClean="0"/>
              <a:t>6/5/2018</a:t>
            </a:fld>
            <a:endParaRPr lang="en-US"/>
          </a:p>
        </p:txBody>
      </p:sp>
      <p:sp>
        <p:nvSpPr>
          <p:cNvPr id="6" name="Footer Placeholder 5">
            <a:extLst>
              <a:ext uri="{FF2B5EF4-FFF2-40B4-BE49-F238E27FC236}">
                <a16:creationId xmlns:a16="http://schemas.microsoft.com/office/drawing/2014/main" id="{7BE58A57-2767-4F27-8474-34E091BD4D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420D23-3487-4E19-943B-A31494156D75}"/>
              </a:ext>
            </a:extLst>
          </p:cNvPr>
          <p:cNvSpPr>
            <a:spLocks noGrp="1"/>
          </p:cNvSpPr>
          <p:nvPr>
            <p:ph type="sldNum" sz="quarter" idx="12"/>
          </p:nvPr>
        </p:nvSpPr>
        <p:spPr/>
        <p:txBody>
          <a:bodyPr/>
          <a:lstStyle/>
          <a:p>
            <a:fld id="{BD034640-0AB5-4982-B261-9E70C9A89183}" type="slidenum">
              <a:rPr lang="en-US" smtClean="0"/>
              <a:t>‹#›</a:t>
            </a:fld>
            <a:endParaRPr lang="en-US"/>
          </a:p>
        </p:txBody>
      </p:sp>
    </p:spTree>
    <p:extLst>
      <p:ext uri="{BB962C8B-B14F-4D97-AF65-F5344CB8AC3E}">
        <p14:creationId xmlns:p14="http://schemas.microsoft.com/office/powerpoint/2010/main" val="3488117664"/>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B7C8E-8FC2-4A6E-83EA-223D607004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C660AF-1D6D-42FF-8519-91CE6422AAE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D71E94-85A2-437B-9A6D-205800225BCD}"/>
              </a:ext>
            </a:extLst>
          </p:cNvPr>
          <p:cNvSpPr>
            <a:spLocks noGrp="1"/>
          </p:cNvSpPr>
          <p:nvPr>
            <p:ph type="dt" sz="half" idx="10"/>
          </p:nvPr>
        </p:nvSpPr>
        <p:spPr/>
        <p:txBody>
          <a:bodyPr/>
          <a:lstStyle/>
          <a:p>
            <a:fld id="{3DD4D477-1C2E-477F-8A08-F4420FDC9083}" type="datetimeFigureOut">
              <a:rPr lang="en-US" smtClean="0"/>
              <a:t>6/5/2018</a:t>
            </a:fld>
            <a:endParaRPr lang="en-US"/>
          </a:p>
        </p:txBody>
      </p:sp>
      <p:sp>
        <p:nvSpPr>
          <p:cNvPr id="5" name="Footer Placeholder 4">
            <a:extLst>
              <a:ext uri="{FF2B5EF4-FFF2-40B4-BE49-F238E27FC236}">
                <a16:creationId xmlns:a16="http://schemas.microsoft.com/office/drawing/2014/main" id="{1F07F91B-86F5-4DE1-BA36-3E7B4A7E50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E4F7CD-234C-4E44-A12E-688A898C8DBF}"/>
              </a:ext>
            </a:extLst>
          </p:cNvPr>
          <p:cNvSpPr>
            <a:spLocks noGrp="1"/>
          </p:cNvSpPr>
          <p:nvPr>
            <p:ph type="sldNum" sz="quarter" idx="12"/>
          </p:nvPr>
        </p:nvSpPr>
        <p:spPr/>
        <p:txBody>
          <a:bodyPr/>
          <a:lstStyle/>
          <a:p>
            <a:fld id="{BD034640-0AB5-4982-B261-9E70C9A89183}" type="slidenum">
              <a:rPr lang="en-US" smtClean="0"/>
              <a:t>‹#›</a:t>
            </a:fld>
            <a:endParaRPr lang="en-US"/>
          </a:p>
        </p:txBody>
      </p:sp>
    </p:spTree>
    <p:extLst>
      <p:ext uri="{BB962C8B-B14F-4D97-AF65-F5344CB8AC3E}">
        <p14:creationId xmlns:p14="http://schemas.microsoft.com/office/powerpoint/2010/main" val="1249306470"/>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7A8A14-9CAC-4401-ADFC-D710F959212A}"/>
              </a:ext>
            </a:extLst>
          </p:cNvPr>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8332D5A-10D6-4652-B324-257263C6B2DA}"/>
              </a:ext>
            </a:extLst>
          </p:cNvPr>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7FC00C-D22A-443A-83F8-3FE0A17183A7}"/>
              </a:ext>
            </a:extLst>
          </p:cNvPr>
          <p:cNvSpPr>
            <a:spLocks noGrp="1"/>
          </p:cNvSpPr>
          <p:nvPr>
            <p:ph type="dt" sz="half" idx="10"/>
          </p:nvPr>
        </p:nvSpPr>
        <p:spPr/>
        <p:txBody>
          <a:bodyPr/>
          <a:lstStyle/>
          <a:p>
            <a:fld id="{3DD4D477-1C2E-477F-8A08-F4420FDC9083}" type="datetimeFigureOut">
              <a:rPr lang="en-US" smtClean="0"/>
              <a:t>6/5/2018</a:t>
            </a:fld>
            <a:endParaRPr lang="en-US"/>
          </a:p>
        </p:txBody>
      </p:sp>
      <p:sp>
        <p:nvSpPr>
          <p:cNvPr id="5" name="Footer Placeholder 4">
            <a:extLst>
              <a:ext uri="{FF2B5EF4-FFF2-40B4-BE49-F238E27FC236}">
                <a16:creationId xmlns:a16="http://schemas.microsoft.com/office/drawing/2014/main" id="{091AC6C4-B05C-479F-97B6-D33970457C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9852C5-D42B-4039-8BD5-23385AE99B72}"/>
              </a:ext>
            </a:extLst>
          </p:cNvPr>
          <p:cNvSpPr>
            <a:spLocks noGrp="1"/>
          </p:cNvSpPr>
          <p:nvPr>
            <p:ph type="sldNum" sz="quarter" idx="12"/>
          </p:nvPr>
        </p:nvSpPr>
        <p:spPr/>
        <p:txBody>
          <a:bodyPr/>
          <a:lstStyle/>
          <a:p>
            <a:fld id="{BD034640-0AB5-4982-B261-9E70C9A89183}" type="slidenum">
              <a:rPr lang="en-US" smtClean="0"/>
              <a:t>‹#›</a:t>
            </a:fld>
            <a:endParaRPr lang="en-US"/>
          </a:p>
        </p:txBody>
      </p:sp>
    </p:spTree>
    <p:extLst>
      <p:ext uri="{BB962C8B-B14F-4D97-AF65-F5344CB8AC3E}">
        <p14:creationId xmlns:p14="http://schemas.microsoft.com/office/powerpoint/2010/main" val="281576480"/>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61229921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460927843"/>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62694469"/>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91779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6491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7086941"/>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1275027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6046856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010951"/>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581346"/>
          </a:xfrm>
        </p:spPr>
        <p:txBody>
          <a:bodyPr/>
          <a:lstStyle>
            <a:lvl1pPr algn="ctr">
              <a:defRPr lang="en-US" sz="28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3654853456"/>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1464959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08404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Blue bar">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26"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4054388446"/>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03240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78625"/>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4148345"/>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2231456"/>
          </a:xfrm>
        </p:spPr>
        <p:txBody>
          <a:bodyPr>
            <a:spAutoFit/>
          </a:bodyPr>
          <a:lstStyle>
            <a:lvl1pPr>
              <a:defRPr sz="3300"/>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121206044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3527262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5647182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500491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276728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344177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204820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770523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109960990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19703467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21933100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991889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0963164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3385323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8040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4503986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3002971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4488233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00295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73750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18329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453970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83048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9D5DD2F0-4B2F-48F1-A81A-07B79D1FA267}" type="datetimeFigureOut">
              <a:rPr lang="en-US" smtClean="0">
                <a:solidFill>
                  <a:srgbClr val="FFFFFF"/>
                </a:solidFill>
              </a:rPr>
              <a:pPr/>
              <a:t>6/5/2018</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5E195DC1-E1A7-49D6-A7D2-8A8305E9C602}"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3359675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34970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9306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Interior3">
    <p:bg>
      <p:bgPr>
        <a:solidFill>
          <a:schemeClr val="bg1">
            <a:lumMod val="95000"/>
          </a:schemeClr>
        </a:solidFill>
        <a:effectLst/>
      </p:bgPr>
    </p:bg>
    <p:spTree>
      <p:nvGrpSpPr>
        <p:cNvPr id="1" name=""/>
        <p:cNvGrpSpPr/>
        <p:nvPr/>
      </p:nvGrpSpPr>
      <p:grpSpPr>
        <a:xfrm>
          <a:off x="0" y="0"/>
          <a:ext cx="0" cy="0"/>
          <a:chOff x="0" y="0"/>
          <a:chExt cx="0" cy="0"/>
        </a:xfrm>
      </p:grpSpPr>
      <p:sp>
        <p:nvSpPr>
          <p:cNvPr id="17" name="Rectangle 16"/>
          <p:cNvSpPr>
            <a:spLocks/>
          </p:cNvSpPr>
          <p:nvPr userDrawn="1"/>
        </p:nvSpPr>
        <p:spPr>
          <a:xfrm>
            <a:off x="0" y="0"/>
            <a:ext cx="12192000" cy="12192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dirty="0"/>
          </a:p>
        </p:txBody>
      </p:sp>
      <p:sp>
        <p:nvSpPr>
          <p:cNvPr id="23" name="Content Placeholder 2"/>
          <p:cNvSpPr>
            <a:spLocks noGrp="1"/>
          </p:cNvSpPr>
          <p:nvPr>
            <p:ph idx="1" hasCustomPrompt="1"/>
          </p:nvPr>
        </p:nvSpPr>
        <p:spPr>
          <a:xfrm>
            <a:off x="0" y="1237240"/>
            <a:ext cx="6096000" cy="2441438"/>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729" indent="-457101">
              <a:spcBef>
                <a:spcPts val="1333"/>
              </a:spcBef>
              <a:buFont typeface="Arial" panose="020B0604020202020204" pitchFamily="34" charset="0"/>
              <a:buChar char="•"/>
              <a:defRPr sz="3200">
                <a:solidFill>
                  <a:schemeClr val="bg2"/>
                </a:solidFill>
                <a:latin typeface="Segoe UI Light"/>
                <a:cs typeface="Segoe UI Light"/>
              </a:defRPr>
            </a:lvl2pPr>
            <a:lvl3pPr marL="1218935">
              <a:spcBef>
                <a:spcPts val="1333"/>
              </a:spcBef>
              <a:buFont typeface="Arial"/>
              <a:buChar char="•"/>
              <a:defRPr sz="2932">
                <a:solidFill>
                  <a:schemeClr val="bg2"/>
                </a:solidFill>
                <a:latin typeface="Segoe UI Light"/>
                <a:cs typeface="Segoe UI Light"/>
              </a:defRPr>
            </a:lvl3pPr>
            <a:lvl4pPr marL="1706509">
              <a:spcBef>
                <a:spcPts val="1333"/>
              </a:spcBef>
              <a:buFont typeface="Arial"/>
              <a:buChar char="•"/>
              <a:defRPr sz="2666" baseline="0">
                <a:solidFill>
                  <a:schemeClr val="bg2"/>
                </a:solidFill>
                <a:latin typeface="Segoe UI Light"/>
                <a:cs typeface="Segoe UI Light"/>
              </a:defRPr>
            </a:lvl4pPr>
            <a:lvl5pPr marL="1950296" indent="243787">
              <a:spcBef>
                <a:spcPts val="1333"/>
              </a:spcBef>
              <a:buFont typeface="Arial"/>
              <a:buChar char="•"/>
              <a:tabLst>
                <a:tab pos="2135254" algn="l"/>
              </a:tabLst>
              <a:defRPr sz="2400" baseline="0">
                <a:solidFill>
                  <a:schemeClr val="bg2"/>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24" name="Content Placeholder 2"/>
          <p:cNvSpPr>
            <a:spLocks noGrp="1"/>
          </p:cNvSpPr>
          <p:nvPr>
            <p:ph idx="10" hasCustomPrompt="1"/>
          </p:nvPr>
        </p:nvSpPr>
        <p:spPr>
          <a:xfrm>
            <a:off x="6096000" y="1229910"/>
            <a:ext cx="6096000" cy="2441438"/>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729" indent="-457101">
              <a:spcBef>
                <a:spcPts val="1333"/>
              </a:spcBef>
              <a:buFont typeface="Arial" panose="020B0604020202020204" pitchFamily="34" charset="0"/>
              <a:buChar char="•"/>
              <a:defRPr sz="3200">
                <a:solidFill>
                  <a:schemeClr val="bg2"/>
                </a:solidFill>
                <a:latin typeface="Segoe UI Light"/>
                <a:cs typeface="Segoe UI Light"/>
              </a:defRPr>
            </a:lvl2pPr>
            <a:lvl3pPr marL="1218935">
              <a:spcBef>
                <a:spcPts val="1333"/>
              </a:spcBef>
              <a:buFont typeface="Arial"/>
              <a:buChar char="•"/>
              <a:defRPr sz="2932">
                <a:solidFill>
                  <a:schemeClr val="bg2"/>
                </a:solidFill>
                <a:latin typeface="Segoe UI Light"/>
                <a:cs typeface="Segoe UI Light"/>
              </a:defRPr>
            </a:lvl3pPr>
            <a:lvl4pPr marL="1706509">
              <a:spcBef>
                <a:spcPts val="1333"/>
              </a:spcBef>
              <a:buFont typeface="Arial"/>
              <a:buChar char="•"/>
              <a:defRPr sz="2666" baseline="0">
                <a:solidFill>
                  <a:schemeClr val="bg2"/>
                </a:solidFill>
                <a:latin typeface="Segoe UI Light"/>
                <a:cs typeface="Segoe UI Light"/>
              </a:defRPr>
            </a:lvl4pPr>
            <a:lvl5pPr marL="1950296" indent="243787">
              <a:spcBef>
                <a:spcPts val="1333"/>
              </a:spcBef>
              <a:buFont typeface="Arial"/>
              <a:buChar char="•"/>
              <a:tabLst>
                <a:tab pos="2135254" algn="l"/>
              </a:tabLst>
              <a:defRPr sz="2400" baseline="0">
                <a:solidFill>
                  <a:schemeClr val="bg2"/>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036" y="180093"/>
            <a:ext cx="537920" cy="851708"/>
          </a:xfrm>
          <a:prstGeom prst="rect">
            <a:avLst/>
          </a:prstGeom>
        </p:spPr>
      </p:pic>
      <p:sp>
        <p:nvSpPr>
          <p:cNvPr id="13" name="Title 1"/>
          <p:cNvSpPr>
            <a:spLocks noGrp="1" noChangeAspect="1"/>
          </p:cNvSpPr>
          <p:nvPr>
            <p:ph type="title"/>
          </p:nvPr>
        </p:nvSpPr>
        <p:spPr>
          <a:xfrm>
            <a:off x="139022" y="-2"/>
            <a:ext cx="10958971" cy="1211893"/>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dirty="0"/>
              <a:t>Click to edit Master title style</a:t>
            </a:r>
          </a:p>
        </p:txBody>
      </p:sp>
      <p:grpSp>
        <p:nvGrpSpPr>
          <p:cNvPr id="14" name="Group 13"/>
          <p:cNvGrpSpPr/>
          <p:nvPr userDrawn="1"/>
        </p:nvGrpSpPr>
        <p:grpSpPr>
          <a:xfrm>
            <a:off x="-6096" y="6228903"/>
            <a:ext cx="12204192" cy="629102"/>
            <a:chOff x="-4572" y="4671674"/>
            <a:chExt cx="9153144" cy="471826"/>
          </a:xfrm>
          <a:solidFill>
            <a:schemeClr val="tx2"/>
          </a:solidFill>
        </p:grpSpPr>
        <p:sp>
          <p:nvSpPr>
            <p:cNvPr id="15" name="Rectangle 14"/>
            <p:cNvSpPr>
              <a:spLocks/>
            </p:cNvSpPr>
            <p:nvPr userDrawn="1"/>
          </p:nvSpPr>
          <p:spPr>
            <a:xfrm>
              <a:off x="-4572" y="4671674"/>
              <a:ext cx="9153144" cy="471826"/>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dirty="0"/>
            </a:p>
          </p:txBody>
        </p:sp>
        <p:sp>
          <p:nvSpPr>
            <p:cNvPr id="16" name="TextBox 15"/>
            <p:cNvSpPr txBox="1"/>
            <p:nvPr userDrawn="1"/>
          </p:nvSpPr>
          <p:spPr>
            <a:xfrm>
              <a:off x="198582" y="4846032"/>
              <a:ext cx="1263650" cy="125563"/>
            </a:xfrm>
            <a:prstGeom prst="rect">
              <a:avLst/>
            </a:prstGeom>
            <a:grp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pic>
          <p:nvPicPr>
            <p:cNvPr id="18" name="Picture 17" descr="MSFT_logo_rgb_C-Wht.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8020979" y="4719627"/>
              <a:ext cx="1022096" cy="375920"/>
            </a:xfrm>
            <a:prstGeom prst="rect">
              <a:avLst/>
            </a:prstGeom>
            <a:grpFill/>
          </p:spPr>
        </p:pic>
      </p:grpSp>
    </p:spTree>
    <p:extLst>
      <p:ext uri="{BB962C8B-B14F-4D97-AF65-F5344CB8AC3E}">
        <p14:creationId xmlns:p14="http://schemas.microsoft.com/office/powerpoint/2010/main" val="3030191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Interior1">
    <p:bg>
      <p:bgPr>
        <a:solidFill>
          <a:schemeClr val="bg1">
            <a:lumMod val="95000"/>
          </a:schemeClr>
        </a:solidFill>
        <a:effectLst/>
      </p:bgPr>
    </p:bg>
    <p:spTree>
      <p:nvGrpSpPr>
        <p:cNvPr id="1" name=""/>
        <p:cNvGrpSpPr/>
        <p:nvPr/>
      </p:nvGrpSpPr>
      <p:grpSpPr>
        <a:xfrm>
          <a:off x="0" y="0"/>
          <a:ext cx="0" cy="0"/>
          <a:chOff x="0" y="0"/>
          <a:chExt cx="0" cy="0"/>
        </a:xfrm>
      </p:grpSpPr>
      <p:sp>
        <p:nvSpPr>
          <p:cNvPr id="15" name="Rectangle 14"/>
          <p:cNvSpPr>
            <a:spLocks/>
          </p:cNvSpPr>
          <p:nvPr userDrawn="1"/>
        </p:nvSpPr>
        <p:spPr>
          <a:xfrm>
            <a:off x="0" y="0"/>
            <a:ext cx="12192000" cy="1219200"/>
          </a:xfrm>
          <a:prstGeom prst="rect">
            <a:avLst/>
          </a:prstGeom>
          <a:solidFill>
            <a:srgbClr val="0072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dirty="0"/>
          </a:p>
        </p:txBody>
      </p:sp>
      <p:sp>
        <p:nvSpPr>
          <p:cNvPr id="13" name="Content Placeholder 2"/>
          <p:cNvSpPr>
            <a:spLocks noGrp="1"/>
          </p:cNvSpPr>
          <p:nvPr>
            <p:ph idx="1" hasCustomPrompt="1"/>
          </p:nvPr>
        </p:nvSpPr>
        <p:spPr>
          <a:xfrm>
            <a:off x="0" y="1237240"/>
            <a:ext cx="12192000" cy="2441438"/>
          </a:xfrm>
          <a:prstGeom prst="rect">
            <a:avLst/>
          </a:prstGeom>
        </p:spPr>
        <p:txBody>
          <a:bodyPr lIns="182880" tIns="182880" rIns="182880" bIns="182880"/>
          <a:lstStyle>
            <a:lvl1pPr marL="0" indent="0">
              <a:spcBef>
                <a:spcPts val="1333"/>
              </a:spcBef>
              <a:buFont typeface="Arial"/>
              <a:buNone/>
              <a:defRPr sz="3200" baseline="0">
                <a:solidFill>
                  <a:schemeClr val="tx1"/>
                </a:solidFill>
                <a:latin typeface="Segoe UI Light"/>
                <a:cs typeface="Segoe UI Light"/>
              </a:defRPr>
            </a:lvl1pPr>
            <a:lvl2pPr marL="883729" indent="-457101">
              <a:spcBef>
                <a:spcPts val="1333"/>
              </a:spcBef>
              <a:buFont typeface="Arial" panose="020B0604020202020204" pitchFamily="34" charset="0"/>
              <a:buChar char="•"/>
              <a:defRPr sz="3200">
                <a:solidFill>
                  <a:schemeClr val="bg2"/>
                </a:solidFill>
                <a:latin typeface="Segoe UI Light"/>
                <a:cs typeface="Segoe UI Light"/>
              </a:defRPr>
            </a:lvl2pPr>
            <a:lvl3pPr marL="1218935">
              <a:spcBef>
                <a:spcPts val="1333"/>
              </a:spcBef>
              <a:buFont typeface="Arial"/>
              <a:buChar char="•"/>
              <a:defRPr sz="2932">
                <a:solidFill>
                  <a:schemeClr val="bg2"/>
                </a:solidFill>
                <a:latin typeface="Segoe UI Light"/>
                <a:cs typeface="Segoe UI Light"/>
              </a:defRPr>
            </a:lvl3pPr>
            <a:lvl4pPr marL="1706509">
              <a:spcBef>
                <a:spcPts val="1333"/>
              </a:spcBef>
              <a:buFont typeface="Arial"/>
              <a:buChar char="•"/>
              <a:defRPr sz="2666" baseline="0">
                <a:solidFill>
                  <a:schemeClr val="bg2"/>
                </a:solidFill>
                <a:latin typeface="Segoe UI Light"/>
                <a:cs typeface="Segoe UI Light"/>
              </a:defRPr>
            </a:lvl4pPr>
            <a:lvl5pPr marL="1950296" indent="243787">
              <a:spcBef>
                <a:spcPts val="1333"/>
              </a:spcBef>
              <a:buFont typeface="Arial"/>
              <a:buChar char="•"/>
              <a:tabLst>
                <a:tab pos="2135254" algn="l"/>
              </a:tabLst>
              <a:defRPr sz="2400" baseline="0">
                <a:solidFill>
                  <a:schemeClr val="bg2"/>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6036" y="180093"/>
            <a:ext cx="537920" cy="851708"/>
          </a:xfrm>
          <a:prstGeom prst="rect">
            <a:avLst/>
          </a:prstGeom>
        </p:spPr>
      </p:pic>
      <p:sp>
        <p:nvSpPr>
          <p:cNvPr id="20" name="Title 1"/>
          <p:cNvSpPr>
            <a:spLocks noGrp="1" noChangeAspect="1"/>
          </p:cNvSpPr>
          <p:nvPr>
            <p:ph type="title"/>
          </p:nvPr>
        </p:nvSpPr>
        <p:spPr>
          <a:xfrm>
            <a:off x="139022" y="-2"/>
            <a:ext cx="10958971" cy="1211893"/>
          </a:xfrm>
          <a:prstGeom prst="rect">
            <a:avLst/>
          </a:prstGeom>
        </p:spPr>
        <p:txBody>
          <a:bodyPr lIns="91440" tIns="91440" bIns="91440" anchor="ctr"/>
          <a:lstStyle>
            <a:lvl1pPr algn="l">
              <a:defRPr sz="4000">
                <a:solidFill>
                  <a:srgbClr val="FFFFFF"/>
                </a:solidFill>
                <a:latin typeface="Segoe UI Light"/>
                <a:cs typeface="Segoe UI Light"/>
              </a:defRPr>
            </a:lvl1pPr>
          </a:lstStyle>
          <a:p>
            <a:r>
              <a:rPr lang="en-US" dirty="0"/>
              <a:t>Click to edit Master title style</a:t>
            </a:r>
          </a:p>
        </p:txBody>
      </p:sp>
      <p:grpSp>
        <p:nvGrpSpPr>
          <p:cNvPr id="23" name="Group 22"/>
          <p:cNvGrpSpPr/>
          <p:nvPr userDrawn="1"/>
        </p:nvGrpSpPr>
        <p:grpSpPr>
          <a:xfrm>
            <a:off x="-6096" y="6228903"/>
            <a:ext cx="12204192" cy="629102"/>
            <a:chOff x="-4572" y="4671674"/>
            <a:chExt cx="9153144" cy="471826"/>
          </a:xfrm>
          <a:solidFill>
            <a:schemeClr val="tx2"/>
          </a:solidFill>
        </p:grpSpPr>
        <p:sp>
          <p:nvSpPr>
            <p:cNvPr id="25" name="Rectangle 24"/>
            <p:cNvSpPr>
              <a:spLocks/>
            </p:cNvSpPr>
            <p:nvPr userDrawn="1"/>
          </p:nvSpPr>
          <p:spPr>
            <a:xfrm>
              <a:off x="-4572" y="4671674"/>
              <a:ext cx="9153144" cy="471826"/>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400" dirty="0"/>
            </a:p>
          </p:txBody>
        </p:sp>
        <p:sp>
          <p:nvSpPr>
            <p:cNvPr id="26" name="TextBox 25"/>
            <p:cNvSpPr txBox="1"/>
            <p:nvPr userDrawn="1"/>
          </p:nvSpPr>
          <p:spPr>
            <a:xfrm>
              <a:off x="198582" y="4846032"/>
              <a:ext cx="1263650" cy="125563"/>
            </a:xfrm>
            <a:prstGeom prst="rect">
              <a:avLst/>
            </a:prstGeom>
            <a:grpFill/>
          </p:spPr>
          <p:txBody>
            <a:bodyPr wrap="square" lIns="0" tIns="0" rIns="0" bIns="0" rtlCol="0" anchor="t">
              <a:spAutoFit/>
            </a:bodyPr>
            <a:lstStyle/>
            <a:p>
              <a:pPr algn="l"/>
              <a:r>
                <a:rPr lang="en-US" sz="1067" dirty="0">
                  <a:solidFill>
                    <a:schemeClr val="bg1"/>
                  </a:solidFill>
                  <a:latin typeface="Segoe UI"/>
                  <a:cs typeface="Segoe UI"/>
                </a:rPr>
                <a:t>Microsoft Confidential</a:t>
              </a:r>
            </a:p>
          </p:txBody>
        </p:sp>
        <p:pic>
          <p:nvPicPr>
            <p:cNvPr id="27" name="Picture 26" descr="MSFT_logo_rgb_C-Wht.png"/>
            <p:cNvPicPr>
              <a:picLocks noChangeAspect="1"/>
            </p:cNvPicPr>
            <p:nvPr userDrawn="1"/>
          </p:nvPicPr>
          <mc:AlternateContent xmlns:mc="http://schemas.openxmlformats.org/markup-compatibility/2006">
            <mc:Choice xmlns="" xmlns:mv="urn:schemas-microsoft-com:mac:vml" xmlns:ma="http://schemas.microsoft.com/office/mac/drawingml/2008/main" Requires="ma">
              <p:blipFill>
                <a:blip r:embed="rId3"/>
                <a:stretch>
                  <a:fillRect/>
                </a:stretch>
              </p:blipFill>
            </mc:Choice>
            <mc:Fallback>
              <p:blipFill>
                <a:blip r:embed="rId4"/>
                <a:stretch>
                  <a:fillRect/>
                </a:stretch>
              </p:blipFill>
            </mc:Fallback>
          </mc:AlternateContent>
          <p:spPr>
            <a:xfrm>
              <a:off x="8020979" y="4719627"/>
              <a:ext cx="1022096" cy="375920"/>
            </a:xfrm>
            <a:prstGeom prst="rect">
              <a:avLst/>
            </a:prstGeom>
            <a:grpFill/>
          </p:spPr>
        </p:pic>
      </p:grpSp>
    </p:spTree>
    <p:extLst>
      <p:ext uri="{BB962C8B-B14F-4D97-AF65-F5344CB8AC3E}">
        <p14:creationId xmlns:p14="http://schemas.microsoft.com/office/powerpoint/2010/main" val="175347831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1146978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5" t="11255" r="14683" b="16717"/>
          <a:stretch/>
        </p:blipFill>
        <p:spPr>
          <a:xfrm>
            <a:off x="-1" y="0"/>
            <a:ext cx="12190269" cy="6857999"/>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dirty="0"/>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pic>
        <p:nvPicPr>
          <p:cNvPr id="17" name="Picture 16"/>
          <p:cNvPicPr>
            <a:picLocks noChangeAspect="1"/>
          </p:cNvPicPr>
          <p:nvPr userDrawn="1"/>
        </p:nvPicPr>
        <p:blipFill>
          <a:blip r:embed="rId4"/>
          <a:stretch>
            <a:fillRect/>
          </a:stretch>
        </p:blipFill>
        <p:spPr>
          <a:xfrm>
            <a:off x="-1701838" y="1466104"/>
            <a:ext cx="1223246" cy="3016524"/>
          </a:xfrm>
          <a:prstGeom prst="rect">
            <a:avLst/>
          </a:prstGeom>
        </p:spPr>
      </p:pic>
    </p:spTree>
    <p:extLst>
      <p:ext uri="{BB962C8B-B14F-4D97-AF65-F5344CB8AC3E}">
        <p14:creationId xmlns:p14="http://schemas.microsoft.com/office/powerpoint/2010/main" val="1351480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3893419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pic>
        <p:nvPicPr>
          <p:cNvPr id="6" name="Picture 5"/>
          <p:cNvPicPr>
            <a:picLocks noChangeAspect="1"/>
          </p:cNvPicPr>
          <p:nvPr userDrawn="1"/>
        </p:nvPicPr>
        <p:blipFill rotWithShape="1">
          <a:blip r:embed="rId3"/>
          <a:srcRect l="37330" t="11255" r="14683" b="16717"/>
          <a:stretch/>
        </p:blipFill>
        <p:spPr>
          <a:xfrm>
            <a:off x="5333417" y="0"/>
            <a:ext cx="6856851" cy="6857999"/>
          </a:xfrm>
          <a:prstGeom prst="rect">
            <a:avLst/>
          </a:prstGeom>
        </p:spPr>
      </p:pic>
    </p:spTree>
    <p:extLst>
      <p:ext uri="{BB962C8B-B14F-4D97-AF65-F5344CB8AC3E}">
        <p14:creationId xmlns:p14="http://schemas.microsoft.com/office/powerpoint/2010/main" val="139711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25983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350667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93797708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92675376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330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lvl1pPr>
          </a:lstStyle>
          <a:p>
            <a:r>
              <a:rPr lang="en-US"/>
              <a:t>Click to edit Master title style</a:t>
            </a:r>
            <a:endParaRPr lang="en-US" dirty="0"/>
          </a:p>
        </p:txBody>
      </p:sp>
    </p:spTree>
    <p:extLst>
      <p:ext uri="{BB962C8B-B14F-4D97-AF65-F5344CB8AC3E}">
        <p14:creationId xmlns:p14="http://schemas.microsoft.com/office/powerpoint/2010/main" val="403696648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3523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90254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461292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4960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11312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4"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23732720"/>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47021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9645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906013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475390"/>
            <a:ext cx="1424426" cy="304828"/>
          </a:xfrm>
          <a:prstGeom prst="rect">
            <a:avLst/>
          </a:prstGeom>
        </p:spPr>
      </p:pic>
    </p:spTree>
    <p:extLst>
      <p:ext uri="{BB962C8B-B14F-4D97-AF65-F5344CB8AC3E}">
        <p14:creationId xmlns:p14="http://schemas.microsoft.com/office/powerpoint/2010/main" val="514771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2417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34307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70897894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36" indent="0">
              <a:buNone/>
              <a:defRPr/>
            </a:lvl3pPr>
            <a:lvl4pPr marL="448071" indent="0">
              <a:buNone/>
              <a:defRPr/>
            </a:lvl4pPr>
            <a:lvl5pPr marL="67210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186634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93482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5445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669927"/>
          </a:xfrm>
        </p:spPr>
        <p:txBody>
          <a:bodyPr lIns="393192" bIns="91440"/>
          <a:lstStyle>
            <a:lvl1pPr marL="0" indent="0">
              <a:buNone/>
              <a:defRPr>
                <a:solidFill>
                  <a:schemeClr val="accent3"/>
                </a:solidFill>
              </a:defRPr>
            </a:lvl1pPr>
            <a:lvl2pPr marL="457025" indent="0">
              <a:buNone/>
              <a:defRPr/>
            </a:lvl2pPr>
          </a:lstStyle>
          <a:p>
            <a:pPr lvl="0"/>
            <a:r>
              <a:rPr lang="en-US" dirty="0"/>
              <a:t>Subtitle</a:t>
            </a:r>
          </a:p>
        </p:txBody>
      </p:sp>
    </p:spTree>
    <p:extLst>
      <p:ext uri="{BB962C8B-B14F-4D97-AF65-F5344CB8AC3E}">
        <p14:creationId xmlns:p14="http://schemas.microsoft.com/office/powerpoint/2010/main" val="591775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3"/>
            <a:ext cx="11151917" cy="2089311"/>
          </a:xfrm>
          <a:prstGeom prst="rect">
            <a:avLst/>
          </a:prstGeom>
        </p:spPr>
        <p:txBody>
          <a:bodyPr/>
          <a:lstStyle>
            <a:lvl1pPr marL="0" indent="0">
              <a:spcBef>
                <a:spcPts val="2400"/>
              </a:spcBef>
              <a:buNone/>
              <a:defRPr sz="4000">
                <a:gradFill>
                  <a:gsLst>
                    <a:gs pos="100000">
                      <a:schemeClr val="bg2"/>
                    </a:gs>
                    <a:gs pos="0">
                      <a:schemeClr val="bg2"/>
                    </a:gs>
                  </a:gsLst>
                  <a:lin ang="5400000" scaled="0"/>
                </a:gradFill>
                <a:latin typeface="+mj-lt"/>
              </a:defRPr>
            </a:lvl1pPr>
            <a:lvl2pPr marL="0" indent="0">
              <a:buNone/>
              <a:defRPr sz="2000">
                <a:gradFill>
                  <a:gsLst>
                    <a:gs pos="100000">
                      <a:schemeClr val="bg2"/>
                    </a:gs>
                    <a:gs pos="0">
                      <a:schemeClr val="bg2"/>
                    </a:gs>
                  </a:gsLst>
                  <a:lin ang="5400000" scaled="0"/>
                </a:gradFill>
              </a:defRPr>
            </a:lvl2pPr>
            <a:lvl3pPr marL="231723" indent="0">
              <a:buNone/>
              <a:defRPr sz="2000">
                <a:gradFill>
                  <a:gsLst>
                    <a:gs pos="100000">
                      <a:schemeClr val="bg2"/>
                    </a:gs>
                    <a:gs pos="0">
                      <a:schemeClr val="bg2"/>
                    </a:gs>
                  </a:gsLst>
                  <a:lin ang="5400000" scaled="0"/>
                </a:gradFill>
              </a:defRPr>
            </a:lvl3pPr>
            <a:lvl4pPr marL="457101" indent="0">
              <a:buNone/>
              <a:defRPr sz="2000">
                <a:gradFill>
                  <a:gsLst>
                    <a:gs pos="100000">
                      <a:schemeClr val="bg2"/>
                    </a:gs>
                    <a:gs pos="0">
                      <a:schemeClr val="bg2"/>
                    </a:gs>
                  </a:gsLst>
                  <a:lin ang="5400000" scaled="0"/>
                </a:gradFill>
              </a:defRPr>
            </a:lvl4pPr>
            <a:lvl5pPr marL="693587" indent="0">
              <a:buNone/>
              <a:defRPr sz="200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20839" y="6399557"/>
            <a:ext cx="560832" cy="219456"/>
          </a:xfrm>
          <a:prstGeom prst="rect">
            <a:avLst/>
          </a:prstGeom>
        </p:spPr>
        <p:txBody>
          <a:bodyPr lIns="91424" tIns="45712" rIns="91424" bIns="45712" anchor="ctr"/>
          <a:lstStyle>
            <a:lvl1pPr algn="l">
              <a:defRPr sz="1600">
                <a:gradFill>
                  <a:gsLst>
                    <a:gs pos="100000">
                      <a:schemeClr val="bg2"/>
                    </a:gs>
                    <a:gs pos="0">
                      <a:schemeClr val="bg2"/>
                    </a:gs>
                  </a:gsLst>
                  <a:lin ang="5400000" scaled="0"/>
                </a:gradFill>
              </a:defRPr>
            </a:lvl1pPr>
          </a:lstStyle>
          <a:p>
            <a:pPr defTabSz="914162"/>
            <a:fld id="{727B4C2D-45E2-4621-8491-2995EB46A674}" type="slidenum">
              <a:rPr lang="en-US" smtClean="0">
                <a:gradFill>
                  <a:gsLst>
                    <a:gs pos="100000">
                      <a:srgbClr val="797A7D"/>
                    </a:gs>
                    <a:gs pos="0">
                      <a:srgbClr val="797A7D"/>
                    </a:gs>
                  </a:gsLst>
                  <a:lin ang="5400000" scaled="0"/>
                </a:gradFill>
              </a:rPr>
              <a:pPr defTabSz="914162"/>
              <a:t>‹#›</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0" y="6492544"/>
            <a:ext cx="12192000" cy="167418"/>
          </a:xfrm>
          <a:prstGeom prst="rect">
            <a:avLst/>
          </a:prstGeom>
          <a:noFill/>
        </p:spPr>
        <p:txBody>
          <a:bodyPr wrap="square" lIns="0" tIns="0" rIns="0" bIns="0" rtlCol="0">
            <a:spAutoFit/>
          </a:bodyPr>
          <a:lstStyle/>
          <a:p>
            <a:pPr algn="ctr" defTabSz="914162"/>
            <a:r>
              <a:rPr lang="en-US" sz="1067" b="1" dirty="0">
                <a:solidFill>
                  <a:srgbClr val="797A7D"/>
                </a:solidFill>
              </a:rPr>
              <a:t> </a:t>
            </a:r>
            <a:r>
              <a:rPr lang="en-US" sz="1067" dirty="0">
                <a:solidFill>
                  <a:srgbClr val="797A7D"/>
                </a:solidFill>
              </a:rPr>
              <a:t>Copyright© Microsoft Corporation </a:t>
            </a:r>
          </a:p>
        </p:txBody>
      </p:sp>
    </p:spTree>
    <p:extLst>
      <p:ext uri="{BB962C8B-B14F-4D97-AF65-F5344CB8AC3E}">
        <p14:creationId xmlns:p14="http://schemas.microsoft.com/office/powerpoint/2010/main" val="275038513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Blank Slide Cyan">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40996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263143"/>
          </a:xfrm>
        </p:spPr>
        <p:txBody>
          <a:bodyPr>
            <a:spAutoFit/>
          </a:bodyPr>
          <a:lstStyle>
            <a:lvl1pPr marL="0" indent="0">
              <a:buFontTx/>
              <a:buNone/>
              <a:defRPr sz="3528"/>
            </a:lvl1pPr>
            <a:lvl2pPr marL="336080" indent="0">
              <a:buFontTx/>
              <a:buNone/>
              <a:defRPr/>
            </a:lvl2pPr>
            <a:lvl3pPr marL="560134" indent="0">
              <a:buFontTx/>
              <a:buNone/>
              <a:defRPr/>
            </a:lvl3pPr>
            <a:lvl4pPr marL="784187" indent="0">
              <a:buFontTx/>
              <a:buNone/>
              <a:defRPr/>
            </a:lvl4pPr>
            <a:lvl5pPr marL="1008241"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10675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317461"/>
          </a:xfrm>
        </p:spPr>
        <p:txBody>
          <a:bodyPr>
            <a:spAutoFit/>
          </a:bodyPr>
          <a:lstStyle>
            <a:lvl1pPr>
              <a:defRPr sz="392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744709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4999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3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D83B01"/>
                </a:solidFill>
                <a:latin typeface="+mj-lt"/>
              </a:defRPr>
            </a:lvl1pPr>
          </a:lstStyle>
          <a:p>
            <a:pPr lvl="0"/>
            <a:r>
              <a:rPr lang="en-US"/>
              <a:t>Title</a:t>
            </a:r>
          </a:p>
        </p:txBody>
      </p:sp>
    </p:spTree>
    <p:extLst>
      <p:ext uri="{BB962C8B-B14F-4D97-AF65-F5344CB8AC3E}">
        <p14:creationId xmlns:p14="http://schemas.microsoft.com/office/powerpoint/2010/main" val="423312912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6"/>
            <a:ext cx="6274973" cy="2075920"/>
          </a:xfrm>
        </p:spPr>
        <p:txBody>
          <a:bodyPr wrap="square">
            <a:spAutoFit/>
          </a:bodyPr>
          <a:lstStyle>
            <a:lvl1pPr marL="392019" indent="-392019">
              <a:spcBef>
                <a:spcPts val="1200"/>
              </a:spcBef>
              <a:buClr>
                <a:srgbClr val="92D050"/>
              </a:buClr>
              <a:buSzPct val="100000"/>
              <a:buFont typeface="Wingdings" panose="05000000000000000000" pitchFamily="2" charset="2"/>
              <a:buChar char="ü"/>
              <a:defRPr sz="3135">
                <a:gradFill>
                  <a:gsLst>
                    <a:gs pos="82500">
                      <a:schemeClr val="tx1"/>
                    </a:gs>
                    <a:gs pos="43000">
                      <a:schemeClr val="tx1"/>
                    </a:gs>
                  </a:gsLst>
                  <a:lin ang="5400000" scaled="0"/>
                </a:gradFill>
              </a:defRPr>
            </a:lvl1pPr>
            <a:lvl2pPr marL="672032" indent="-280013">
              <a:buClr>
                <a:srgbClr val="92D050"/>
              </a:buClr>
              <a:buSzPct val="100000"/>
              <a:buFont typeface="Wingdings" panose="05000000000000000000" pitchFamily="2" charset="2"/>
              <a:buChar char="ü"/>
              <a:defRPr sz="2353">
                <a:gradFill>
                  <a:gsLst>
                    <a:gs pos="82500">
                      <a:schemeClr val="tx1"/>
                    </a:gs>
                    <a:gs pos="43000">
                      <a:schemeClr val="tx1"/>
                    </a:gs>
                  </a:gsLst>
                  <a:lin ang="5400000" scaled="0"/>
                </a:gradFill>
              </a:defRPr>
            </a:lvl2pPr>
            <a:lvl3pPr marL="684477" indent="267569">
              <a:buClr>
                <a:srgbClr val="92D050"/>
              </a:buClr>
              <a:buSzPct val="100000"/>
              <a:buFont typeface="Wingdings" panose="05000000000000000000" pitchFamily="2" charset="2"/>
              <a:buChar char="ü"/>
              <a:tabLst/>
              <a:defRPr sz="1961">
                <a:gradFill>
                  <a:gsLst>
                    <a:gs pos="82500">
                      <a:schemeClr val="tx1"/>
                    </a:gs>
                    <a:gs pos="43000">
                      <a:schemeClr val="tx1"/>
                    </a:gs>
                  </a:gsLst>
                  <a:lin ang="5400000" scaled="0"/>
                </a:gradFill>
              </a:defRPr>
            </a:lvl3pPr>
            <a:lvl4pPr marL="952044" indent="224011">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76055" indent="-224011">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59" y="5222104"/>
            <a:ext cx="12190443" cy="1635896"/>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765">
              <a:solidFill>
                <a:srgbClr val="FFFFFF"/>
              </a:solidFill>
            </a:endParaRPr>
          </a:p>
        </p:txBody>
      </p:sp>
      <p:sp>
        <p:nvSpPr>
          <p:cNvPr id="8" name="Freeform 99"/>
          <p:cNvSpPr>
            <a:spLocks noChangeAspect="1"/>
          </p:cNvSpPr>
          <p:nvPr userDrawn="1"/>
        </p:nvSpPr>
        <p:spPr bwMode="black">
          <a:xfrm>
            <a:off x="474670" y="5491049"/>
            <a:ext cx="564934" cy="414033"/>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8558" tIns="34280" rIns="68558" bIns="34280"/>
          <a:lstStyle/>
          <a:p>
            <a:pPr>
              <a:defRPr/>
            </a:pPr>
            <a:endParaRPr lang="en-US" sz="1321">
              <a:solidFill>
                <a:srgbClr val="000000"/>
              </a:solidFill>
            </a:endParaRPr>
          </a:p>
        </p:txBody>
      </p:sp>
      <p:grpSp>
        <p:nvGrpSpPr>
          <p:cNvPr id="9" name="Group 8"/>
          <p:cNvGrpSpPr>
            <a:grpSpLocks/>
          </p:cNvGrpSpPr>
          <p:nvPr userDrawn="1"/>
        </p:nvGrpSpPr>
        <p:grpSpPr bwMode="auto">
          <a:xfrm flipH="1">
            <a:off x="7082693" y="1905173"/>
            <a:ext cx="4228448" cy="3343392"/>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39604" y="5403225"/>
            <a:ext cx="10883158" cy="627736"/>
          </a:xfrm>
        </p:spPr>
        <p:txBody>
          <a:bodyPr/>
          <a:lstStyle>
            <a:lvl1pPr marL="0" indent="0">
              <a:buFontTx/>
              <a:buNone/>
              <a:defRPr lang="en-US" sz="3135"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14016" rtl="0" eaLnBrk="1" fontAlgn="auto" latinLnBrk="0" hangingPunct="1">
              <a:lnSpc>
                <a:spcPct val="90000"/>
              </a:lnSpc>
              <a:spcBef>
                <a:spcPct val="20000"/>
              </a:spcBef>
              <a:spcAft>
                <a:spcPts val="0"/>
              </a:spcAft>
              <a:buClrTx/>
              <a:buSzPct val="90000"/>
              <a:buFontTx/>
              <a:buNone/>
              <a:tabLst/>
            </a:pPr>
            <a:r>
              <a:rPr lang="en-US"/>
              <a:t>Potential highlight or call to action goes here</a:t>
            </a:r>
          </a:p>
        </p:txBody>
      </p:sp>
    </p:spTree>
    <p:extLst>
      <p:ext uri="{BB962C8B-B14F-4D97-AF65-F5344CB8AC3E}">
        <p14:creationId xmlns:p14="http://schemas.microsoft.com/office/powerpoint/2010/main" val="10760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00"/>
            </a:lvl1pPr>
          </a:lstStyle>
          <a:p>
            <a:r>
              <a:rPr lang="en-US" dirty="0"/>
              <a:t>Click to edit Master title style</a:t>
            </a:r>
          </a:p>
        </p:txBody>
      </p:sp>
    </p:spTree>
    <p:extLst>
      <p:ext uri="{BB962C8B-B14F-4D97-AF65-F5344CB8AC3E}">
        <p14:creationId xmlns:p14="http://schemas.microsoft.com/office/powerpoint/2010/main" val="414646484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443705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5" t="11255" r="14683" b="16717"/>
          <a:stretch/>
        </p:blipFill>
        <p:spPr>
          <a:xfrm>
            <a:off x="-1" y="0"/>
            <a:ext cx="12190269" cy="6857999"/>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dirty="0"/>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pic>
        <p:nvPicPr>
          <p:cNvPr id="17" name="Picture 16"/>
          <p:cNvPicPr>
            <a:picLocks noChangeAspect="1"/>
          </p:cNvPicPr>
          <p:nvPr userDrawn="1"/>
        </p:nvPicPr>
        <p:blipFill>
          <a:blip r:embed="rId4"/>
          <a:stretch>
            <a:fillRect/>
          </a:stretch>
        </p:blipFill>
        <p:spPr>
          <a:xfrm>
            <a:off x="-1701838" y="1466104"/>
            <a:ext cx="1223246" cy="3016524"/>
          </a:xfrm>
          <a:prstGeom prst="rect">
            <a:avLst/>
          </a:prstGeom>
        </p:spPr>
      </p:pic>
    </p:spTree>
    <p:extLst>
      <p:ext uri="{BB962C8B-B14F-4D97-AF65-F5344CB8AC3E}">
        <p14:creationId xmlns:p14="http://schemas.microsoft.com/office/powerpoint/2010/main" val="19900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2674452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pic>
        <p:nvPicPr>
          <p:cNvPr id="6" name="Picture 5"/>
          <p:cNvPicPr>
            <a:picLocks noChangeAspect="1"/>
          </p:cNvPicPr>
          <p:nvPr userDrawn="1"/>
        </p:nvPicPr>
        <p:blipFill rotWithShape="1">
          <a:blip r:embed="rId3"/>
          <a:srcRect l="37330" t="11255" r="14683" b="16717"/>
          <a:stretch/>
        </p:blipFill>
        <p:spPr>
          <a:xfrm>
            <a:off x="5333417" y="0"/>
            <a:ext cx="6856851" cy="6857999"/>
          </a:xfrm>
          <a:prstGeom prst="rect">
            <a:avLst/>
          </a:prstGeom>
        </p:spPr>
      </p:pic>
    </p:spTree>
    <p:extLst>
      <p:ext uri="{BB962C8B-B14F-4D97-AF65-F5344CB8AC3E}">
        <p14:creationId xmlns:p14="http://schemas.microsoft.com/office/powerpoint/2010/main" val="2242261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529400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17546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33418134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67976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5782736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lvl1pPr>
          </a:lstStyle>
          <a:p>
            <a:r>
              <a:rPr lang="en-US"/>
              <a:t>Click to edit Master title style</a:t>
            </a:r>
            <a:endParaRPr lang="en-US" dirty="0"/>
          </a:p>
        </p:txBody>
      </p:sp>
    </p:spTree>
    <p:extLst>
      <p:ext uri="{BB962C8B-B14F-4D97-AF65-F5344CB8AC3E}">
        <p14:creationId xmlns:p14="http://schemas.microsoft.com/office/powerpoint/2010/main" val="173319900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4015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84753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9237385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4960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pic>
        <p:nvPicPr>
          <p:cNvPr id="3" name="Picture 2">
            <a:extLst>
              <a:ext uri="{FF2B5EF4-FFF2-40B4-BE49-F238E27FC236}">
                <a16:creationId xmlns:a16="http://schemas.microsoft.com/office/drawing/2014/main" id="{A59EBFAE-7C08-46F7-9C6B-74F0BEDED9B3}"/>
              </a:ext>
            </a:extLst>
          </p:cNvPr>
          <p:cNvPicPr>
            <a:picLocks noChangeAspect="1"/>
          </p:cNvPicPr>
          <p:nvPr userDrawn="1"/>
        </p:nvPicPr>
        <p:blipFill>
          <a:blip r:embed="rId2"/>
          <a:stretch>
            <a:fillRect/>
          </a:stretch>
        </p:blipFill>
        <p:spPr>
          <a:xfrm>
            <a:off x="7455455" y="292434"/>
            <a:ext cx="4237784" cy="6153366"/>
          </a:xfrm>
          <a:prstGeom prst="rect">
            <a:avLst/>
          </a:prstGeom>
        </p:spPr>
      </p:pic>
    </p:spTree>
    <p:extLst>
      <p:ext uri="{BB962C8B-B14F-4D97-AF65-F5344CB8AC3E}">
        <p14:creationId xmlns:p14="http://schemas.microsoft.com/office/powerpoint/2010/main" val="234849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4"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3209471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20072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584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08485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5" Type="http://schemas.openxmlformats.org/officeDocument/2006/relationships/image" Target="../media/image1.emf"/><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24" Type="http://schemas.openxmlformats.org/officeDocument/2006/relationships/theme" Target="../theme/theme10.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slideLayout" Target="../slideLayouts/slideLayout241.xml"/><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slideLayout" Target="../slideLayouts/slideLayout24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9.xml"/><Relationship Id="rId13" Type="http://schemas.openxmlformats.org/officeDocument/2006/relationships/slideLayout" Target="../slideLayouts/slideLayout254.xml"/><Relationship Id="rId18" Type="http://schemas.openxmlformats.org/officeDocument/2006/relationships/slideLayout" Target="../slideLayouts/slideLayout259.xml"/><Relationship Id="rId3" Type="http://schemas.openxmlformats.org/officeDocument/2006/relationships/slideLayout" Target="../slideLayouts/slideLayout244.xml"/><Relationship Id="rId7" Type="http://schemas.openxmlformats.org/officeDocument/2006/relationships/slideLayout" Target="../slideLayouts/slideLayout248.xml"/><Relationship Id="rId12" Type="http://schemas.openxmlformats.org/officeDocument/2006/relationships/slideLayout" Target="../slideLayouts/slideLayout253.xml"/><Relationship Id="rId17" Type="http://schemas.openxmlformats.org/officeDocument/2006/relationships/slideLayout" Target="../slideLayouts/slideLayout258.xml"/><Relationship Id="rId2" Type="http://schemas.openxmlformats.org/officeDocument/2006/relationships/slideLayout" Target="../slideLayouts/slideLayout243.xml"/><Relationship Id="rId16" Type="http://schemas.openxmlformats.org/officeDocument/2006/relationships/slideLayout" Target="../slideLayouts/slideLayout257.xml"/><Relationship Id="rId20" Type="http://schemas.openxmlformats.org/officeDocument/2006/relationships/image" Target="../media/image1.emf"/><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5" Type="http://schemas.openxmlformats.org/officeDocument/2006/relationships/slideLayout" Target="../slideLayouts/slideLayout246.xml"/><Relationship Id="rId15" Type="http://schemas.openxmlformats.org/officeDocument/2006/relationships/slideLayout" Target="../slideLayouts/slideLayout256.xml"/><Relationship Id="rId10" Type="http://schemas.openxmlformats.org/officeDocument/2006/relationships/slideLayout" Target="../slideLayouts/slideLayout251.xml"/><Relationship Id="rId19" Type="http://schemas.openxmlformats.org/officeDocument/2006/relationships/theme" Target="../theme/theme11.xml"/><Relationship Id="rId4" Type="http://schemas.openxmlformats.org/officeDocument/2006/relationships/slideLayout" Target="../slideLayouts/slideLayout245.xml"/><Relationship Id="rId9" Type="http://schemas.openxmlformats.org/officeDocument/2006/relationships/slideLayout" Target="../slideLayouts/slideLayout250.xml"/><Relationship Id="rId14" Type="http://schemas.openxmlformats.org/officeDocument/2006/relationships/slideLayout" Target="../slideLayouts/slideLayout25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slideLayout" Target="../slideLayouts/slideLayout272.xml"/><Relationship Id="rId3" Type="http://schemas.openxmlformats.org/officeDocument/2006/relationships/slideLayout" Target="../slideLayouts/slideLayout262.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2" Type="http://schemas.openxmlformats.org/officeDocument/2006/relationships/slideLayout" Target="../slideLayouts/slideLayout26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5" Type="http://schemas.openxmlformats.org/officeDocument/2006/relationships/slideLayout" Target="../slideLayouts/slideLayout264.xml"/><Relationship Id="rId10" Type="http://schemas.openxmlformats.org/officeDocument/2006/relationships/slideLayout" Target="../slideLayouts/slideLayout269.xml"/><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80.xml"/><Relationship Id="rId13" Type="http://schemas.openxmlformats.org/officeDocument/2006/relationships/slideLayout" Target="../slideLayouts/slideLayout285.xml"/><Relationship Id="rId18" Type="http://schemas.openxmlformats.org/officeDocument/2006/relationships/theme" Target="../theme/theme13.xml"/><Relationship Id="rId3" Type="http://schemas.openxmlformats.org/officeDocument/2006/relationships/slideLayout" Target="../slideLayouts/slideLayout275.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 Type="http://schemas.openxmlformats.org/officeDocument/2006/relationships/slideLayout" Target="../slideLayouts/slideLayout274.xml"/><Relationship Id="rId16" Type="http://schemas.openxmlformats.org/officeDocument/2006/relationships/slideLayout" Target="../slideLayouts/slideLayout288.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10" Type="http://schemas.openxmlformats.org/officeDocument/2006/relationships/slideLayout" Target="../slideLayouts/slideLayout282.xml"/><Relationship Id="rId19" Type="http://schemas.openxmlformats.org/officeDocument/2006/relationships/image" Target="../media/image1.emf"/><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34" Type="http://schemas.openxmlformats.org/officeDocument/2006/relationships/image" Target="../media/image4.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theme" Target="../theme/theme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image" Target="../media/image1.emf"/><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theme" Target="../theme/theme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image" Target="../media/image1.emf"/><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theme" Target="../theme/theme4.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1.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5" Type="http://schemas.openxmlformats.org/officeDocument/2006/relationships/slideLayout" Target="../slideLayouts/slideLayout118.xml"/><Relationship Id="rId4" Type="http://schemas.openxmlformats.org/officeDocument/2006/relationships/slideLayout" Target="../slideLayouts/slideLayout117.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image" Target="../media/image1.emf"/><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theme" Target="../theme/theme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image" Target="../media/image1.emf"/><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10" Type="http://schemas.openxmlformats.org/officeDocument/2006/relationships/slideLayout" Target="../slideLayouts/slideLayout153.xml"/><Relationship Id="rId19" Type="http://schemas.openxmlformats.org/officeDocument/2006/relationships/theme" Target="../theme/theme7.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slideLayout" Target="../slideLayouts/slideLayout187.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29" Type="http://schemas.openxmlformats.org/officeDocument/2006/relationships/slideLayout" Target="../slideLayouts/slideLayout190.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28" Type="http://schemas.openxmlformats.org/officeDocument/2006/relationships/slideLayout" Target="../slideLayouts/slideLayout189.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 Id="rId27" Type="http://schemas.openxmlformats.org/officeDocument/2006/relationships/slideLayout" Target="../slideLayouts/slideLayout188.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26" Type="http://schemas.openxmlformats.org/officeDocument/2006/relationships/slideLayout" Target="../slideLayouts/slideLayout216.xml"/><Relationship Id="rId3" Type="http://schemas.openxmlformats.org/officeDocument/2006/relationships/slideLayout" Target="../slideLayouts/slideLayout193.xml"/><Relationship Id="rId21" Type="http://schemas.openxmlformats.org/officeDocument/2006/relationships/slideLayout" Target="../slideLayouts/slideLayout211.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slideLayout" Target="../slideLayouts/slideLayout215.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slideLayout" Target="../slideLayouts/slideLayout210.xml"/><Relationship Id="rId29" Type="http://schemas.openxmlformats.org/officeDocument/2006/relationships/theme" Target="../theme/theme9.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24" Type="http://schemas.openxmlformats.org/officeDocument/2006/relationships/slideLayout" Target="../slideLayouts/slideLayout214.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28" Type="http://schemas.openxmlformats.org/officeDocument/2006/relationships/slideLayout" Target="../slideLayouts/slideLayout218.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 Id="rId27" Type="http://schemas.openxmlformats.org/officeDocument/2006/relationships/slideLayout" Target="../slideLayouts/slideLayout2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1943637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174130888"/>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 id="2147483906" r:id="rId18"/>
    <p:sldLayoutId id="2147483907" r:id="rId19"/>
    <p:sldLayoutId id="2147483908" r:id="rId20"/>
    <p:sldLayoutId id="2147483909" r:id="rId21"/>
    <p:sldLayoutId id="2147483910" r:id="rId22"/>
    <p:sldLayoutId id="2147483911"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30882604"/>
      </p:ext>
    </p:extLst>
  </p:cSld>
  <p:clrMap bg1="dk1" tx1="lt1" bg2="dk2"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 id="2147483927" r:id="rId15"/>
    <p:sldLayoutId id="2147483928" r:id="rId16"/>
    <p:sldLayoutId id="2147483929" r:id="rId17"/>
    <p:sldLayoutId id="2147483930"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B3D586-CB12-40E4-A852-F0DD7FED99E3}"/>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B57A3E-0BC1-4D55-A83E-ACC670F56D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6098DA-154C-4541-8B3C-F280221F64E9}"/>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D4D477-1C2E-477F-8A08-F4420FDC9083}" type="datetimeFigureOut">
              <a:rPr lang="en-US" smtClean="0"/>
              <a:t>6/5/2018</a:t>
            </a:fld>
            <a:endParaRPr lang="en-US"/>
          </a:p>
        </p:txBody>
      </p:sp>
      <p:sp>
        <p:nvSpPr>
          <p:cNvPr id="5" name="Footer Placeholder 4">
            <a:extLst>
              <a:ext uri="{FF2B5EF4-FFF2-40B4-BE49-F238E27FC236}">
                <a16:creationId xmlns:a16="http://schemas.microsoft.com/office/drawing/2014/main" id="{20D756CE-CD83-4582-94CD-AAACC4FAA454}"/>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6927C3-E901-47CF-A001-D453C7238597}"/>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034640-0AB5-4982-B261-9E70C9A89183}" type="slidenum">
              <a:rPr lang="en-US" smtClean="0"/>
              <a:t>‹#›</a:t>
            </a:fld>
            <a:endParaRPr lang="en-US"/>
          </a:p>
        </p:txBody>
      </p:sp>
    </p:spTree>
    <p:extLst>
      <p:ext uri="{BB962C8B-B14F-4D97-AF65-F5344CB8AC3E}">
        <p14:creationId xmlns:p14="http://schemas.microsoft.com/office/powerpoint/2010/main" val="616318428"/>
      </p:ext>
    </p:extLst>
  </p:cSld>
  <p:clrMap bg1="lt1" tx1="dk1" bg2="lt2" tx2="dk2" accent1="accent1" accent2="accent2" accent3="accent3" accent4="accent4" accent5="accent5" accent6="accent6" hlink="hlink" folHlink="folHlink"/>
  <p:sldLayoutIdLst>
    <p:sldLayoutId id="2147483932" r:id="rId1"/>
    <p:sldLayoutId id="2147483933" r:id="rId2"/>
    <p:sldLayoutId id="2147483934" r:id="rId3"/>
    <p:sldLayoutId id="2147483935" r:id="rId4"/>
    <p:sldLayoutId id="2147483936" r:id="rId5"/>
    <p:sldLayoutId id="2147483937" r:id="rId6"/>
    <p:sldLayoutId id="2147483938" r:id="rId7"/>
    <p:sldLayoutId id="2147483939" r:id="rId8"/>
    <p:sldLayoutId id="2147483940" r:id="rId9"/>
    <p:sldLayoutId id="2147483941" r:id="rId10"/>
    <p:sldLayoutId id="2147483942" r:id="rId11"/>
    <p:sldLayoutId id="2147483943" r:id="rId12"/>
    <p:sldLayoutId id="2147483944" r:id="rId13"/>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64064221"/>
      </p:ext>
    </p:extLst>
  </p:cSld>
  <p:clrMap bg1="dk1" tx1="lt1" bg2="dk2" tx2="lt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4"/>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746005574"/>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0608054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106311156"/>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 id="2147483763" r:id="rId18"/>
    <p:sldLayoutId id="2147483764" r:id="rId19"/>
    <p:sldLayoutId id="2147483765" r:id="rId20"/>
    <p:sldLayoutId id="2147483766" r:id="rId21"/>
    <p:sldLayoutId id="2147483767" r:id="rId22"/>
    <p:sldLayoutId id="2147483768" r:id="rId23"/>
    <p:sldLayoutId id="2147483769" r:id="rId24"/>
    <p:sldLayoutId id="2147483770" r:id="rId25"/>
    <p:sldLayoutId id="2147483771" r:id="rId26"/>
    <p:sldLayoutId id="2147483772" r:id="rId27"/>
    <p:sldLayoutId id="2147483773" r:id="rId28"/>
    <p:sldLayoutId id="2147483774" r:id="rId29"/>
    <p:sldLayoutId id="2147483775" r:id="rId30"/>
    <p:sldLayoutId id="2147483776" r:id="rId3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728584"/>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031059"/>
            <a:ext cx="11653521" cy="207633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5" name="Group 14"/>
          <p:cNvGrpSpPr/>
          <p:nvPr userDrawn="1"/>
        </p:nvGrpSpPr>
        <p:grpSpPr>
          <a:xfrm>
            <a:off x="12299576" y="0"/>
            <a:ext cx="331694" cy="5622724"/>
            <a:chOff x="12263718" y="0"/>
            <a:chExt cx="555812" cy="5622724"/>
          </a:xfrm>
        </p:grpSpPr>
        <p:sp>
          <p:nvSpPr>
            <p:cNvPr id="3" name="Rectangle 2"/>
            <p:cNvSpPr/>
            <p:nvPr userDrawn="1"/>
          </p:nvSpPr>
          <p:spPr bwMode="auto">
            <a:xfrm>
              <a:off x="12263718" y="0"/>
              <a:ext cx="555812" cy="5558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263718" y="633364"/>
              <a:ext cx="555812" cy="55581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263718" y="1266728"/>
              <a:ext cx="555812" cy="5558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263718" y="1900092"/>
              <a:ext cx="555812" cy="5558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263718" y="2533456"/>
              <a:ext cx="555812" cy="5558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12263718" y="3166820"/>
              <a:ext cx="555812" cy="55581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12263718" y="3800184"/>
              <a:ext cx="555812" cy="5558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12263718" y="4433548"/>
              <a:ext cx="555812" cy="555812"/>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12263718" y="5066912"/>
              <a:ext cx="555812" cy="5558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64282625"/>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Lst>
  <p:transition>
    <p:fade/>
  </p:transition>
  <p:txStyles>
    <p:titleStyle>
      <a:lvl1pPr marL="0" algn="l" defTabSz="914367" rtl="0" eaLnBrk="1" latinLnBrk="0" hangingPunct="1">
        <a:lnSpc>
          <a:spcPct val="90000"/>
        </a:lnSpc>
        <a:spcBef>
          <a:spcPct val="0"/>
        </a:spcBef>
        <a:buNone/>
        <a:defRPr lang="en-US" sz="4400" b="0" kern="1200" cap="none" spc="-100" baseline="0" dirty="0">
          <a:ln w="3175">
            <a:noFill/>
          </a:ln>
          <a:gradFill>
            <a:gsLst>
              <a:gs pos="62564">
                <a:schemeClr val="accent1"/>
              </a:gs>
              <a:gs pos="55000">
                <a:schemeClr val="accent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9"/>
            <a:ext cx="11653521" cy="192684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187079" y="3012390"/>
            <a:ext cx="6858623" cy="833218"/>
          </a:xfrm>
          <a:prstGeom prst="rect">
            <a:avLst/>
          </a:prstGeom>
        </p:spPr>
      </p:pic>
    </p:spTree>
    <p:extLst>
      <p:ext uri="{BB962C8B-B14F-4D97-AF65-F5344CB8AC3E}">
        <p14:creationId xmlns:p14="http://schemas.microsoft.com/office/powerpoint/2010/main" val="2771208545"/>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 id="2147483804" r:id="rId18"/>
    <p:sldLayoutId id="2147483805" r:id="rId19"/>
    <p:sldLayoutId id="2147483806" r:id="rId20"/>
    <p:sldLayoutId id="2147483807" r:id="rId21"/>
    <p:sldLayoutId id="2147483808" r:id="rId22"/>
  </p:sldLayoutIdLst>
  <p:transition>
    <p:fade/>
  </p:transition>
  <p:txStyles>
    <p:titleStyle>
      <a:lvl1pPr algn="l" defTabSz="857219" rtl="0" eaLnBrk="1" latinLnBrk="0" hangingPunct="1">
        <a:lnSpc>
          <a:spcPct val="90000"/>
        </a:lnSpc>
        <a:spcBef>
          <a:spcPct val="0"/>
        </a:spcBef>
        <a:buNone/>
        <a:defRPr lang="en-US" sz="4411" b="0" kern="1200" cap="none" spc="-9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15136" marR="0" indent="-315136" algn="l" defTabSz="857219" rtl="0" eaLnBrk="1" fontAlgn="auto" latinLnBrk="0" hangingPunct="1">
        <a:lnSpc>
          <a:spcPct val="90000"/>
        </a:lnSpc>
        <a:spcBef>
          <a:spcPct val="20000"/>
        </a:spcBef>
        <a:spcAft>
          <a:spcPts val="0"/>
        </a:spcAft>
        <a:buClrTx/>
        <a:buSzPct val="90000"/>
        <a:buFont typeface="Arial" pitchFamily="34" charset="0"/>
        <a:buChar char="•"/>
        <a:tabLst/>
        <a:defRPr sz="3676" kern="1200" spc="0" baseline="0">
          <a:gradFill>
            <a:gsLst>
              <a:gs pos="1250">
                <a:schemeClr val="tx1"/>
              </a:gs>
              <a:gs pos="100000">
                <a:schemeClr val="tx1"/>
              </a:gs>
            </a:gsLst>
            <a:lin ang="5400000" scaled="0"/>
          </a:gradFill>
          <a:latin typeface="+mj-lt"/>
          <a:ea typeface="+mn-ea"/>
          <a:cs typeface="+mn-cs"/>
        </a:defRPr>
      </a:lvl1pPr>
      <a:lvl2pPr marL="536898" marR="0" indent="-221762" algn="l" defTabSz="857219" rtl="0" eaLnBrk="1" fontAlgn="auto" latinLnBrk="0" hangingPunct="1">
        <a:lnSpc>
          <a:spcPct val="90000"/>
        </a:lnSpc>
        <a:spcBef>
          <a:spcPct val="20000"/>
        </a:spcBef>
        <a:spcAft>
          <a:spcPts val="0"/>
        </a:spcAft>
        <a:buClrTx/>
        <a:buSzPct val="90000"/>
        <a:buFont typeface="Arial" pitchFamily="34" charset="0"/>
        <a:buChar char="•"/>
        <a:tabLst/>
        <a:defRPr sz="2206" kern="1200" spc="0" baseline="0">
          <a:gradFill>
            <a:gsLst>
              <a:gs pos="1250">
                <a:schemeClr val="tx1"/>
              </a:gs>
              <a:gs pos="100000">
                <a:schemeClr val="tx1"/>
              </a:gs>
            </a:gsLst>
            <a:lin ang="5400000" scaled="0"/>
          </a:gradFill>
          <a:latin typeface="+mn-lt"/>
          <a:ea typeface="+mn-ea"/>
          <a:cs typeface="+mn-cs"/>
        </a:defRPr>
      </a:lvl2pPr>
      <a:lvl3pPr marL="735317" marR="0" indent="-210091" algn="l" defTabSz="857219" rtl="0" eaLnBrk="1" fontAlgn="auto" latinLnBrk="0" hangingPunct="1">
        <a:lnSpc>
          <a:spcPct val="90000"/>
        </a:lnSpc>
        <a:spcBef>
          <a:spcPct val="20000"/>
        </a:spcBef>
        <a:spcAft>
          <a:spcPts val="0"/>
        </a:spcAft>
        <a:buClrTx/>
        <a:buSzPct val="90000"/>
        <a:buFont typeface="Arial" pitchFamily="34" charset="0"/>
        <a:buChar char="•"/>
        <a:tabLst/>
        <a:defRPr sz="1838" kern="1200" spc="0" baseline="0">
          <a:gradFill>
            <a:gsLst>
              <a:gs pos="1250">
                <a:schemeClr val="tx1"/>
              </a:gs>
              <a:gs pos="100000">
                <a:schemeClr val="tx1"/>
              </a:gs>
            </a:gsLst>
            <a:lin ang="5400000" scaled="0"/>
          </a:gradFill>
          <a:latin typeface="+mn-lt"/>
          <a:ea typeface="+mn-ea"/>
          <a:cs typeface="+mn-cs"/>
        </a:defRPr>
      </a:lvl3pPr>
      <a:lvl4pPr marL="945408" marR="0" indent="-210091" algn="l" defTabSz="857219" rtl="0" eaLnBrk="1" fontAlgn="auto" latinLnBrk="0" hangingPunct="1">
        <a:lnSpc>
          <a:spcPct val="90000"/>
        </a:lnSpc>
        <a:spcBef>
          <a:spcPct val="20000"/>
        </a:spcBef>
        <a:spcAft>
          <a:spcPts val="0"/>
        </a:spcAft>
        <a:buClrTx/>
        <a:buSzPct val="90000"/>
        <a:buFont typeface="Arial" pitchFamily="34" charset="0"/>
        <a:buChar char="•"/>
        <a:tabLst/>
        <a:defRPr sz="1655" kern="1200" spc="0" baseline="0">
          <a:gradFill>
            <a:gsLst>
              <a:gs pos="1250">
                <a:schemeClr val="tx1"/>
              </a:gs>
              <a:gs pos="100000">
                <a:schemeClr val="tx1"/>
              </a:gs>
            </a:gsLst>
            <a:lin ang="5400000" scaled="0"/>
          </a:gradFill>
          <a:latin typeface="+mn-lt"/>
          <a:ea typeface="+mn-ea"/>
          <a:cs typeface="+mn-cs"/>
        </a:defRPr>
      </a:lvl4pPr>
      <a:lvl5pPr marL="1155498" marR="0" indent="-210091" algn="l" defTabSz="857219" rtl="0" eaLnBrk="1" fontAlgn="auto" latinLnBrk="0" hangingPunct="1">
        <a:lnSpc>
          <a:spcPct val="90000"/>
        </a:lnSpc>
        <a:spcBef>
          <a:spcPct val="20000"/>
        </a:spcBef>
        <a:spcAft>
          <a:spcPts val="0"/>
        </a:spcAft>
        <a:buClrTx/>
        <a:buSzPct val="90000"/>
        <a:buFont typeface="Arial" pitchFamily="34" charset="0"/>
        <a:buChar char="•"/>
        <a:tabLst/>
        <a:defRPr sz="1655" kern="1200" spc="0" baseline="0">
          <a:gradFill>
            <a:gsLst>
              <a:gs pos="1250">
                <a:schemeClr val="tx1"/>
              </a:gs>
              <a:gs pos="100000">
                <a:schemeClr val="tx1"/>
              </a:gs>
            </a:gsLst>
            <a:lin ang="5400000" scaled="0"/>
          </a:gradFill>
          <a:latin typeface="+mn-lt"/>
          <a:ea typeface="+mn-ea"/>
          <a:cs typeface="+mn-cs"/>
        </a:defRPr>
      </a:lvl5pPr>
      <a:lvl6pPr marL="235735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6pPr>
      <a:lvl7pPr marL="278596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7pPr>
      <a:lvl8pPr marL="321457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8pPr>
      <a:lvl9pPr marL="3643182" indent="-214305" algn="l" defTabSz="857219" rtl="0" eaLnBrk="1" latinLnBrk="0" hangingPunct="1">
        <a:spcBef>
          <a:spcPct val="20000"/>
        </a:spcBef>
        <a:buFont typeface="Arial" pitchFamily="34" charset="0"/>
        <a:buChar char="•"/>
        <a:defRPr sz="1838" kern="1200">
          <a:solidFill>
            <a:schemeClr val="tx1"/>
          </a:solidFill>
          <a:latin typeface="+mn-lt"/>
          <a:ea typeface="+mn-ea"/>
          <a:cs typeface="+mn-cs"/>
        </a:defRPr>
      </a:lvl9pPr>
    </p:bodyStyle>
    <p:otherStyle>
      <a:defPPr>
        <a:defRPr lang="en-US"/>
      </a:defPPr>
      <a:lvl1pPr marL="0" algn="l" defTabSz="857219" rtl="0" eaLnBrk="1" latinLnBrk="0" hangingPunct="1">
        <a:defRPr sz="1655" kern="1200">
          <a:solidFill>
            <a:schemeClr val="tx1"/>
          </a:solidFill>
          <a:latin typeface="+mn-lt"/>
          <a:ea typeface="+mn-ea"/>
          <a:cs typeface="+mn-cs"/>
        </a:defRPr>
      </a:lvl1pPr>
      <a:lvl2pPr marL="428609" algn="l" defTabSz="857219" rtl="0" eaLnBrk="1" latinLnBrk="0" hangingPunct="1">
        <a:defRPr sz="1655" kern="1200">
          <a:solidFill>
            <a:schemeClr val="tx1"/>
          </a:solidFill>
          <a:latin typeface="+mn-lt"/>
          <a:ea typeface="+mn-ea"/>
          <a:cs typeface="+mn-cs"/>
        </a:defRPr>
      </a:lvl2pPr>
      <a:lvl3pPr marL="857219" algn="l" defTabSz="857219" rtl="0" eaLnBrk="1" latinLnBrk="0" hangingPunct="1">
        <a:defRPr sz="1655" kern="1200">
          <a:solidFill>
            <a:schemeClr val="tx1"/>
          </a:solidFill>
          <a:latin typeface="+mn-lt"/>
          <a:ea typeface="+mn-ea"/>
          <a:cs typeface="+mn-cs"/>
        </a:defRPr>
      </a:lvl3pPr>
      <a:lvl4pPr marL="1285828" algn="l" defTabSz="857219" rtl="0" eaLnBrk="1" latinLnBrk="0" hangingPunct="1">
        <a:defRPr sz="1655" kern="1200">
          <a:solidFill>
            <a:schemeClr val="tx1"/>
          </a:solidFill>
          <a:latin typeface="+mn-lt"/>
          <a:ea typeface="+mn-ea"/>
          <a:cs typeface="+mn-cs"/>
        </a:defRPr>
      </a:lvl4pPr>
      <a:lvl5pPr marL="1714438" algn="l" defTabSz="857219" rtl="0" eaLnBrk="1" latinLnBrk="0" hangingPunct="1">
        <a:defRPr sz="1655" kern="1200">
          <a:solidFill>
            <a:schemeClr val="tx1"/>
          </a:solidFill>
          <a:latin typeface="+mn-lt"/>
          <a:ea typeface="+mn-ea"/>
          <a:cs typeface="+mn-cs"/>
        </a:defRPr>
      </a:lvl5pPr>
      <a:lvl6pPr marL="2143048" algn="l" defTabSz="857219" rtl="0" eaLnBrk="1" latinLnBrk="0" hangingPunct="1">
        <a:defRPr sz="1655" kern="1200">
          <a:solidFill>
            <a:schemeClr val="tx1"/>
          </a:solidFill>
          <a:latin typeface="+mn-lt"/>
          <a:ea typeface="+mn-ea"/>
          <a:cs typeface="+mn-cs"/>
        </a:defRPr>
      </a:lvl6pPr>
      <a:lvl7pPr marL="2571657" algn="l" defTabSz="857219" rtl="0" eaLnBrk="1" latinLnBrk="0" hangingPunct="1">
        <a:defRPr sz="1655" kern="1200">
          <a:solidFill>
            <a:schemeClr val="tx1"/>
          </a:solidFill>
          <a:latin typeface="+mn-lt"/>
          <a:ea typeface="+mn-ea"/>
          <a:cs typeface="+mn-cs"/>
        </a:defRPr>
      </a:lvl7pPr>
      <a:lvl8pPr marL="3000266" algn="l" defTabSz="857219" rtl="0" eaLnBrk="1" latinLnBrk="0" hangingPunct="1">
        <a:defRPr sz="1655" kern="1200">
          <a:solidFill>
            <a:schemeClr val="tx1"/>
          </a:solidFill>
          <a:latin typeface="+mn-lt"/>
          <a:ea typeface="+mn-ea"/>
          <a:cs typeface="+mn-cs"/>
        </a:defRPr>
      </a:lvl8pPr>
      <a:lvl9pPr marL="3428877" algn="l" defTabSz="857219" rtl="0" eaLnBrk="1" latinLnBrk="0" hangingPunct="1">
        <a:defRPr sz="165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375452375"/>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326278042"/>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 id="2147483850" r:id="rId22"/>
    <p:sldLayoutId id="2147483851" r:id="rId23"/>
    <p:sldLayoutId id="2147483852" r:id="rId24"/>
    <p:sldLayoutId id="2147483853" r:id="rId25"/>
    <p:sldLayoutId id="2147483854" r:id="rId26"/>
    <p:sldLayoutId id="2147483855" r:id="rId27"/>
    <p:sldLayoutId id="2147483856" r:id="rId28"/>
    <p:sldLayoutId id="2147483887"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466525818"/>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2" r:id="rId24"/>
    <p:sldLayoutId id="2147483883" r:id="rId25"/>
    <p:sldLayoutId id="2147483884" r:id="rId26"/>
    <p:sldLayoutId id="2147483885" r:id="rId27"/>
    <p:sldLayoutId id="2147483886"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4.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23.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27.xml"/><Relationship Id="rId6" Type="http://schemas.openxmlformats.org/officeDocument/2006/relationships/image" Target="../media/image52.png"/><Relationship Id="rId5" Type="http://schemas.openxmlformats.org/officeDocument/2006/relationships/image" Target="../media/image44.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47.png"/><Relationship Id="rId17" Type="http://schemas.openxmlformats.org/officeDocument/2006/relationships/image" Target="../media/image58.png"/><Relationship Id="rId2" Type="http://schemas.openxmlformats.org/officeDocument/2006/relationships/notesSlide" Target="../notesSlides/notesSlide12.xml"/><Relationship Id="rId16" Type="http://schemas.openxmlformats.org/officeDocument/2006/relationships/image" Target="../media/image57.png"/><Relationship Id="rId1" Type="http://schemas.openxmlformats.org/officeDocument/2006/relationships/slideLayout" Target="../slideLayouts/slideLayout227.xml"/><Relationship Id="rId6" Type="http://schemas.openxmlformats.org/officeDocument/2006/relationships/diagramColors" Target="../diagrams/colors1.xml"/><Relationship Id="rId11" Type="http://schemas.openxmlformats.org/officeDocument/2006/relationships/image" Target="../media/image45.png"/><Relationship Id="rId5" Type="http://schemas.openxmlformats.org/officeDocument/2006/relationships/diagramQuickStyle" Target="../diagrams/quickStyle1.xml"/><Relationship Id="rId15" Type="http://schemas.openxmlformats.org/officeDocument/2006/relationships/image" Target="../media/image56.svg"/><Relationship Id="rId10" Type="http://schemas.openxmlformats.org/officeDocument/2006/relationships/image" Target="../media/image41.png"/><Relationship Id="rId4" Type="http://schemas.openxmlformats.org/officeDocument/2006/relationships/diagramLayout" Target="../diagrams/layout1.xml"/><Relationship Id="rId9" Type="http://schemas.openxmlformats.org/officeDocument/2006/relationships/image" Target="../media/image44.png"/><Relationship Id="rId1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image" Target="../media/image62.emf"/></Relationships>
</file>

<file path=ppt/slides/_rels/slide15.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1.xml"/></Relationships>
</file>

<file path=ppt/slides/_rels/slide18.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svg"/><Relationship Id="rId2" Type="http://schemas.openxmlformats.org/officeDocument/2006/relationships/notesSlide" Target="../notesSlides/notesSlide17.xml"/><Relationship Id="rId1" Type="http://schemas.openxmlformats.org/officeDocument/2006/relationships/slideLayout" Target="../slideLayouts/slideLayout244.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 Id="rId14" Type="http://schemas.openxmlformats.org/officeDocument/2006/relationships/image" Target="../media/image75.svg"/></Relationships>
</file>

<file path=ppt/slides/_rels/slide19.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svg"/><Relationship Id="rId2" Type="http://schemas.openxmlformats.org/officeDocument/2006/relationships/notesSlide" Target="../notesSlides/notesSlide18.xml"/><Relationship Id="rId1" Type="http://schemas.openxmlformats.org/officeDocument/2006/relationships/slideLayout" Target="../slideLayouts/slideLayout248.xml"/><Relationship Id="rId6" Type="http://schemas.openxmlformats.org/officeDocument/2006/relationships/image" Target="../media/image79.sv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 Id="rId1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2.xml"/></Relationships>
</file>

<file path=ppt/slides/_rels/slide2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248.xml"/><Relationship Id="rId4" Type="http://schemas.openxmlformats.org/officeDocument/2006/relationships/image" Target="../media/image88.png"/></Relationships>
</file>

<file path=ppt/slides/_rels/slide21.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248.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248.xml"/><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2.wdp"/><Relationship Id="rId18" Type="http://schemas.openxmlformats.org/officeDocument/2006/relationships/image" Target="../media/image102.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86.png"/><Relationship Id="rId17" Type="http://schemas.microsoft.com/office/2007/relationships/hdphoto" Target="../media/hdphoto5.wdp"/><Relationship Id="rId2" Type="http://schemas.openxmlformats.org/officeDocument/2006/relationships/notesSlide" Target="../notesSlides/notesSlide22.xml"/><Relationship Id="rId16" Type="http://schemas.openxmlformats.org/officeDocument/2006/relationships/image" Target="../media/image101.png"/><Relationship Id="rId20" Type="http://schemas.openxmlformats.org/officeDocument/2006/relationships/image" Target="../media/image103.png"/><Relationship Id="rId1" Type="http://schemas.openxmlformats.org/officeDocument/2006/relationships/slideLayout" Target="../slideLayouts/slideLayout268.xml"/><Relationship Id="rId6" Type="http://schemas.openxmlformats.org/officeDocument/2006/relationships/image" Target="../media/image95.png"/><Relationship Id="rId11" Type="http://schemas.openxmlformats.org/officeDocument/2006/relationships/image" Target="../media/image99.png"/><Relationship Id="rId5" Type="http://schemas.openxmlformats.org/officeDocument/2006/relationships/image" Target="../media/image94.png"/><Relationship Id="rId15" Type="http://schemas.microsoft.com/office/2007/relationships/hdphoto" Target="../media/hdphoto4.wdp"/><Relationship Id="rId10" Type="http://schemas.openxmlformats.org/officeDocument/2006/relationships/image" Target="../media/image98.png"/><Relationship Id="rId19" Type="http://schemas.microsoft.com/office/2007/relationships/hdphoto" Target="../media/hdphoto6.wdp"/><Relationship Id="rId4" Type="http://schemas.openxmlformats.org/officeDocument/2006/relationships/image" Target="../media/image93.png"/><Relationship Id="rId9" Type="http://schemas.openxmlformats.org/officeDocument/2006/relationships/image" Target="../media/image97.png"/><Relationship Id="rId14" Type="http://schemas.openxmlformats.org/officeDocument/2006/relationships/image" Target="../media/image10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15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15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5.xml"/><Relationship Id="rId1" Type="http://schemas.openxmlformats.org/officeDocument/2006/relationships/slideLayout" Target="../slideLayouts/slideLayout119.xml"/></Relationships>
</file>

<file path=ppt/slides/_rels/slide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119.xml"/><Relationship Id="rId4" Type="http://schemas.openxmlformats.org/officeDocument/2006/relationships/image" Target="../media/image105.png"/></Relationships>
</file>

<file path=ppt/slides/_rels/slide2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7.xml"/><Relationship Id="rId1" Type="http://schemas.openxmlformats.org/officeDocument/2006/relationships/slideLayout" Target="../slideLayouts/slideLayout165.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0.xml"/></Relationships>
</file>

<file path=ppt/slides/_rels/slide3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19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9.xml"/></Relationships>
</file>

<file path=ppt/slides/_rels/slide3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30.xml"/><Relationship Id="rId1" Type="http://schemas.openxmlformats.org/officeDocument/2006/relationships/slideLayout" Target="../slideLayouts/slideLayout119.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5.xml"/></Relationships>
</file>

<file path=ppt/slides/_rels/slide3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4.png"/><Relationship Id="rId2" Type="http://schemas.openxmlformats.org/officeDocument/2006/relationships/notesSlide" Target="../notesSlides/notesSlide34.xml"/><Relationship Id="rId1" Type="http://schemas.openxmlformats.org/officeDocument/2006/relationships/slideLayout" Target="../slideLayouts/slideLayout190.xml"/><Relationship Id="rId6" Type="http://schemas.openxmlformats.org/officeDocument/2006/relationships/image" Target="../media/image119.png"/><Relationship Id="rId11" Type="http://schemas.openxmlformats.org/officeDocument/2006/relationships/image" Target="../media/image123.png"/><Relationship Id="rId5" Type="http://schemas.openxmlformats.org/officeDocument/2006/relationships/image" Target="../media/image118.png"/><Relationship Id="rId10" Type="http://schemas.openxmlformats.org/officeDocument/2006/relationships/image" Target="../media/image122.png"/><Relationship Id="rId4" Type="http://schemas.openxmlformats.org/officeDocument/2006/relationships/image" Target="../media/image117.emf"/><Relationship Id="rId9" Type="http://schemas.openxmlformats.org/officeDocument/2006/relationships/image" Target="../media/image121.png"/></Relationships>
</file>

<file path=ppt/slides/_rels/slide37.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svg"/><Relationship Id="rId18" Type="http://schemas.openxmlformats.org/officeDocument/2006/relationships/image" Target="../media/image140.png"/><Relationship Id="rId26" Type="http://schemas.openxmlformats.org/officeDocument/2006/relationships/image" Target="../media/image148.png"/><Relationship Id="rId39" Type="http://schemas.openxmlformats.org/officeDocument/2006/relationships/image" Target="../media/image161.png"/><Relationship Id="rId3" Type="http://schemas.openxmlformats.org/officeDocument/2006/relationships/image" Target="../media/image125.png"/><Relationship Id="rId21" Type="http://schemas.openxmlformats.org/officeDocument/2006/relationships/image" Target="../media/image143.svg"/><Relationship Id="rId34" Type="http://schemas.openxmlformats.org/officeDocument/2006/relationships/image" Target="../media/image156.svg"/><Relationship Id="rId42" Type="http://schemas.openxmlformats.org/officeDocument/2006/relationships/image" Target="../media/image164.png"/><Relationship Id="rId7" Type="http://schemas.openxmlformats.org/officeDocument/2006/relationships/image" Target="../media/image129.png"/><Relationship Id="rId12" Type="http://schemas.openxmlformats.org/officeDocument/2006/relationships/image" Target="../media/image134.png"/><Relationship Id="rId17" Type="http://schemas.openxmlformats.org/officeDocument/2006/relationships/image" Target="../media/image139.svg"/><Relationship Id="rId25" Type="http://schemas.openxmlformats.org/officeDocument/2006/relationships/image" Target="../media/image147.svg"/><Relationship Id="rId33" Type="http://schemas.openxmlformats.org/officeDocument/2006/relationships/image" Target="../media/image155.png"/><Relationship Id="rId38" Type="http://schemas.openxmlformats.org/officeDocument/2006/relationships/image" Target="../media/image160.svg"/><Relationship Id="rId2" Type="http://schemas.openxmlformats.org/officeDocument/2006/relationships/notesSlide" Target="../notesSlides/notesSlide35.xml"/><Relationship Id="rId16" Type="http://schemas.openxmlformats.org/officeDocument/2006/relationships/image" Target="../media/image138.png"/><Relationship Id="rId20" Type="http://schemas.openxmlformats.org/officeDocument/2006/relationships/image" Target="../media/image142.png"/><Relationship Id="rId29" Type="http://schemas.openxmlformats.org/officeDocument/2006/relationships/image" Target="../media/image151.svg"/><Relationship Id="rId41" Type="http://schemas.openxmlformats.org/officeDocument/2006/relationships/image" Target="../media/image163.png"/><Relationship Id="rId1" Type="http://schemas.openxmlformats.org/officeDocument/2006/relationships/slideLayout" Target="../slideLayouts/slideLayout173.xml"/><Relationship Id="rId6" Type="http://schemas.openxmlformats.org/officeDocument/2006/relationships/image" Target="../media/image128.png"/><Relationship Id="rId11" Type="http://schemas.openxmlformats.org/officeDocument/2006/relationships/image" Target="../media/image133.png"/><Relationship Id="rId24" Type="http://schemas.openxmlformats.org/officeDocument/2006/relationships/image" Target="../media/image146.png"/><Relationship Id="rId32" Type="http://schemas.openxmlformats.org/officeDocument/2006/relationships/image" Target="../media/image154.svg"/><Relationship Id="rId37" Type="http://schemas.openxmlformats.org/officeDocument/2006/relationships/image" Target="../media/image159.png"/><Relationship Id="rId40" Type="http://schemas.openxmlformats.org/officeDocument/2006/relationships/image" Target="../media/image162.svg"/><Relationship Id="rId5" Type="http://schemas.openxmlformats.org/officeDocument/2006/relationships/image" Target="../media/image127.png"/><Relationship Id="rId15" Type="http://schemas.openxmlformats.org/officeDocument/2006/relationships/image" Target="../media/image137.svg"/><Relationship Id="rId23" Type="http://schemas.openxmlformats.org/officeDocument/2006/relationships/image" Target="../media/image145.svg"/><Relationship Id="rId28" Type="http://schemas.openxmlformats.org/officeDocument/2006/relationships/image" Target="../media/image150.png"/><Relationship Id="rId36" Type="http://schemas.openxmlformats.org/officeDocument/2006/relationships/image" Target="../media/image158.svg"/><Relationship Id="rId10" Type="http://schemas.openxmlformats.org/officeDocument/2006/relationships/image" Target="../media/image132.png"/><Relationship Id="rId19" Type="http://schemas.openxmlformats.org/officeDocument/2006/relationships/image" Target="../media/image141.svg"/><Relationship Id="rId31" Type="http://schemas.openxmlformats.org/officeDocument/2006/relationships/image" Target="../media/image153.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png"/><Relationship Id="rId22" Type="http://schemas.openxmlformats.org/officeDocument/2006/relationships/image" Target="../media/image144.png"/><Relationship Id="rId27" Type="http://schemas.openxmlformats.org/officeDocument/2006/relationships/image" Target="../media/image149.svg"/><Relationship Id="rId30" Type="http://schemas.openxmlformats.org/officeDocument/2006/relationships/image" Target="../media/image152.png"/><Relationship Id="rId35" Type="http://schemas.openxmlformats.org/officeDocument/2006/relationships/image" Target="../media/image1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39.xml.rels><?xml version="1.0" encoding="UTF-8" standalone="yes"?>
<Relationships xmlns="http://schemas.openxmlformats.org/package/2006/relationships"><Relationship Id="rId3" Type="http://schemas.openxmlformats.org/officeDocument/2006/relationships/hyperlink" Target="http://mystorageaccount.table.core.windows.net/" TargetMode="External"/><Relationship Id="rId2" Type="http://schemas.openxmlformats.org/officeDocument/2006/relationships/notesSlide" Target="../notesSlides/notesSlide36.xml"/><Relationship Id="rId1" Type="http://schemas.openxmlformats.org/officeDocument/2006/relationships/slideLayout" Target="../slideLayouts/slideLayout91.xml"/><Relationship Id="rId4" Type="http://schemas.openxmlformats.org/officeDocument/2006/relationships/image" Target="../media/image16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9.xml"/></Relationships>
</file>

<file path=ppt/slides/_rels/slide40.xml.rels><?xml version="1.0" encoding="UTF-8" standalone="yes"?>
<Relationships xmlns="http://schemas.openxmlformats.org/package/2006/relationships"><Relationship Id="rId3" Type="http://schemas.openxmlformats.org/officeDocument/2006/relationships/hyperlink" Target="http://mystorageaccount.queue.core.windows.net/" TargetMode="External"/><Relationship Id="rId2" Type="http://schemas.openxmlformats.org/officeDocument/2006/relationships/notesSlide" Target="../notesSlides/notesSlide37.xml"/><Relationship Id="rId1" Type="http://schemas.openxmlformats.org/officeDocument/2006/relationships/slideLayout" Target="../slideLayouts/slideLayout91.xml"/><Relationship Id="rId4" Type="http://schemas.openxmlformats.org/officeDocument/2006/relationships/image" Target="../media/image166.png"/></Relationships>
</file>

<file path=ppt/slides/_rels/slide41.xml.rels><?xml version="1.0" encoding="UTF-8" standalone="yes"?>
<Relationships xmlns="http://schemas.openxmlformats.org/package/2006/relationships"><Relationship Id="rId3" Type="http://schemas.openxmlformats.org/officeDocument/2006/relationships/hyperlink" Target="http://mystorageaccount.blob.core.windows.net/mycontainer/myblob" TargetMode="External"/><Relationship Id="rId2" Type="http://schemas.openxmlformats.org/officeDocument/2006/relationships/notesSlide" Target="../notesSlides/notesSlide38.xml"/><Relationship Id="rId1" Type="http://schemas.openxmlformats.org/officeDocument/2006/relationships/slideLayout" Target="../slideLayouts/slideLayout91.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4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2.xml"/><Relationship Id="rId1" Type="http://schemas.openxmlformats.org/officeDocument/2006/relationships/slideLayout" Target="../slideLayouts/slideLayout119.xml"/><Relationship Id="rId5" Type="http://schemas.openxmlformats.org/officeDocument/2006/relationships/image" Target="../media/image169.png"/><Relationship Id="rId4" Type="http://schemas.openxmlformats.org/officeDocument/2006/relationships/image" Target="../media/image16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9.xml"/></Relationships>
</file>

<file path=ppt/slides/_rels/slide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44.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 Id="rId9" Type="http://schemas.openxmlformats.org/officeDocument/2006/relationships/image" Target="../media/image43.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9.xml"/></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4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9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91.xml"/><Relationship Id="rId5" Type="http://schemas.openxmlformats.org/officeDocument/2006/relationships/image" Target="../media/image47.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94289" y="2528015"/>
            <a:ext cx="10944567" cy="1388004"/>
          </a:xfrm>
        </p:spPr>
        <p:txBody>
          <a:bodyPr/>
          <a:lstStyle/>
          <a:p>
            <a:r>
              <a:rPr lang="en-US" sz="6000" dirty="0"/>
              <a:t>Azure Storage Overview</a:t>
            </a:r>
            <a:endParaRPr lang="en-US" sz="5400" dirty="0"/>
          </a:p>
        </p:txBody>
      </p:sp>
    </p:spTree>
    <p:extLst>
      <p:ext uri="{BB962C8B-B14F-4D97-AF65-F5344CB8AC3E}">
        <p14:creationId xmlns:p14="http://schemas.microsoft.com/office/powerpoint/2010/main" val="2265648295"/>
      </p:ext>
    </p:extLst>
  </p:cSld>
  <p:clrMapOvr>
    <a:masterClrMapping/>
  </p:clrMapOvr>
  <mc:AlternateContent xmlns:mc="http://schemas.openxmlformats.org/markup-compatibility/2006" xmlns:p14="http://schemas.microsoft.com/office/powerpoint/2010/main">
    <mc:Choice Requires="p14">
      <p:transition spd="med" p14:dur="700" advTm="16909">
        <p:fade/>
      </p:transition>
    </mc:Choice>
    <mc:Fallback xmlns="">
      <p:transition spd="med" advTm="16909">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Managed Disks: Improve availability</a:t>
            </a:r>
          </a:p>
        </p:txBody>
      </p:sp>
      <p:sp>
        <p:nvSpPr>
          <p:cNvPr id="86" name="Rounded Rectangle 37"/>
          <p:cNvSpPr/>
          <p:nvPr/>
        </p:nvSpPr>
        <p:spPr bwMode="auto">
          <a:xfrm>
            <a:off x="306674" y="1457259"/>
            <a:ext cx="11649137" cy="52586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2917">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87" name="Rectangle 86"/>
          <p:cNvSpPr/>
          <p:nvPr/>
        </p:nvSpPr>
        <p:spPr>
          <a:xfrm>
            <a:off x="611588" y="3757601"/>
            <a:ext cx="4872890" cy="181245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8" name="Text Box 5"/>
          <p:cNvSpPr txBox="1"/>
          <p:nvPr/>
        </p:nvSpPr>
        <p:spPr>
          <a:xfrm>
            <a:off x="2456864" y="5555344"/>
            <a:ext cx="1182336" cy="310248"/>
          </a:xfrm>
          <a:prstGeom prst="rect">
            <a:avLst/>
          </a:prstGeom>
          <a:noFill/>
          <a:ln w="6350">
            <a:noFill/>
          </a:ln>
        </p:spPr>
        <p:txBody>
          <a:bodyPr rot="0" spcFirstLastPara="0" vert="horz" wrap="none" lIns="91427" tIns="45713" rIns="91427" bIns="45713"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5000"/>
              </a:lnSpc>
              <a:spcBef>
                <a:spcPts val="0"/>
              </a:spcBef>
              <a:spcAft>
                <a:spcPts val="0"/>
              </a:spcAft>
              <a:buClrTx/>
              <a:buSzTx/>
              <a:buFontTx/>
              <a:buNone/>
              <a:tabLst/>
              <a:defRPr/>
            </a:pPr>
            <a:r>
              <a:rPr kumimoji="0" lang="en-US" sz="1176" b="0" i="0" u="none" strike="noStrike" kern="1200" cap="none" spc="0" normalizeH="0" baseline="0" noProof="0">
                <a:ln>
                  <a:noFill/>
                </a:ln>
                <a:gradFill>
                  <a:gsLst>
                    <a:gs pos="2917">
                      <a:srgbClr val="505050"/>
                    </a:gs>
                    <a:gs pos="100000">
                      <a:srgbClr val="505050"/>
                    </a:gs>
                  </a:gsLst>
                  <a:lin ang="5400000" scaled="0"/>
                </a:gradFill>
                <a:effectLst/>
                <a:uLnTx/>
                <a:uFillTx/>
                <a:latin typeface="Segoe UI Semibold" panose="020B0702040204020203" pitchFamily="34" charset="0"/>
                <a:ea typeface="+mn-ea"/>
                <a:cs typeface="+mn-cs"/>
              </a:rPr>
              <a:t>Storage Stamp 0</a:t>
            </a:r>
          </a:p>
        </p:txBody>
      </p:sp>
      <p:sp>
        <p:nvSpPr>
          <p:cNvPr id="90" name="TextBox 89"/>
          <p:cNvSpPr txBox="1"/>
          <p:nvPr/>
        </p:nvSpPr>
        <p:spPr>
          <a:xfrm>
            <a:off x="1169098" y="4937411"/>
            <a:ext cx="1049266" cy="45422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Storage account </a:t>
            </a:r>
            <a:r>
              <a:rPr kumimoji="0" lang="en-US" altLang="zh-CN"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0</a:t>
            </a: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endParaRPr>
          </a:p>
        </p:txBody>
      </p:sp>
      <p:sp>
        <p:nvSpPr>
          <p:cNvPr id="91" name="TextBox 90"/>
          <p:cNvSpPr txBox="1"/>
          <p:nvPr/>
        </p:nvSpPr>
        <p:spPr>
          <a:xfrm>
            <a:off x="2409541" y="4934635"/>
            <a:ext cx="1109320" cy="45259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Storage account </a:t>
            </a:r>
            <a:r>
              <a:rPr kumimoji="0" lang="en-US" altLang="zh-CN"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1</a:t>
            </a: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endParaRPr>
          </a:p>
        </p:txBody>
      </p:sp>
      <p:sp>
        <p:nvSpPr>
          <p:cNvPr id="92" name="TextBox 91"/>
          <p:cNvSpPr txBox="1"/>
          <p:nvPr/>
        </p:nvSpPr>
        <p:spPr>
          <a:xfrm>
            <a:off x="3600183" y="4956020"/>
            <a:ext cx="1238773" cy="45259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Storage account </a:t>
            </a:r>
            <a:r>
              <a:rPr kumimoji="0" lang="en-US" altLang="zh-CN"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2</a:t>
            </a: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endParaRPr>
          </a:p>
        </p:txBody>
      </p:sp>
      <p:sp>
        <p:nvSpPr>
          <p:cNvPr id="96" name="Text Box 5"/>
          <p:cNvSpPr txBox="1"/>
          <p:nvPr/>
        </p:nvSpPr>
        <p:spPr>
          <a:xfrm>
            <a:off x="238511" y="5819466"/>
            <a:ext cx="5532907" cy="561211"/>
          </a:xfrm>
          <a:prstGeom prst="rect">
            <a:avLst/>
          </a:prstGeom>
          <a:noFill/>
        </p:spPr>
        <p:txBody>
          <a:bodyPr wrap="none" lIns="179285" tIns="143428" rIns="179285" bIns="143428" rtlCol="0">
            <a:spAutoFit/>
          </a:bodyPr>
          <a:lstStyle>
            <a:defPPr>
              <a:defRPr lang="en-US"/>
            </a:defPPr>
            <a:lvl1pPr>
              <a:lnSpc>
                <a:spcPct val="90000"/>
              </a:lnSpc>
              <a:spcAft>
                <a:spcPts val="600"/>
              </a:spcAft>
              <a:defRPr sz="24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VMs susceptible to single storage stamp failures</a:t>
            </a:r>
          </a:p>
        </p:txBody>
      </p:sp>
      <p:grpSp>
        <p:nvGrpSpPr>
          <p:cNvPr id="5" name="Group 4">
            <a:extLst>
              <a:ext uri="{FF2B5EF4-FFF2-40B4-BE49-F238E27FC236}">
                <a16:creationId xmlns:a16="http://schemas.microsoft.com/office/drawing/2014/main" id="{14C1FA59-61A1-48B7-830C-E94969EFF231}"/>
              </a:ext>
            </a:extLst>
          </p:cNvPr>
          <p:cNvGrpSpPr/>
          <p:nvPr/>
        </p:nvGrpSpPr>
        <p:grpSpPr>
          <a:xfrm>
            <a:off x="611589" y="1370761"/>
            <a:ext cx="4956579" cy="1965146"/>
            <a:chOff x="623852" y="1397751"/>
            <a:chExt cx="5055969" cy="2004551"/>
          </a:xfrm>
        </p:grpSpPr>
        <p:sp>
          <p:nvSpPr>
            <p:cNvPr id="84" name="Rounded Rectangle 55"/>
            <p:cNvSpPr/>
            <p:nvPr/>
          </p:nvSpPr>
          <p:spPr>
            <a:xfrm>
              <a:off x="623852" y="2105637"/>
              <a:ext cx="4970601" cy="1296665"/>
            </a:xfrm>
            <a:prstGeom prst="roundRect">
              <a:avLst>
                <a:gd name="adj" fmla="val 7213"/>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TextBox 88"/>
            <p:cNvSpPr txBox="1"/>
            <p:nvPr/>
          </p:nvSpPr>
          <p:spPr>
            <a:xfrm>
              <a:off x="980008" y="1397751"/>
              <a:ext cx="4699813" cy="627864"/>
            </a:xfrm>
            <a:prstGeom prst="rect">
              <a:avLst/>
            </a:prstGeom>
            <a:noFill/>
          </p:spPr>
          <p:txBody>
            <a:bodyPr wrap="none" lIns="179285" tIns="143428" rIns="179285" bIns="143428" rtlCol="0">
              <a:spAutoFit/>
            </a:bodyPr>
            <a:lstStyle>
              <a:defPPr>
                <a:defRPr lang="en-US"/>
              </a:defPPr>
              <a:lvl1pPr>
                <a:lnSpc>
                  <a:spcPct val="90000"/>
                </a:lnSpc>
                <a:spcAft>
                  <a:spcPts val="600"/>
                </a:spcAft>
                <a:defRPr sz="24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Unmanaged ARM Availability Set</a:t>
              </a:r>
            </a:p>
          </p:txBody>
        </p:sp>
        <p:grpSp>
          <p:nvGrpSpPr>
            <p:cNvPr id="93" name="Group 92"/>
            <p:cNvGrpSpPr/>
            <p:nvPr/>
          </p:nvGrpSpPr>
          <p:grpSpPr>
            <a:xfrm>
              <a:off x="1329319" y="2298267"/>
              <a:ext cx="796751" cy="862529"/>
              <a:chOff x="1357806" y="2206463"/>
              <a:chExt cx="796751" cy="862529"/>
            </a:xfrm>
            <a:solidFill>
              <a:srgbClr val="0079D6"/>
            </a:solidFill>
          </p:grpSpPr>
          <p:sp>
            <p:nvSpPr>
              <p:cNvPr id="159" name="Rectangle: Rounded Corners 158"/>
              <p:cNvSpPr/>
              <p:nvPr/>
            </p:nvSpPr>
            <p:spPr bwMode="auto">
              <a:xfrm>
                <a:off x="1357806" y="2206463"/>
                <a:ext cx="796751" cy="861293"/>
              </a:xfrm>
              <a:prstGeom prst="roundRect">
                <a:avLst>
                  <a:gd name="adj" fmla="val 595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60" name="Picture 15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513829" y="2293153"/>
                <a:ext cx="484704" cy="484704"/>
              </a:xfrm>
              <a:prstGeom prst="rect">
                <a:avLst/>
              </a:prstGeom>
              <a:grpFill/>
            </p:spPr>
          </p:pic>
          <p:sp>
            <p:nvSpPr>
              <p:cNvPr id="161" name="Text Box 5"/>
              <p:cNvSpPr txBox="1"/>
              <p:nvPr/>
            </p:nvSpPr>
            <p:spPr>
              <a:xfrm>
                <a:off x="1557032" y="2778849"/>
                <a:ext cx="398299" cy="290143"/>
              </a:xfrm>
              <a:prstGeom prst="rect">
                <a:avLst/>
              </a:prstGeom>
              <a:grpFill/>
              <a:ln w="6350">
                <a:noFill/>
              </a:ln>
            </p:spPr>
            <p:txBody>
              <a:bodyPr rot="0" spcFirstLastPara="0" vert="horz" wrap="none" lIns="91427" tIns="45713" rIns="91427" bIns="45713"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5000"/>
                  </a:lnSpc>
                  <a:spcBef>
                    <a:spcPts val="0"/>
                  </a:spcBef>
                  <a:spcAft>
                    <a:spcPts val="0"/>
                  </a:spcAft>
                  <a:buClrTx/>
                  <a:buSzTx/>
                  <a:buFontTx/>
                  <a:buNone/>
                  <a:tabLst/>
                  <a:defRPr/>
                </a:pPr>
                <a:r>
                  <a:rPr kumimoji="0" lang="en-US" sz="1176"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FD0</a:t>
                </a:r>
              </a:p>
            </p:txBody>
          </p:sp>
        </p:grpSp>
        <p:grpSp>
          <p:nvGrpSpPr>
            <p:cNvPr id="94" name="Group 93"/>
            <p:cNvGrpSpPr/>
            <p:nvPr/>
          </p:nvGrpSpPr>
          <p:grpSpPr>
            <a:xfrm>
              <a:off x="2612596" y="2298267"/>
              <a:ext cx="796751" cy="861293"/>
              <a:chOff x="1357806" y="2206463"/>
              <a:chExt cx="796751" cy="861293"/>
            </a:xfrm>
            <a:solidFill>
              <a:srgbClr val="0079D6"/>
            </a:solidFill>
          </p:grpSpPr>
          <p:sp>
            <p:nvSpPr>
              <p:cNvPr id="156" name="Rectangle: Rounded Corners 155"/>
              <p:cNvSpPr/>
              <p:nvPr/>
            </p:nvSpPr>
            <p:spPr bwMode="auto">
              <a:xfrm>
                <a:off x="1357806" y="2206463"/>
                <a:ext cx="796751" cy="861293"/>
              </a:xfrm>
              <a:prstGeom prst="roundRect">
                <a:avLst>
                  <a:gd name="adj" fmla="val 595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57" name="Picture 15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513829" y="2293153"/>
                <a:ext cx="484704" cy="484704"/>
              </a:xfrm>
              <a:prstGeom prst="rect">
                <a:avLst/>
              </a:prstGeom>
              <a:grpFill/>
            </p:spPr>
          </p:pic>
          <p:sp>
            <p:nvSpPr>
              <p:cNvPr id="158" name="Text Box 5"/>
              <p:cNvSpPr txBox="1"/>
              <p:nvPr/>
            </p:nvSpPr>
            <p:spPr>
              <a:xfrm>
                <a:off x="1557032" y="2769017"/>
                <a:ext cx="398299" cy="290143"/>
              </a:xfrm>
              <a:prstGeom prst="rect">
                <a:avLst/>
              </a:prstGeom>
              <a:grpFill/>
              <a:ln w="6350">
                <a:noFill/>
              </a:ln>
            </p:spPr>
            <p:txBody>
              <a:bodyPr rot="0" spcFirstLastPara="0" vert="horz" wrap="none" lIns="91427" tIns="45713" rIns="91427" bIns="45713"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5000"/>
                  </a:lnSpc>
                  <a:spcBef>
                    <a:spcPts val="0"/>
                  </a:spcBef>
                  <a:spcAft>
                    <a:spcPts val="0"/>
                  </a:spcAft>
                  <a:buClrTx/>
                  <a:buSzTx/>
                  <a:buFontTx/>
                  <a:buNone/>
                  <a:tabLst/>
                  <a:defRPr/>
                </a:pPr>
                <a:r>
                  <a:rPr kumimoji="0" lang="en-US" sz="1176"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FD1</a:t>
                </a:r>
              </a:p>
            </p:txBody>
          </p:sp>
        </p:grpSp>
        <p:grpSp>
          <p:nvGrpSpPr>
            <p:cNvPr id="97" name="Group 96"/>
            <p:cNvGrpSpPr/>
            <p:nvPr/>
          </p:nvGrpSpPr>
          <p:grpSpPr>
            <a:xfrm>
              <a:off x="3895873" y="2298267"/>
              <a:ext cx="796751" cy="861293"/>
              <a:chOff x="1357806" y="2206463"/>
              <a:chExt cx="796751" cy="861293"/>
            </a:xfrm>
          </p:grpSpPr>
          <p:sp>
            <p:nvSpPr>
              <p:cNvPr id="153" name="Rectangle: Rounded Corners 152"/>
              <p:cNvSpPr/>
              <p:nvPr/>
            </p:nvSpPr>
            <p:spPr bwMode="auto">
              <a:xfrm>
                <a:off x="1357806" y="2206463"/>
                <a:ext cx="796751" cy="861293"/>
              </a:xfrm>
              <a:prstGeom prst="roundRect">
                <a:avLst>
                  <a:gd name="adj" fmla="val 5954"/>
                </a:avLst>
              </a:prstGeom>
              <a:solidFill>
                <a:srgbClr val="0079D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54" name="Picture 15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513829" y="2293153"/>
                <a:ext cx="484704" cy="484704"/>
              </a:xfrm>
              <a:prstGeom prst="rect">
                <a:avLst/>
              </a:prstGeom>
            </p:spPr>
          </p:pic>
          <p:sp>
            <p:nvSpPr>
              <p:cNvPr id="155" name="Text Box 5"/>
              <p:cNvSpPr txBox="1"/>
              <p:nvPr/>
            </p:nvSpPr>
            <p:spPr>
              <a:xfrm>
                <a:off x="1557032" y="2769017"/>
                <a:ext cx="398299" cy="290143"/>
              </a:xfrm>
              <a:prstGeom prst="rect">
                <a:avLst/>
              </a:prstGeom>
              <a:noFill/>
              <a:ln w="6350">
                <a:noFill/>
              </a:ln>
            </p:spPr>
            <p:txBody>
              <a:bodyPr rot="0" spcFirstLastPara="0" vert="horz" wrap="none" lIns="91427" tIns="45713" rIns="91427" bIns="45713"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5000"/>
                  </a:lnSpc>
                  <a:spcBef>
                    <a:spcPts val="0"/>
                  </a:spcBef>
                  <a:spcAft>
                    <a:spcPts val="0"/>
                  </a:spcAft>
                  <a:buClrTx/>
                  <a:buSzTx/>
                  <a:buFontTx/>
                  <a:buNone/>
                  <a:tabLst/>
                  <a:defRPr/>
                </a:pPr>
                <a:r>
                  <a:rPr kumimoji="0" lang="en-US" sz="1176"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FD2</a:t>
                </a:r>
              </a:p>
            </p:txBody>
          </p:sp>
        </p:grpSp>
      </p:grpSp>
      <p:pic>
        <p:nvPicPr>
          <p:cNvPr id="150" name="Picture 1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2638" y="4291662"/>
            <a:ext cx="608451" cy="608451"/>
          </a:xfrm>
          <a:prstGeom prst="rect">
            <a:avLst/>
          </a:prstGeom>
        </p:spPr>
      </p:pic>
      <p:sp>
        <p:nvSpPr>
          <p:cNvPr id="152" name="Rectangle 151"/>
          <p:cNvSpPr/>
          <p:nvPr/>
        </p:nvSpPr>
        <p:spPr bwMode="auto">
          <a:xfrm>
            <a:off x="3856654" y="4216433"/>
            <a:ext cx="725727" cy="758857"/>
          </a:xfrm>
          <a:prstGeom prst="rect">
            <a:avLst/>
          </a:prstGeom>
          <a:noFill/>
          <a:ln w="38100">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9" name="Straight Arrow Connector 98"/>
          <p:cNvCxnSpPr>
            <a:stCxn id="147" idx="0"/>
          </p:cNvCxnSpPr>
          <p:nvPr/>
        </p:nvCxnSpPr>
        <p:spPr>
          <a:xfrm flipV="1">
            <a:off x="2998457" y="3097938"/>
            <a:ext cx="6508" cy="119372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47" name="Picture 1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4232" y="4291662"/>
            <a:ext cx="608451" cy="608451"/>
          </a:xfrm>
          <a:prstGeom prst="rect">
            <a:avLst/>
          </a:prstGeom>
        </p:spPr>
      </p:pic>
      <p:sp>
        <p:nvSpPr>
          <p:cNvPr id="149" name="Rectangle 148"/>
          <p:cNvSpPr/>
          <p:nvPr/>
        </p:nvSpPr>
        <p:spPr bwMode="auto">
          <a:xfrm>
            <a:off x="2639419" y="4216433"/>
            <a:ext cx="725727" cy="758857"/>
          </a:xfrm>
          <a:prstGeom prst="rect">
            <a:avLst/>
          </a:prstGeom>
          <a:noFill/>
          <a:ln w="38100">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44" name="Picture 1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2871" y="4287964"/>
            <a:ext cx="608451" cy="608451"/>
          </a:xfrm>
          <a:prstGeom prst="rect">
            <a:avLst/>
          </a:prstGeom>
        </p:spPr>
      </p:pic>
      <p:sp>
        <p:nvSpPr>
          <p:cNvPr id="146" name="Rectangle 145"/>
          <p:cNvSpPr/>
          <p:nvPr/>
        </p:nvSpPr>
        <p:spPr bwMode="auto">
          <a:xfrm>
            <a:off x="1338058" y="4212736"/>
            <a:ext cx="725727" cy="758857"/>
          </a:xfrm>
          <a:prstGeom prst="rect">
            <a:avLst/>
          </a:prstGeom>
          <a:noFill/>
          <a:ln w="38100">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03" name="Straight Connector 102"/>
          <p:cNvCxnSpPr>
            <a:cxnSpLocks/>
          </p:cNvCxnSpPr>
          <p:nvPr/>
        </p:nvCxnSpPr>
        <p:spPr>
          <a:xfrm>
            <a:off x="6132472" y="1933427"/>
            <a:ext cx="0" cy="4434788"/>
          </a:xfrm>
          <a:prstGeom prst="line">
            <a:avLst/>
          </a:prstGeom>
          <a:solidFill>
            <a:schemeClr val="bg2"/>
          </a:solidFill>
          <a:ln w="12700" cap="flat" cmpd="sng" algn="ctr">
            <a:solidFill>
              <a:schemeClr val="tx1"/>
            </a:solidFill>
            <a:prstDash val="solid"/>
            <a:headEnd type="none" w="med" len="med"/>
            <a:tailEnd type="none" w="med" len="med"/>
          </a:ln>
          <a:effectLst/>
        </p:spPr>
      </p:cxnSp>
      <p:sp>
        <p:nvSpPr>
          <p:cNvPr id="104" name="TextBox 103"/>
          <p:cNvSpPr txBox="1"/>
          <p:nvPr/>
        </p:nvSpPr>
        <p:spPr>
          <a:xfrm>
            <a:off x="7118137" y="1391317"/>
            <a:ext cx="4247553" cy="615522"/>
          </a:xfrm>
          <a:prstGeom prst="rect">
            <a:avLst/>
          </a:prstGeom>
          <a:noFill/>
        </p:spPr>
        <p:txBody>
          <a:bodyPr wrap="none" lIns="179285" tIns="143428" rIns="179285" bIns="143428" rtlCol="0">
            <a:spAutoFit/>
          </a:bodyPr>
          <a:lstStyle>
            <a:defPPr>
              <a:defRPr lang="en-US"/>
            </a:defPPr>
            <a:lvl1pPr>
              <a:lnSpc>
                <a:spcPct val="90000"/>
              </a:lnSpc>
              <a:spcAft>
                <a:spcPts val="600"/>
              </a:spcAft>
              <a:defRPr sz="2400" b="1">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Managed ARM Availability Set</a:t>
            </a:r>
          </a:p>
        </p:txBody>
      </p:sp>
      <p:sp>
        <p:nvSpPr>
          <p:cNvPr id="105" name="TextBox 104"/>
          <p:cNvSpPr txBox="1"/>
          <p:nvPr/>
        </p:nvSpPr>
        <p:spPr>
          <a:xfrm>
            <a:off x="5003865" y="1571355"/>
            <a:ext cx="2262019" cy="36207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rPr>
              <a:t>VS</a:t>
            </a:r>
          </a:p>
        </p:txBody>
      </p:sp>
      <p:sp>
        <p:nvSpPr>
          <p:cNvPr id="106" name="Rectangle 105"/>
          <p:cNvSpPr/>
          <p:nvPr/>
        </p:nvSpPr>
        <p:spPr>
          <a:xfrm>
            <a:off x="7134025" y="3762097"/>
            <a:ext cx="1114849" cy="181245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8" name="TextBox 107"/>
          <p:cNvSpPr txBox="1"/>
          <p:nvPr/>
        </p:nvSpPr>
        <p:spPr>
          <a:xfrm>
            <a:off x="7031869" y="5570058"/>
            <a:ext cx="1371815" cy="2715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Storage Stamp 0</a:t>
            </a:r>
          </a:p>
        </p:txBody>
      </p:sp>
      <p:sp>
        <p:nvSpPr>
          <p:cNvPr id="112" name="Rectangle 111">
            <a:extLst/>
          </p:cNvPr>
          <p:cNvSpPr/>
          <p:nvPr/>
        </p:nvSpPr>
        <p:spPr>
          <a:xfrm>
            <a:off x="9890717" y="3757190"/>
            <a:ext cx="1114849" cy="179815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3" name="TextBox 112"/>
          <p:cNvSpPr txBox="1"/>
          <p:nvPr/>
        </p:nvSpPr>
        <p:spPr>
          <a:xfrm>
            <a:off x="8471848" y="5570057"/>
            <a:ext cx="1316575" cy="2715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Storage Stamp 1</a:t>
            </a:r>
          </a:p>
        </p:txBody>
      </p:sp>
      <p:grpSp>
        <p:nvGrpSpPr>
          <p:cNvPr id="7" name="Group 6">
            <a:extLst>
              <a:ext uri="{FF2B5EF4-FFF2-40B4-BE49-F238E27FC236}">
                <a16:creationId xmlns:a16="http://schemas.microsoft.com/office/drawing/2014/main" id="{688BC4EC-B856-4011-A1EC-3BE4BF22064E}"/>
              </a:ext>
            </a:extLst>
          </p:cNvPr>
          <p:cNvGrpSpPr/>
          <p:nvPr/>
        </p:nvGrpSpPr>
        <p:grpSpPr>
          <a:xfrm>
            <a:off x="6744859" y="2047523"/>
            <a:ext cx="4872889" cy="1288384"/>
            <a:chOff x="6880106" y="2088083"/>
            <a:chExt cx="4970601" cy="1314219"/>
          </a:xfrm>
        </p:grpSpPr>
        <p:sp>
          <p:nvSpPr>
            <p:cNvPr id="107" name="Rounded Rectangle 55"/>
            <p:cNvSpPr/>
            <p:nvPr/>
          </p:nvSpPr>
          <p:spPr>
            <a:xfrm>
              <a:off x="6880106" y="2088083"/>
              <a:ext cx="4970601" cy="1314219"/>
            </a:xfrm>
            <a:prstGeom prst="roundRect">
              <a:avLst>
                <a:gd name="adj" fmla="val 7213"/>
              </a:avLst>
            </a:prstGeom>
            <a:solidFill>
              <a:srgbClr val="107C10"/>
            </a:solidFill>
            <a:ln>
              <a:solidFill>
                <a:srgbClr val="00B050"/>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p:cNvGrpSpPr/>
            <p:nvPr/>
          </p:nvGrpSpPr>
          <p:grpSpPr>
            <a:xfrm>
              <a:off x="7438239" y="2314277"/>
              <a:ext cx="796751" cy="862529"/>
              <a:chOff x="1357806" y="2206463"/>
              <a:chExt cx="796751" cy="862529"/>
            </a:xfrm>
            <a:solidFill>
              <a:srgbClr val="0079D6"/>
            </a:solidFill>
          </p:grpSpPr>
          <p:sp>
            <p:nvSpPr>
              <p:cNvPr id="141" name="Rectangle: Rounded Corners 140"/>
              <p:cNvSpPr/>
              <p:nvPr/>
            </p:nvSpPr>
            <p:spPr bwMode="auto">
              <a:xfrm>
                <a:off x="1357806" y="2206463"/>
                <a:ext cx="796751" cy="861293"/>
              </a:xfrm>
              <a:prstGeom prst="roundRect">
                <a:avLst>
                  <a:gd name="adj" fmla="val 595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42" name="Picture 14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513829" y="2293153"/>
                <a:ext cx="484704" cy="484704"/>
              </a:xfrm>
              <a:prstGeom prst="rect">
                <a:avLst/>
              </a:prstGeom>
              <a:grpFill/>
            </p:spPr>
          </p:pic>
          <p:sp>
            <p:nvSpPr>
              <p:cNvPr id="143" name="Text Box 5"/>
              <p:cNvSpPr txBox="1"/>
              <p:nvPr/>
            </p:nvSpPr>
            <p:spPr>
              <a:xfrm>
                <a:off x="1557032" y="2778849"/>
                <a:ext cx="398299" cy="290143"/>
              </a:xfrm>
              <a:prstGeom prst="rect">
                <a:avLst/>
              </a:prstGeom>
              <a:grpFill/>
              <a:ln w="6350">
                <a:noFill/>
              </a:ln>
            </p:spPr>
            <p:txBody>
              <a:bodyPr rot="0" spcFirstLastPara="0" vert="horz" wrap="none" lIns="91427" tIns="45713" rIns="91427" bIns="45713"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5000"/>
                  </a:lnSpc>
                  <a:spcBef>
                    <a:spcPts val="0"/>
                  </a:spcBef>
                  <a:spcAft>
                    <a:spcPts val="0"/>
                  </a:spcAft>
                  <a:buClrTx/>
                  <a:buSzTx/>
                  <a:buFontTx/>
                  <a:buNone/>
                  <a:tabLst/>
                  <a:defRPr/>
                </a:pPr>
                <a:r>
                  <a:rPr kumimoji="0" lang="en-US" sz="1176"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FD0</a:t>
                </a:r>
              </a:p>
            </p:txBody>
          </p:sp>
        </p:grpSp>
        <p:grpSp>
          <p:nvGrpSpPr>
            <p:cNvPr id="110" name="Group 109"/>
            <p:cNvGrpSpPr/>
            <p:nvPr/>
          </p:nvGrpSpPr>
          <p:grpSpPr>
            <a:xfrm>
              <a:off x="8893849" y="2314277"/>
              <a:ext cx="796751" cy="861293"/>
              <a:chOff x="1344588" y="2206463"/>
              <a:chExt cx="796751" cy="861293"/>
            </a:xfrm>
            <a:solidFill>
              <a:srgbClr val="0079D6"/>
            </a:solidFill>
          </p:grpSpPr>
          <p:sp>
            <p:nvSpPr>
              <p:cNvPr id="138" name="Rectangle: Rounded Corners 137"/>
              <p:cNvSpPr/>
              <p:nvPr/>
            </p:nvSpPr>
            <p:spPr bwMode="auto">
              <a:xfrm>
                <a:off x="1344588" y="2206463"/>
                <a:ext cx="796751" cy="861293"/>
              </a:xfrm>
              <a:prstGeom prst="roundRect">
                <a:avLst>
                  <a:gd name="adj" fmla="val 595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9" name="Picture 13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513829" y="2293153"/>
                <a:ext cx="484704" cy="484704"/>
              </a:xfrm>
              <a:prstGeom prst="rect">
                <a:avLst/>
              </a:prstGeom>
              <a:grpFill/>
            </p:spPr>
          </p:pic>
          <p:sp>
            <p:nvSpPr>
              <p:cNvPr id="140" name="Text Box 5"/>
              <p:cNvSpPr txBox="1"/>
              <p:nvPr/>
            </p:nvSpPr>
            <p:spPr>
              <a:xfrm>
                <a:off x="1557032" y="2769017"/>
                <a:ext cx="398299" cy="290143"/>
              </a:xfrm>
              <a:prstGeom prst="rect">
                <a:avLst/>
              </a:prstGeom>
              <a:grpFill/>
              <a:ln w="6350">
                <a:noFill/>
              </a:ln>
            </p:spPr>
            <p:txBody>
              <a:bodyPr rot="0" spcFirstLastPara="0" vert="horz" wrap="none" lIns="91427" tIns="45713" rIns="91427" bIns="45713"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5000"/>
                  </a:lnSpc>
                  <a:spcBef>
                    <a:spcPts val="0"/>
                  </a:spcBef>
                  <a:spcAft>
                    <a:spcPts val="0"/>
                  </a:spcAft>
                  <a:buClrTx/>
                  <a:buSzTx/>
                  <a:buFontTx/>
                  <a:buNone/>
                  <a:tabLst/>
                  <a:defRPr/>
                </a:pPr>
                <a:r>
                  <a:rPr kumimoji="0" lang="en-US" sz="1176"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FD1</a:t>
                </a:r>
              </a:p>
            </p:txBody>
          </p:sp>
        </p:grpSp>
        <p:grpSp>
          <p:nvGrpSpPr>
            <p:cNvPr id="116" name="Group 115">
              <a:extLst/>
            </p:cNvPr>
            <p:cNvGrpSpPr/>
            <p:nvPr/>
          </p:nvGrpSpPr>
          <p:grpSpPr>
            <a:xfrm>
              <a:off x="10290374" y="2298267"/>
              <a:ext cx="796751" cy="861293"/>
              <a:chOff x="1405284" y="2206463"/>
              <a:chExt cx="796751" cy="861293"/>
            </a:xfrm>
            <a:solidFill>
              <a:srgbClr val="0079D6"/>
            </a:solidFill>
          </p:grpSpPr>
          <p:sp>
            <p:nvSpPr>
              <p:cNvPr id="135" name="Rectangle: Rounded Corners 134">
                <a:extLst/>
              </p:cNvPr>
              <p:cNvSpPr/>
              <p:nvPr/>
            </p:nvSpPr>
            <p:spPr bwMode="auto">
              <a:xfrm>
                <a:off x="1405284" y="2206463"/>
                <a:ext cx="796751" cy="861293"/>
              </a:xfrm>
              <a:prstGeom prst="roundRect">
                <a:avLst>
                  <a:gd name="adj" fmla="val 5954"/>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6" name="Picture 135">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561307" y="2293153"/>
                <a:ext cx="484704" cy="484704"/>
              </a:xfrm>
              <a:prstGeom prst="rect">
                <a:avLst/>
              </a:prstGeom>
              <a:grpFill/>
            </p:spPr>
          </p:pic>
          <p:sp>
            <p:nvSpPr>
              <p:cNvPr id="137" name="Text Box 5">
                <a:extLst/>
              </p:cNvPr>
              <p:cNvSpPr txBox="1"/>
              <p:nvPr/>
            </p:nvSpPr>
            <p:spPr>
              <a:xfrm>
                <a:off x="1604510" y="2769017"/>
                <a:ext cx="398299" cy="290143"/>
              </a:xfrm>
              <a:prstGeom prst="rect">
                <a:avLst/>
              </a:prstGeom>
              <a:grpFill/>
              <a:ln w="6350">
                <a:noFill/>
              </a:ln>
            </p:spPr>
            <p:txBody>
              <a:bodyPr rot="0" spcFirstLastPara="0" vert="horz" wrap="none" lIns="91427" tIns="45713" rIns="91427" bIns="45713"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5000"/>
                  </a:lnSpc>
                  <a:spcBef>
                    <a:spcPts val="0"/>
                  </a:spcBef>
                  <a:spcAft>
                    <a:spcPts val="0"/>
                  </a:spcAft>
                  <a:buClrTx/>
                  <a:buSzTx/>
                  <a:buFontTx/>
                  <a:buNone/>
                  <a:tabLst/>
                  <a:defRPr/>
                </a:pPr>
                <a:r>
                  <a:rPr kumimoji="0" lang="en-US" sz="1176"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FD2</a:t>
                </a:r>
              </a:p>
            </p:txBody>
          </p:sp>
        </p:grpSp>
      </p:grpSp>
      <p:sp>
        <p:nvSpPr>
          <p:cNvPr id="117" name="Text Box 5">
            <a:extLst/>
          </p:cNvPr>
          <p:cNvSpPr txBox="1"/>
          <p:nvPr/>
        </p:nvSpPr>
        <p:spPr>
          <a:xfrm>
            <a:off x="6469510" y="5819467"/>
            <a:ext cx="5677357" cy="832764"/>
          </a:xfrm>
          <a:prstGeom prst="rect">
            <a:avLst/>
          </a:prstGeom>
          <a:noFill/>
        </p:spPr>
        <p:txBody>
          <a:bodyPr wrap="square" lIns="179285" tIns="143428" rIns="179285" bIns="143428" rtlCol="0">
            <a:sp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Disks on separate storage stamps &amp; aligned with VM fault domains</a:t>
            </a:r>
          </a:p>
        </p:txBody>
      </p:sp>
      <p:pic>
        <p:nvPicPr>
          <p:cNvPr id="132" name="Picture 1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8400" y="4305943"/>
            <a:ext cx="608451" cy="608451"/>
          </a:xfrm>
          <a:prstGeom prst="rect">
            <a:avLst/>
          </a:prstGeom>
        </p:spPr>
      </p:pic>
      <p:pic>
        <p:nvPicPr>
          <p:cNvPr id="129" name="Picture 1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9581" y="4305943"/>
            <a:ext cx="608451" cy="608451"/>
          </a:xfrm>
          <a:prstGeom prst="rect">
            <a:avLst/>
          </a:prstGeom>
        </p:spPr>
      </p:pic>
      <p:pic>
        <p:nvPicPr>
          <p:cNvPr id="126" name="Picture 1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50038" y="4315645"/>
            <a:ext cx="608451" cy="608451"/>
          </a:xfrm>
          <a:prstGeom prst="rect">
            <a:avLst/>
          </a:prstGeom>
        </p:spPr>
      </p:pic>
      <p:sp>
        <p:nvSpPr>
          <p:cNvPr id="122" name="TextBox 121"/>
          <p:cNvSpPr txBox="1"/>
          <p:nvPr/>
        </p:nvSpPr>
        <p:spPr>
          <a:xfrm>
            <a:off x="9820344" y="5552080"/>
            <a:ext cx="1316575" cy="271554"/>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Storage Stamp 2</a:t>
            </a:r>
          </a:p>
        </p:txBody>
      </p:sp>
      <p:sp>
        <p:nvSpPr>
          <p:cNvPr id="162" name="Rectangle 161"/>
          <p:cNvSpPr/>
          <p:nvPr/>
        </p:nvSpPr>
        <p:spPr>
          <a:xfrm>
            <a:off x="8558105" y="3757189"/>
            <a:ext cx="1114849" cy="181245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64" name="Straight Connector 163">
            <a:extLst/>
          </p:cNvPr>
          <p:cNvCxnSpPr>
            <a:cxnSpLocks/>
          </p:cNvCxnSpPr>
          <p:nvPr/>
        </p:nvCxnSpPr>
        <p:spPr>
          <a:xfrm flipV="1">
            <a:off x="10458090" y="3097935"/>
            <a:ext cx="544" cy="1210174"/>
          </a:xfrm>
          <a:prstGeom prst="line">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Connector 84">
            <a:extLst/>
          </p:cNvPr>
          <p:cNvCxnSpPr>
            <a:cxnSpLocks/>
            <a:stCxn id="144" idx="0"/>
            <a:endCxn id="161" idx="2"/>
          </p:cNvCxnSpPr>
          <p:nvPr/>
        </p:nvCxnSpPr>
        <p:spPr>
          <a:xfrm flipH="1" flipV="1">
            <a:off x="1693733" y="3099148"/>
            <a:ext cx="3364" cy="1188816"/>
          </a:xfrm>
          <a:prstGeom prst="line">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cxnSpLocks/>
            <a:stCxn id="150" idx="0"/>
            <a:endCxn id="155" idx="2"/>
          </p:cNvCxnSpPr>
          <p:nvPr/>
        </p:nvCxnSpPr>
        <p:spPr>
          <a:xfrm flipH="1" flipV="1">
            <a:off x="4209834" y="3089510"/>
            <a:ext cx="7030" cy="1202152"/>
          </a:xfrm>
          <a:prstGeom prst="line">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Straight Connector 113">
            <a:extLst/>
          </p:cNvPr>
          <p:cNvCxnSpPr>
            <a:cxnSpLocks/>
            <a:stCxn id="132" idx="0"/>
            <a:endCxn id="143" idx="2"/>
          </p:cNvCxnSpPr>
          <p:nvPr/>
        </p:nvCxnSpPr>
        <p:spPr>
          <a:xfrm flipH="1" flipV="1">
            <a:off x="7682565" y="3114844"/>
            <a:ext cx="10061" cy="1191099"/>
          </a:xfrm>
          <a:prstGeom prst="line">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Straight Connector 114">
            <a:extLst/>
          </p:cNvPr>
          <p:cNvCxnSpPr>
            <a:cxnSpLocks/>
            <a:stCxn id="129" idx="0"/>
            <a:endCxn id="140" idx="2"/>
          </p:cNvCxnSpPr>
          <p:nvPr/>
        </p:nvCxnSpPr>
        <p:spPr>
          <a:xfrm flipH="1" flipV="1">
            <a:off x="9122518" y="3105205"/>
            <a:ext cx="1288" cy="1200738"/>
          </a:xfrm>
          <a:prstGeom prst="line">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 name="Graphic 3" descr="Close">
            <a:extLst>
              <a:ext uri="{FF2B5EF4-FFF2-40B4-BE49-F238E27FC236}">
                <a16:creationId xmlns:a16="http://schemas.microsoft.com/office/drawing/2014/main" id="{8A4946DE-300B-4F5B-A7AF-A7E866668B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66132" y="5026339"/>
            <a:ext cx="896425" cy="896425"/>
          </a:xfrm>
          <a:prstGeom prst="rect">
            <a:avLst/>
          </a:prstGeom>
        </p:spPr>
      </p:pic>
      <p:pic>
        <p:nvPicPr>
          <p:cNvPr id="66" name="Graphic 65" descr="Close">
            <a:extLst>
              <a:ext uri="{FF2B5EF4-FFF2-40B4-BE49-F238E27FC236}">
                <a16:creationId xmlns:a16="http://schemas.microsoft.com/office/drawing/2014/main" id="{DD84BFE1-24A5-4912-88F4-D4B9ED4BA5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00106" y="2381609"/>
            <a:ext cx="584117" cy="584117"/>
          </a:xfrm>
          <a:prstGeom prst="rect">
            <a:avLst/>
          </a:prstGeom>
        </p:spPr>
      </p:pic>
      <p:pic>
        <p:nvPicPr>
          <p:cNvPr id="69" name="Graphic 68" descr="Close">
            <a:extLst>
              <a:ext uri="{FF2B5EF4-FFF2-40B4-BE49-F238E27FC236}">
                <a16:creationId xmlns:a16="http://schemas.microsoft.com/office/drawing/2014/main" id="{10896DDD-505C-4114-8B2D-3836307C038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9533" y="2359648"/>
            <a:ext cx="584117" cy="584117"/>
          </a:xfrm>
          <a:prstGeom prst="rect">
            <a:avLst/>
          </a:prstGeom>
        </p:spPr>
      </p:pic>
      <p:pic>
        <p:nvPicPr>
          <p:cNvPr id="70" name="Graphic 69" descr="Close">
            <a:extLst>
              <a:ext uri="{FF2B5EF4-FFF2-40B4-BE49-F238E27FC236}">
                <a16:creationId xmlns:a16="http://schemas.microsoft.com/office/drawing/2014/main" id="{3DD404A3-8CC9-47B9-A02D-B91A2A8A69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6972" y="2348189"/>
            <a:ext cx="584117" cy="584117"/>
          </a:xfrm>
          <a:prstGeom prst="rect">
            <a:avLst/>
          </a:prstGeom>
        </p:spPr>
      </p:pic>
      <p:pic>
        <p:nvPicPr>
          <p:cNvPr id="72" name="Graphic 71" descr="Close">
            <a:extLst>
              <a:ext uri="{FF2B5EF4-FFF2-40B4-BE49-F238E27FC236}">
                <a16:creationId xmlns:a16="http://schemas.microsoft.com/office/drawing/2014/main" id="{9833C390-4AA9-4140-84ED-AB824C5C88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55442" y="5026339"/>
            <a:ext cx="896425" cy="896425"/>
          </a:xfrm>
          <a:prstGeom prst="rect">
            <a:avLst/>
          </a:prstGeom>
        </p:spPr>
      </p:pic>
      <p:pic>
        <p:nvPicPr>
          <p:cNvPr id="73" name="Graphic 72" descr="Close">
            <a:extLst>
              <a:ext uri="{FF2B5EF4-FFF2-40B4-BE49-F238E27FC236}">
                <a16:creationId xmlns:a16="http://schemas.microsoft.com/office/drawing/2014/main" id="{5F11A254-B129-403F-87DD-25D8338D46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99391" y="2343419"/>
            <a:ext cx="584117" cy="584117"/>
          </a:xfrm>
          <a:prstGeom prst="rect">
            <a:avLst/>
          </a:prstGeom>
        </p:spPr>
      </p:pic>
      <p:pic>
        <p:nvPicPr>
          <p:cNvPr id="8" name="Graphic 7" descr="Checkmark">
            <a:extLst>
              <a:ext uri="{FF2B5EF4-FFF2-40B4-BE49-F238E27FC236}">
                <a16:creationId xmlns:a16="http://schemas.microsoft.com/office/drawing/2014/main" id="{A42AE0F0-C7E7-41A0-9CB6-F8CC6EFD0E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76262" y="2374252"/>
            <a:ext cx="582676" cy="582676"/>
          </a:xfrm>
          <a:prstGeom prst="rect">
            <a:avLst/>
          </a:prstGeom>
        </p:spPr>
      </p:pic>
      <p:pic>
        <p:nvPicPr>
          <p:cNvPr id="76" name="Graphic 75" descr="Checkmark">
            <a:extLst>
              <a:ext uri="{FF2B5EF4-FFF2-40B4-BE49-F238E27FC236}">
                <a16:creationId xmlns:a16="http://schemas.microsoft.com/office/drawing/2014/main" id="{CF5E23B6-011A-491C-AC2E-F54E56B4CD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44798" y="2352398"/>
            <a:ext cx="582676" cy="582676"/>
          </a:xfrm>
          <a:prstGeom prst="rect">
            <a:avLst/>
          </a:prstGeom>
        </p:spPr>
      </p:pic>
    </p:spTree>
    <p:extLst>
      <p:ext uri="{BB962C8B-B14F-4D97-AF65-F5344CB8AC3E}">
        <p14:creationId xmlns:p14="http://schemas.microsoft.com/office/powerpoint/2010/main" val="92987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1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2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6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2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0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6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1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1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7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7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p:bldP spid="90" grpId="0"/>
      <p:bldP spid="91" grpId="0"/>
      <p:bldP spid="92" grpId="0"/>
      <p:bldP spid="96" grpId="0"/>
      <p:bldP spid="152" grpId="0" animBg="1"/>
      <p:bldP spid="149" grpId="0" animBg="1"/>
      <p:bldP spid="146" grpId="0" animBg="1"/>
      <p:bldP spid="104" grpId="0"/>
      <p:bldP spid="105" grpId="0"/>
      <p:bldP spid="106" grpId="0" animBg="1"/>
      <p:bldP spid="108" grpId="0"/>
      <p:bldP spid="112" grpId="0" animBg="1"/>
      <p:bldP spid="113" grpId="0"/>
      <p:bldP spid="117" grpId="0"/>
      <p:bldP spid="122" grpId="0"/>
      <p:bldP spid="16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ounded Rectangle 37"/>
          <p:cNvSpPr/>
          <p:nvPr/>
        </p:nvSpPr>
        <p:spPr bwMode="auto">
          <a:xfrm>
            <a:off x="269239" y="1189494"/>
            <a:ext cx="11649137" cy="5258632"/>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2917">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cxnSp>
        <p:nvCxnSpPr>
          <p:cNvPr id="105" name="Straight Connector 104"/>
          <p:cNvCxnSpPr>
            <a:cxnSpLocks/>
          </p:cNvCxnSpPr>
          <p:nvPr/>
        </p:nvCxnSpPr>
        <p:spPr>
          <a:xfrm>
            <a:off x="8746657" y="4485804"/>
            <a:ext cx="0" cy="271369"/>
          </a:xfrm>
          <a:prstGeom prst="line">
            <a:avLst/>
          </a:prstGeom>
          <a:ln w="19050" cap="flat" cmpd="sng" algn="ctr">
            <a:solidFill>
              <a:schemeClr val="tx1"/>
            </a:solidFill>
            <a:prstDash val="sysDash"/>
            <a:round/>
            <a:headEnd type="none" w="med" len="med"/>
            <a:tailEnd type="oval" w="med" len="med"/>
          </a:ln>
        </p:spPr>
        <p:style>
          <a:lnRef idx="0">
            <a:scrgbClr r="0" g="0" b="0"/>
          </a:lnRef>
          <a:fillRef idx="0">
            <a:scrgbClr r="0" g="0" b="0"/>
          </a:fillRef>
          <a:effectRef idx="0">
            <a:scrgbClr r="0" g="0" b="0"/>
          </a:effectRef>
          <a:fontRef idx="minor">
            <a:schemeClr val="tx1"/>
          </a:fontRef>
        </p:style>
      </p:cxnSp>
      <p:sp>
        <p:nvSpPr>
          <p:cNvPr id="3" name="Rectangle 2"/>
          <p:cNvSpPr/>
          <p:nvPr/>
        </p:nvSpPr>
        <p:spPr bwMode="auto">
          <a:xfrm>
            <a:off x="9779158" y="1189494"/>
            <a:ext cx="2139219" cy="525863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 name="Title 3"/>
          <p:cNvSpPr>
            <a:spLocks noGrp="1"/>
          </p:cNvSpPr>
          <p:nvPr>
            <p:ph type="title"/>
          </p:nvPr>
        </p:nvSpPr>
        <p:spPr/>
        <p:txBody>
          <a:bodyPr/>
          <a:lstStyle/>
          <a:p>
            <a:r>
              <a:rPr lang="en-US" dirty="0"/>
              <a:t>Managed Disks: Reusable custom images</a:t>
            </a:r>
          </a:p>
        </p:txBody>
      </p:sp>
      <p:sp>
        <p:nvSpPr>
          <p:cNvPr id="72" name="Rectangle 71"/>
          <p:cNvSpPr/>
          <p:nvPr/>
        </p:nvSpPr>
        <p:spPr>
          <a:xfrm>
            <a:off x="712118" y="4039141"/>
            <a:ext cx="1472990" cy="1579849"/>
          </a:xfrm>
          <a:prstGeom prst="rect">
            <a:avLst/>
          </a:prstGeom>
          <a:solidFill>
            <a:schemeClr val="bg2"/>
          </a:solidFill>
          <a:ln w="19050" cap="flat" cmpd="sng" algn="ctr">
            <a:solidFill>
              <a:schemeClr val="tx1"/>
            </a:solidFill>
            <a:prstDash val="sysDot"/>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TextBox 107"/>
          <p:cNvSpPr txBox="1"/>
          <p:nvPr/>
        </p:nvSpPr>
        <p:spPr>
          <a:xfrm>
            <a:off x="1023153" y="5233776"/>
            <a:ext cx="814348" cy="271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VHD files</a:t>
            </a:r>
          </a:p>
        </p:txBody>
      </p:sp>
      <p:sp>
        <p:nvSpPr>
          <p:cNvPr id="121" name="TextBox 120"/>
          <p:cNvSpPr txBox="1"/>
          <p:nvPr/>
        </p:nvSpPr>
        <p:spPr>
          <a:xfrm>
            <a:off x="10011580" y="2682074"/>
            <a:ext cx="184705" cy="374793"/>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2" name="TextBox 121"/>
          <p:cNvSpPr txBox="1"/>
          <p:nvPr/>
        </p:nvSpPr>
        <p:spPr>
          <a:xfrm>
            <a:off x="9904474" y="3056868"/>
            <a:ext cx="2024116" cy="12974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Create multiple VMs in same region &amp; subscription</a:t>
            </a:r>
          </a:p>
        </p:txBody>
      </p:sp>
      <p:sp>
        <p:nvSpPr>
          <p:cNvPr id="135" name="TextBox 134"/>
          <p:cNvSpPr txBox="1"/>
          <p:nvPr/>
        </p:nvSpPr>
        <p:spPr>
          <a:xfrm>
            <a:off x="712118" y="5663295"/>
            <a:ext cx="1472990" cy="30172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2917">
                      <a:srgbClr val="505050"/>
                    </a:gs>
                    <a:gs pos="100000">
                      <a:srgbClr val="505050"/>
                    </a:gs>
                  </a:gsLst>
                  <a:lin ang="5400000" scaled="0"/>
                </a:gradFill>
                <a:effectLst/>
                <a:uLnTx/>
                <a:uFillTx/>
                <a:latin typeface="Segoe UI Semibold" panose="020B0702040204020203" pitchFamily="34" charset="0"/>
                <a:ea typeface="+mn-ea"/>
                <a:cs typeface="+mn-cs"/>
              </a:rPr>
              <a:t>Storage account</a:t>
            </a:r>
          </a:p>
        </p:txBody>
      </p:sp>
      <p:grpSp>
        <p:nvGrpSpPr>
          <p:cNvPr id="2" name="Group 1"/>
          <p:cNvGrpSpPr/>
          <p:nvPr/>
        </p:nvGrpSpPr>
        <p:grpSpPr>
          <a:xfrm>
            <a:off x="857336" y="1840420"/>
            <a:ext cx="1218872" cy="1788065"/>
            <a:chOff x="1956736" y="2418894"/>
            <a:chExt cx="1417515" cy="2079469"/>
          </a:xfrm>
        </p:grpSpPr>
        <p:grpSp>
          <p:nvGrpSpPr>
            <p:cNvPr id="73" name="Group 72"/>
            <p:cNvGrpSpPr/>
            <p:nvPr/>
          </p:nvGrpSpPr>
          <p:grpSpPr>
            <a:xfrm>
              <a:off x="1956736" y="3772182"/>
              <a:ext cx="1417515" cy="726181"/>
              <a:chOff x="1117189" y="3015697"/>
              <a:chExt cx="951173" cy="487278"/>
            </a:xfrm>
          </p:grpSpPr>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4311" y="3015697"/>
                <a:ext cx="524051" cy="487278"/>
              </a:xfrm>
              <a:prstGeom prst="rect">
                <a:avLst/>
              </a:prstGeom>
            </p:spPr>
          </p:pic>
          <p:pic>
            <p:nvPicPr>
              <p:cNvPr id="76" name="Picture 7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7189" y="3015697"/>
                <a:ext cx="452486" cy="450598"/>
              </a:xfrm>
              <a:prstGeom prst="rect">
                <a:avLst/>
              </a:prstGeom>
            </p:spPr>
          </p:pic>
        </p:grpSp>
        <p:grpSp>
          <p:nvGrpSpPr>
            <p:cNvPr id="144" name="Group 143"/>
            <p:cNvGrpSpPr/>
            <p:nvPr/>
          </p:nvGrpSpPr>
          <p:grpSpPr>
            <a:xfrm>
              <a:off x="2008307" y="2418894"/>
              <a:ext cx="1260890" cy="1262449"/>
              <a:chOff x="4915912" y="2175269"/>
              <a:chExt cx="1936135" cy="1938528"/>
            </a:xfrm>
          </p:grpSpPr>
          <p:sp>
            <p:nvSpPr>
              <p:cNvPr id="146" name="Rectangle: Rounded Corners 145"/>
              <p:cNvSpPr/>
              <p:nvPr/>
            </p:nvSpPr>
            <p:spPr bwMode="auto">
              <a:xfrm>
                <a:off x="4915912" y="2175269"/>
                <a:ext cx="1936135" cy="1938528"/>
              </a:xfrm>
              <a:prstGeom prst="roundRect">
                <a:avLst>
                  <a:gd name="adj" fmla="val 5954"/>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47" name="Picture 14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180876" y="2404953"/>
                <a:ext cx="1406207" cy="1479160"/>
              </a:xfrm>
              <a:prstGeom prst="rect">
                <a:avLst/>
              </a:prstGeom>
            </p:spPr>
          </p:pic>
        </p:grpSp>
      </p:grpSp>
      <p:sp>
        <p:nvSpPr>
          <p:cNvPr id="163" name="Rectangle: Rounded Corners 162"/>
          <p:cNvSpPr/>
          <p:nvPr/>
        </p:nvSpPr>
        <p:spPr bwMode="auto">
          <a:xfrm>
            <a:off x="4399783" y="1653244"/>
            <a:ext cx="2080853" cy="2743892"/>
          </a:xfrm>
          <a:prstGeom prst="roundRect">
            <a:avLst>
              <a:gd name="adj" fmla="val 5954"/>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6" name="TextBox 135"/>
          <p:cNvSpPr txBox="1"/>
          <p:nvPr/>
        </p:nvSpPr>
        <p:spPr>
          <a:xfrm>
            <a:off x="8462941" y="2588983"/>
            <a:ext cx="542136" cy="2732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VM-1</a:t>
            </a:r>
          </a:p>
        </p:txBody>
      </p:sp>
      <p:grpSp>
        <p:nvGrpSpPr>
          <p:cNvPr id="164" name="Group 163"/>
          <p:cNvGrpSpPr/>
          <p:nvPr/>
        </p:nvGrpSpPr>
        <p:grpSpPr>
          <a:xfrm>
            <a:off x="8326571" y="1374072"/>
            <a:ext cx="848469" cy="1244690"/>
            <a:chOff x="1956736" y="2418894"/>
            <a:chExt cx="1417515" cy="2079469"/>
          </a:xfrm>
        </p:grpSpPr>
        <p:grpSp>
          <p:nvGrpSpPr>
            <p:cNvPr id="165" name="Group 164"/>
            <p:cNvGrpSpPr/>
            <p:nvPr/>
          </p:nvGrpSpPr>
          <p:grpSpPr>
            <a:xfrm>
              <a:off x="1956736" y="3772182"/>
              <a:ext cx="1417515" cy="726181"/>
              <a:chOff x="1117189" y="3015697"/>
              <a:chExt cx="951173" cy="487278"/>
            </a:xfrm>
          </p:grpSpPr>
          <p:pic>
            <p:nvPicPr>
              <p:cNvPr id="169" name="Picture 16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4311" y="3015697"/>
                <a:ext cx="524051" cy="487278"/>
              </a:xfrm>
              <a:prstGeom prst="rect">
                <a:avLst/>
              </a:prstGeom>
            </p:spPr>
          </p:pic>
          <p:pic>
            <p:nvPicPr>
              <p:cNvPr id="170" name="Picture 16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7189" y="3015697"/>
                <a:ext cx="452486" cy="450598"/>
              </a:xfrm>
              <a:prstGeom prst="rect">
                <a:avLst/>
              </a:prstGeom>
            </p:spPr>
          </p:pic>
        </p:grpSp>
        <p:grpSp>
          <p:nvGrpSpPr>
            <p:cNvPr id="166" name="Group 165"/>
            <p:cNvGrpSpPr/>
            <p:nvPr/>
          </p:nvGrpSpPr>
          <p:grpSpPr>
            <a:xfrm>
              <a:off x="2008307" y="2418894"/>
              <a:ext cx="1260890" cy="1262449"/>
              <a:chOff x="4915912" y="2175269"/>
              <a:chExt cx="1936135" cy="1938528"/>
            </a:xfrm>
          </p:grpSpPr>
          <p:sp>
            <p:nvSpPr>
              <p:cNvPr id="167" name="Rectangle: Rounded Corners 166"/>
              <p:cNvSpPr/>
              <p:nvPr/>
            </p:nvSpPr>
            <p:spPr bwMode="auto">
              <a:xfrm>
                <a:off x="4915912" y="2175269"/>
                <a:ext cx="1936135" cy="1938528"/>
              </a:xfrm>
              <a:prstGeom prst="roundRect">
                <a:avLst>
                  <a:gd name="adj" fmla="val 5954"/>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68" name="Picture 167"/>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180876" y="2404953"/>
                <a:ext cx="1406207" cy="1479160"/>
              </a:xfrm>
              <a:prstGeom prst="rect">
                <a:avLst/>
              </a:prstGeom>
            </p:spPr>
          </p:pic>
        </p:grpSp>
      </p:grpSp>
      <p:sp>
        <p:nvSpPr>
          <p:cNvPr id="178" name="TextBox 177"/>
          <p:cNvSpPr txBox="1"/>
          <p:nvPr/>
        </p:nvSpPr>
        <p:spPr>
          <a:xfrm>
            <a:off x="8462941" y="4200137"/>
            <a:ext cx="564578" cy="2732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VM-2</a:t>
            </a:r>
          </a:p>
        </p:txBody>
      </p:sp>
      <p:grpSp>
        <p:nvGrpSpPr>
          <p:cNvPr id="179" name="Group 178"/>
          <p:cNvGrpSpPr/>
          <p:nvPr/>
        </p:nvGrpSpPr>
        <p:grpSpPr>
          <a:xfrm>
            <a:off x="8326571" y="2982087"/>
            <a:ext cx="848469" cy="1244690"/>
            <a:chOff x="1956736" y="2418894"/>
            <a:chExt cx="1417515" cy="2079469"/>
          </a:xfrm>
        </p:grpSpPr>
        <p:grpSp>
          <p:nvGrpSpPr>
            <p:cNvPr id="180" name="Group 179"/>
            <p:cNvGrpSpPr/>
            <p:nvPr/>
          </p:nvGrpSpPr>
          <p:grpSpPr>
            <a:xfrm>
              <a:off x="1956736" y="3772182"/>
              <a:ext cx="1417515" cy="726181"/>
              <a:chOff x="1117189" y="3015697"/>
              <a:chExt cx="951173" cy="487278"/>
            </a:xfrm>
          </p:grpSpPr>
          <p:pic>
            <p:nvPicPr>
              <p:cNvPr id="184" name="Picture 1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4311" y="3015697"/>
                <a:ext cx="524051" cy="487278"/>
              </a:xfrm>
              <a:prstGeom prst="rect">
                <a:avLst/>
              </a:prstGeom>
            </p:spPr>
          </p:pic>
          <p:pic>
            <p:nvPicPr>
              <p:cNvPr id="185" name="Picture 1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7189" y="3015697"/>
                <a:ext cx="452486" cy="450598"/>
              </a:xfrm>
              <a:prstGeom prst="rect">
                <a:avLst/>
              </a:prstGeom>
            </p:spPr>
          </p:pic>
        </p:grpSp>
        <p:grpSp>
          <p:nvGrpSpPr>
            <p:cNvPr id="181" name="Group 180"/>
            <p:cNvGrpSpPr/>
            <p:nvPr/>
          </p:nvGrpSpPr>
          <p:grpSpPr>
            <a:xfrm>
              <a:off x="2008307" y="2418894"/>
              <a:ext cx="1260890" cy="1262449"/>
              <a:chOff x="4915912" y="2175269"/>
              <a:chExt cx="1936135" cy="1938528"/>
            </a:xfrm>
          </p:grpSpPr>
          <p:sp>
            <p:nvSpPr>
              <p:cNvPr id="182" name="Rectangle: Rounded Corners 181"/>
              <p:cNvSpPr/>
              <p:nvPr/>
            </p:nvSpPr>
            <p:spPr bwMode="auto">
              <a:xfrm>
                <a:off x="4915912" y="2175269"/>
                <a:ext cx="1936135" cy="1938528"/>
              </a:xfrm>
              <a:prstGeom prst="roundRect">
                <a:avLst>
                  <a:gd name="adj" fmla="val 5954"/>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83" name="Picture 182"/>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180876" y="2404953"/>
                <a:ext cx="1406207" cy="1479160"/>
              </a:xfrm>
              <a:prstGeom prst="rect">
                <a:avLst/>
              </a:prstGeom>
            </p:spPr>
          </p:pic>
        </p:grpSp>
      </p:grpSp>
      <p:sp>
        <p:nvSpPr>
          <p:cNvPr id="187" name="TextBox 186"/>
          <p:cNvSpPr txBox="1"/>
          <p:nvPr/>
        </p:nvSpPr>
        <p:spPr>
          <a:xfrm>
            <a:off x="8462941" y="6086067"/>
            <a:ext cx="596638" cy="2732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mn-cs"/>
              </a:rPr>
              <a:t>VM-N</a:t>
            </a:r>
          </a:p>
        </p:txBody>
      </p:sp>
      <p:grpSp>
        <p:nvGrpSpPr>
          <p:cNvPr id="188" name="Group 187"/>
          <p:cNvGrpSpPr/>
          <p:nvPr/>
        </p:nvGrpSpPr>
        <p:grpSpPr>
          <a:xfrm>
            <a:off x="8326571" y="4863336"/>
            <a:ext cx="848469" cy="1244690"/>
            <a:chOff x="1956736" y="2418894"/>
            <a:chExt cx="1417515" cy="2079469"/>
          </a:xfrm>
        </p:grpSpPr>
        <p:grpSp>
          <p:nvGrpSpPr>
            <p:cNvPr id="189" name="Group 188"/>
            <p:cNvGrpSpPr/>
            <p:nvPr/>
          </p:nvGrpSpPr>
          <p:grpSpPr>
            <a:xfrm>
              <a:off x="1956736" y="3772182"/>
              <a:ext cx="1417515" cy="726181"/>
              <a:chOff x="1117189" y="3015697"/>
              <a:chExt cx="951173" cy="487278"/>
            </a:xfrm>
          </p:grpSpPr>
          <p:pic>
            <p:nvPicPr>
              <p:cNvPr id="205" name="Picture 20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4311" y="3015697"/>
                <a:ext cx="524051" cy="487278"/>
              </a:xfrm>
              <a:prstGeom prst="rect">
                <a:avLst/>
              </a:prstGeom>
            </p:spPr>
          </p:pic>
          <p:pic>
            <p:nvPicPr>
              <p:cNvPr id="206" name="Picture 20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7189" y="3015697"/>
                <a:ext cx="452486" cy="450598"/>
              </a:xfrm>
              <a:prstGeom prst="rect">
                <a:avLst/>
              </a:prstGeom>
            </p:spPr>
          </p:pic>
        </p:grpSp>
        <p:grpSp>
          <p:nvGrpSpPr>
            <p:cNvPr id="190" name="Group 189"/>
            <p:cNvGrpSpPr/>
            <p:nvPr/>
          </p:nvGrpSpPr>
          <p:grpSpPr>
            <a:xfrm>
              <a:off x="2008307" y="2418894"/>
              <a:ext cx="1260890" cy="1262449"/>
              <a:chOff x="4915912" y="2175269"/>
              <a:chExt cx="1936135" cy="1938528"/>
            </a:xfrm>
          </p:grpSpPr>
          <p:sp>
            <p:nvSpPr>
              <p:cNvPr id="191" name="Rectangle: Rounded Corners 190"/>
              <p:cNvSpPr/>
              <p:nvPr/>
            </p:nvSpPr>
            <p:spPr bwMode="auto">
              <a:xfrm>
                <a:off x="4915912" y="2175269"/>
                <a:ext cx="1936135" cy="1938528"/>
              </a:xfrm>
              <a:prstGeom prst="roundRect">
                <a:avLst>
                  <a:gd name="adj" fmla="val 5954"/>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04" name="Picture 203"/>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5180876" y="2404953"/>
                <a:ext cx="1406207" cy="1479160"/>
              </a:xfrm>
              <a:prstGeom prst="rect">
                <a:avLst/>
              </a:prstGeom>
            </p:spPr>
          </p:pic>
        </p:grpSp>
      </p:grpSp>
      <p:grpSp>
        <p:nvGrpSpPr>
          <p:cNvPr id="208" name="Group 207"/>
          <p:cNvGrpSpPr/>
          <p:nvPr/>
        </p:nvGrpSpPr>
        <p:grpSpPr>
          <a:xfrm>
            <a:off x="853425" y="4609358"/>
            <a:ext cx="1218872" cy="624418"/>
            <a:chOff x="1117189" y="3015697"/>
            <a:chExt cx="951173" cy="487278"/>
          </a:xfrm>
        </p:grpSpPr>
        <p:pic>
          <p:nvPicPr>
            <p:cNvPr id="212" name="Picture 2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4311" y="3015697"/>
              <a:ext cx="524051" cy="487278"/>
            </a:xfrm>
            <a:prstGeom prst="rect">
              <a:avLst/>
            </a:prstGeom>
          </p:spPr>
        </p:pic>
        <p:pic>
          <p:nvPicPr>
            <p:cNvPr id="213" name="Picture 2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7189" y="3015697"/>
              <a:ext cx="452486" cy="450598"/>
            </a:xfrm>
            <a:prstGeom prst="rect">
              <a:avLst/>
            </a:prstGeom>
          </p:spPr>
        </p:pic>
      </p:grpSp>
      <p:grpSp>
        <p:nvGrpSpPr>
          <p:cNvPr id="6" name="Group 5"/>
          <p:cNvGrpSpPr/>
          <p:nvPr/>
        </p:nvGrpSpPr>
        <p:grpSpPr>
          <a:xfrm>
            <a:off x="4687749" y="1886358"/>
            <a:ext cx="1542272" cy="2277662"/>
            <a:chOff x="5170728" y="2401132"/>
            <a:chExt cx="1377949" cy="2034986"/>
          </a:xfrm>
        </p:grpSpPr>
        <p:pic>
          <p:nvPicPr>
            <p:cNvPr id="78" name="Picture 7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0728" y="2401132"/>
              <a:ext cx="1377949" cy="1290506"/>
            </a:xfrm>
            <a:prstGeom prst="rect">
              <a:avLst/>
            </a:prstGeom>
          </p:spPr>
        </p:pic>
        <p:grpSp>
          <p:nvGrpSpPr>
            <p:cNvPr id="225" name="Group 224"/>
            <p:cNvGrpSpPr/>
            <p:nvPr/>
          </p:nvGrpSpPr>
          <p:grpSpPr>
            <a:xfrm>
              <a:off x="5238046" y="3799179"/>
              <a:ext cx="1243313" cy="636939"/>
              <a:chOff x="1117189" y="3015697"/>
              <a:chExt cx="951173" cy="487278"/>
            </a:xfrm>
          </p:grpSpPr>
          <p:pic>
            <p:nvPicPr>
              <p:cNvPr id="226" name="Picture 2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4311" y="3015697"/>
                <a:ext cx="524051" cy="487278"/>
              </a:xfrm>
              <a:prstGeom prst="rect">
                <a:avLst/>
              </a:prstGeom>
            </p:spPr>
          </p:pic>
          <p:pic>
            <p:nvPicPr>
              <p:cNvPr id="227" name="Picture 2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7189" y="3015697"/>
                <a:ext cx="452486" cy="450598"/>
              </a:xfrm>
              <a:prstGeom prst="rect">
                <a:avLst/>
              </a:prstGeom>
            </p:spPr>
          </p:pic>
        </p:grpSp>
      </p:grpSp>
      <p:sp>
        <p:nvSpPr>
          <p:cNvPr id="228" name="Right Brace 227"/>
          <p:cNvSpPr/>
          <p:nvPr/>
        </p:nvSpPr>
        <p:spPr>
          <a:xfrm>
            <a:off x="9300680" y="1867317"/>
            <a:ext cx="363129" cy="3512779"/>
          </a:xfrm>
          <a:prstGeom prst="rightBrace">
            <a:avLst>
              <a:gd name="adj1" fmla="val 0"/>
              <a:gd name="adj2" fmla="val 5000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117" name="Straight Arrow Connector 116"/>
          <p:cNvCxnSpPr>
            <a:cxnSpLocks/>
          </p:cNvCxnSpPr>
          <p:nvPr/>
        </p:nvCxnSpPr>
        <p:spPr>
          <a:xfrm>
            <a:off x="6741263" y="3729998"/>
            <a:ext cx="1288947" cy="1650098"/>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p:cNvCxnSpPr>
          <p:nvPr/>
        </p:nvCxnSpPr>
        <p:spPr>
          <a:xfrm>
            <a:off x="6554504" y="3737740"/>
            <a:ext cx="1655199"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p:cNvCxnSpPr>
            <a:cxnSpLocks/>
          </p:cNvCxnSpPr>
          <p:nvPr/>
        </p:nvCxnSpPr>
        <p:spPr>
          <a:xfrm flipV="1">
            <a:off x="6740850" y="1867317"/>
            <a:ext cx="1353505" cy="1878166"/>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2326082" y="2697158"/>
            <a:ext cx="1579512" cy="635559"/>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mn-cs"/>
              </a:rPr>
              <a:t>Capture a VM</a:t>
            </a:r>
          </a:p>
        </p:txBody>
      </p:sp>
      <p:sp>
        <p:nvSpPr>
          <p:cNvPr id="114" name="TextBox 113"/>
          <p:cNvSpPr txBox="1"/>
          <p:nvPr/>
        </p:nvSpPr>
        <p:spPr>
          <a:xfrm>
            <a:off x="2315770" y="4658247"/>
            <a:ext cx="1622159" cy="363946"/>
          </a:xfrm>
          <a:prstGeom prst="rect">
            <a:avLst/>
          </a:prstGeom>
          <a:solidFill>
            <a:schemeClr val="bg2"/>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0078D7"/>
                </a:solidFill>
                <a:effectLst/>
                <a:uLnTx/>
                <a:uFillTx/>
                <a:latin typeface="Segoe UI Semibold" panose="020B0702040204020203" pitchFamily="34" charset="0"/>
                <a:ea typeface="+mn-ea"/>
                <a:cs typeface="+mn-cs"/>
              </a:rPr>
              <a:t>Create image</a:t>
            </a:r>
          </a:p>
        </p:txBody>
      </p:sp>
      <p:cxnSp>
        <p:nvCxnSpPr>
          <p:cNvPr id="235" name="Straight Connector 234"/>
          <p:cNvCxnSpPr>
            <a:cxnSpLocks/>
          </p:cNvCxnSpPr>
          <p:nvPr/>
        </p:nvCxnSpPr>
        <p:spPr>
          <a:xfrm>
            <a:off x="2406308" y="3015096"/>
            <a:ext cx="1419061" cy="0"/>
          </a:xfrm>
          <a:prstGeom prst="line">
            <a:avLst/>
          </a:prstGeom>
          <a:ln w="19050"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cxnSpLocks/>
          </p:cNvCxnSpPr>
          <p:nvPr/>
        </p:nvCxnSpPr>
        <p:spPr>
          <a:xfrm>
            <a:off x="3837819" y="3661621"/>
            <a:ext cx="454641" cy="0"/>
          </a:xfrm>
          <a:prstGeom prst="line">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a:cxnSpLocks/>
          </p:cNvCxnSpPr>
          <p:nvPr/>
        </p:nvCxnSpPr>
        <p:spPr>
          <a:xfrm>
            <a:off x="3837819" y="3015096"/>
            <a:ext cx="0" cy="646526"/>
          </a:xfrm>
          <a:prstGeom prst="line">
            <a:avLst/>
          </a:prstGeom>
          <a:ln w="19050"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flipV="1">
            <a:off x="2406308" y="3930369"/>
            <a:ext cx="1886153" cy="646526"/>
            <a:chOff x="2606959" y="3075058"/>
            <a:chExt cx="1923974" cy="659490"/>
          </a:xfrm>
        </p:grpSpPr>
        <p:cxnSp>
          <p:nvCxnSpPr>
            <p:cNvPr id="244" name="Straight Connector 243"/>
            <p:cNvCxnSpPr>
              <a:cxnSpLocks/>
            </p:cNvCxnSpPr>
            <p:nvPr/>
          </p:nvCxnSpPr>
          <p:spPr>
            <a:xfrm>
              <a:off x="2606959" y="3075058"/>
              <a:ext cx="1447516" cy="0"/>
            </a:xfrm>
            <a:prstGeom prst="line">
              <a:avLst/>
            </a:prstGeom>
            <a:ln w="19050"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a:cxnSpLocks/>
            </p:cNvCxnSpPr>
            <p:nvPr/>
          </p:nvCxnSpPr>
          <p:spPr>
            <a:xfrm>
              <a:off x="4067175" y="3734548"/>
              <a:ext cx="463758" cy="0"/>
            </a:xfrm>
            <a:prstGeom prst="line">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cxnSpLocks/>
            </p:cNvCxnSpPr>
            <p:nvPr/>
          </p:nvCxnSpPr>
          <p:spPr>
            <a:xfrm>
              <a:off x="4067175" y="3075058"/>
              <a:ext cx="0" cy="659490"/>
            </a:xfrm>
            <a:prstGeom prst="line">
              <a:avLst/>
            </a:prstGeom>
            <a:ln w="19050"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p:nvGrpSpPr>
        <p:grpSpPr>
          <a:xfrm>
            <a:off x="1512342" y="3938939"/>
            <a:ext cx="559955" cy="486319"/>
            <a:chOff x="10823279" y="2148299"/>
            <a:chExt cx="732665" cy="636318"/>
          </a:xfrm>
        </p:grpSpPr>
        <p:sp>
          <p:nvSpPr>
            <p:cNvPr id="249" name="Rectangle: Rounded Corners 248"/>
            <p:cNvSpPr/>
            <p:nvPr/>
          </p:nvSpPr>
          <p:spPr bwMode="auto">
            <a:xfrm>
              <a:off x="10823279" y="2148299"/>
              <a:ext cx="732665" cy="636318"/>
            </a:xfrm>
            <a:prstGeom prst="roundRect">
              <a:avLst>
                <a:gd name="adj" fmla="val 5954"/>
              </a:avLst>
            </a:prstGeom>
            <a:solidFill>
              <a:schemeClr val="bg2"/>
            </a:solidFill>
            <a:ln w="19050" cap="flat" cmpd="sng" algn="ctr">
              <a:solidFill>
                <a:schemeClr val="tx1"/>
              </a:solidFill>
              <a:prstDash val="sysDot"/>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2917">
                      <a:srgbClr val="505050"/>
                    </a:gs>
                    <a:gs pos="100000">
                      <a:srgbClr val="505050"/>
                    </a:gs>
                  </a:gsLst>
                  <a:lin ang="5400000" scaled="0"/>
                </a:gradFill>
                <a:effectLst/>
                <a:uLnTx/>
                <a:uFillTx/>
                <a:latin typeface="Segoe UI Semibold" panose="020B0702040204020203" pitchFamily="34" charset="0"/>
                <a:ea typeface="+mn-ea"/>
                <a:cs typeface="+mn-cs"/>
              </a:endParaRPr>
            </a:p>
          </p:txBody>
        </p:sp>
        <p:pic>
          <p:nvPicPr>
            <p:cNvPr id="250" name="Picture 2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15871" y="2198744"/>
              <a:ext cx="594228" cy="585872"/>
            </a:xfrm>
            <a:prstGeom prst="rect">
              <a:avLst/>
            </a:prstGeom>
            <a:solidFill>
              <a:schemeClr val="bg2"/>
            </a:solidFill>
            <a:ln w="19050" cap="flat" cmpd="sng" algn="ctr">
              <a:noFill/>
              <a:prstDash val="sysDot"/>
              <a:headEnd type="none" w="med" len="med"/>
              <a:tailEnd type="none" w="med" len="med"/>
            </a:ln>
            <a:effectLst/>
          </p:spPr>
        </p:pic>
      </p:grpSp>
    </p:spTree>
    <p:extLst>
      <p:ext uri="{BB962C8B-B14F-4D97-AF65-F5344CB8AC3E}">
        <p14:creationId xmlns:p14="http://schemas.microsoft.com/office/powerpoint/2010/main" val="223236587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Rectangle 360"/>
          <p:cNvSpPr/>
          <p:nvPr/>
        </p:nvSpPr>
        <p:spPr bwMode="auto">
          <a:xfrm>
            <a:off x="9779158" y="1189494"/>
            <a:ext cx="2139219" cy="525863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62" name="TextBox 361"/>
          <p:cNvSpPr txBox="1"/>
          <p:nvPr/>
        </p:nvSpPr>
        <p:spPr>
          <a:xfrm>
            <a:off x="9904474" y="1693035"/>
            <a:ext cx="2024116" cy="425434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Supported within same storage type</a:t>
            </a:r>
            <a:br>
              <a:rPr kumimoji="0" lang="en-US" sz="235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endParaRPr kumimoji="0" lang="en-US" sz="235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Standard unmanaged to Standard Managed</a:t>
            </a:r>
            <a:br>
              <a:rPr kumimoji="0" lang="en-US" sz="1961" b="0" i="0" u="none" strike="noStrike" kern="1200" cap="none" spc="0" normalizeH="0" baseline="0" noProof="0">
                <a:ln>
                  <a:noFill/>
                </a:ln>
                <a:solidFill>
                  <a:srgbClr val="FFFFFF"/>
                </a:solidFill>
                <a:effectLst/>
                <a:uLnTx/>
                <a:uFillTx/>
                <a:latin typeface="Segoe UI Semilight"/>
                <a:ea typeface="+mn-ea"/>
                <a:cs typeface="+mn-cs"/>
              </a:rPr>
            </a:br>
            <a:endParaRPr kumimoji="0" lang="en-US" sz="1961" b="0" i="0" u="none" strike="noStrike" kern="1200" cap="none" spc="0" normalizeH="0" baseline="0" noProof="0">
              <a:ln>
                <a:noFill/>
              </a:ln>
              <a:solidFill>
                <a:srgbClr val="FFFFFF"/>
              </a:solidFill>
              <a:effectLst/>
              <a:uLnTx/>
              <a:uFillTx/>
              <a:latin typeface="Segoe UI Semi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FFFFFF"/>
                </a:solidFill>
                <a:effectLst/>
                <a:uLnTx/>
                <a:uFillTx/>
                <a:latin typeface="Segoe UI Semilight"/>
                <a:ea typeface="+mn-ea"/>
                <a:cs typeface="+mn-cs"/>
              </a:rPr>
              <a:t>Premium unmanaged to Premium Managed</a:t>
            </a:r>
          </a:p>
        </p:txBody>
      </p:sp>
      <p:sp>
        <p:nvSpPr>
          <p:cNvPr id="4" name="Title 3"/>
          <p:cNvSpPr>
            <a:spLocks noGrp="1"/>
          </p:cNvSpPr>
          <p:nvPr>
            <p:ph type="title"/>
          </p:nvPr>
        </p:nvSpPr>
        <p:spPr>
          <a:xfrm>
            <a:off x="269240" y="289511"/>
            <a:ext cx="12597674" cy="899665"/>
          </a:xfrm>
        </p:spPr>
        <p:txBody>
          <a:bodyPr/>
          <a:lstStyle/>
          <a:p>
            <a:r>
              <a:rPr lang="en-US" dirty="0"/>
              <a:t>Single ARM VM conversion to Managed Disks</a:t>
            </a:r>
          </a:p>
        </p:txBody>
      </p:sp>
      <p:graphicFrame>
        <p:nvGraphicFramePr>
          <p:cNvPr id="74" name="Diagram 73">
            <a:extLst>
              <a:ext uri="{FF2B5EF4-FFF2-40B4-BE49-F238E27FC236}">
                <a16:creationId xmlns:a16="http://schemas.microsoft.com/office/drawing/2014/main" id="{1C4CBE1A-B8E3-43B4-8534-8183F22392A2}"/>
              </a:ext>
            </a:extLst>
          </p:cNvPr>
          <p:cNvGraphicFramePr/>
          <p:nvPr>
            <p:extLst/>
          </p:nvPr>
        </p:nvGraphicFramePr>
        <p:xfrm>
          <a:off x="2739676" y="1361219"/>
          <a:ext cx="6214998" cy="362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6" name="Group 75">
            <a:extLst>
              <a:ext uri="{FF2B5EF4-FFF2-40B4-BE49-F238E27FC236}">
                <a16:creationId xmlns:a16="http://schemas.microsoft.com/office/drawing/2014/main" id="{ADE1A4E6-DD76-4CC0-8FA6-B2D2E0839FD4}"/>
              </a:ext>
            </a:extLst>
          </p:cNvPr>
          <p:cNvGrpSpPr/>
          <p:nvPr/>
        </p:nvGrpSpPr>
        <p:grpSpPr>
          <a:xfrm>
            <a:off x="7408749" y="4086672"/>
            <a:ext cx="1478884" cy="1442051"/>
            <a:chOff x="668035" y="4037526"/>
            <a:chExt cx="1508539" cy="1470967"/>
          </a:xfrm>
        </p:grpSpPr>
        <p:pic>
          <p:nvPicPr>
            <p:cNvPr id="77" name="Picture 76">
              <a:extLst>
                <a:ext uri="{FF2B5EF4-FFF2-40B4-BE49-F238E27FC236}">
                  <a16:creationId xmlns:a16="http://schemas.microsoft.com/office/drawing/2014/main" id="{EFB50D0B-9517-425D-BF3C-92F55146186F}"/>
                </a:ext>
              </a:extLst>
            </p:cNvPr>
            <p:cNvPicPr>
              <a:picLocks noChangeAspect="1"/>
            </p:cNvPicPr>
            <p:nvPr/>
          </p:nvPicPr>
          <p:blipFill>
            <a:blip r:embed="rId8"/>
            <a:stretch>
              <a:fillRect/>
            </a:stretch>
          </p:blipFill>
          <p:spPr>
            <a:xfrm>
              <a:off x="1871774" y="4037526"/>
              <a:ext cx="304800" cy="304800"/>
            </a:xfrm>
            <a:prstGeom prst="rect">
              <a:avLst/>
            </a:prstGeom>
          </p:spPr>
        </p:pic>
        <p:pic>
          <p:nvPicPr>
            <p:cNvPr id="81" name="Picture 80">
              <a:extLst>
                <a:ext uri="{FF2B5EF4-FFF2-40B4-BE49-F238E27FC236}">
                  <a16:creationId xmlns:a16="http://schemas.microsoft.com/office/drawing/2014/main" id="{2C24833F-4EE9-4DA7-89C6-D029852CA11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8035" y="4252056"/>
              <a:ext cx="1256437" cy="1256437"/>
            </a:xfrm>
            <a:prstGeom prst="rect">
              <a:avLst/>
            </a:prstGeom>
          </p:spPr>
        </p:pic>
      </p:grpSp>
      <p:grpSp>
        <p:nvGrpSpPr>
          <p:cNvPr id="84" name="Group 83">
            <a:extLst>
              <a:ext uri="{FF2B5EF4-FFF2-40B4-BE49-F238E27FC236}">
                <a16:creationId xmlns:a16="http://schemas.microsoft.com/office/drawing/2014/main" id="{A5868895-2A28-443A-84AD-6A32DF6B03F0}"/>
              </a:ext>
            </a:extLst>
          </p:cNvPr>
          <p:cNvGrpSpPr/>
          <p:nvPr/>
        </p:nvGrpSpPr>
        <p:grpSpPr>
          <a:xfrm>
            <a:off x="954316" y="4086673"/>
            <a:ext cx="1738043" cy="1919501"/>
            <a:chOff x="616508" y="4037526"/>
            <a:chExt cx="1772894" cy="1957991"/>
          </a:xfrm>
        </p:grpSpPr>
        <p:sp>
          <p:nvSpPr>
            <p:cNvPr id="85" name="Rectangle 84">
              <a:extLst>
                <a:ext uri="{FF2B5EF4-FFF2-40B4-BE49-F238E27FC236}">
                  <a16:creationId xmlns:a16="http://schemas.microsoft.com/office/drawing/2014/main" id="{B634EE70-C67D-48D4-A476-A095E523EAE8}"/>
                </a:ext>
              </a:extLst>
            </p:cNvPr>
            <p:cNvSpPr/>
            <p:nvPr/>
          </p:nvSpPr>
          <p:spPr>
            <a:xfrm>
              <a:off x="616508" y="5471559"/>
              <a:ext cx="1367783" cy="523958"/>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86" name="Group 85">
              <a:extLst>
                <a:ext uri="{FF2B5EF4-FFF2-40B4-BE49-F238E27FC236}">
                  <a16:creationId xmlns:a16="http://schemas.microsoft.com/office/drawing/2014/main" id="{9430084C-D09B-4D8C-B992-BC9B593DBD4A}"/>
                </a:ext>
              </a:extLst>
            </p:cNvPr>
            <p:cNvGrpSpPr/>
            <p:nvPr/>
          </p:nvGrpSpPr>
          <p:grpSpPr>
            <a:xfrm>
              <a:off x="616508" y="4037526"/>
              <a:ext cx="1560066" cy="1957990"/>
              <a:chOff x="616508" y="4037526"/>
              <a:chExt cx="1560066" cy="1957990"/>
            </a:xfrm>
          </p:grpSpPr>
          <p:pic>
            <p:nvPicPr>
              <p:cNvPr id="88" name="Picture 87">
                <a:extLst>
                  <a:ext uri="{FF2B5EF4-FFF2-40B4-BE49-F238E27FC236}">
                    <a16:creationId xmlns:a16="http://schemas.microsoft.com/office/drawing/2014/main" id="{5128000A-341E-40B9-B83A-59B89C5885BF}"/>
                  </a:ext>
                </a:extLst>
              </p:cNvPr>
              <p:cNvPicPr>
                <a:picLocks noChangeAspect="1"/>
              </p:cNvPicPr>
              <p:nvPr/>
            </p:nvPicPr>
            <p:blipFill>
              <a:blip r:embed="rId8"/>
              <a:stretch>
                <a:fillRect/>
              </a:stretch>
            </p:blipFill>
            <p:spPr>
              <a:xfrm>
                <a:off x="1871774" y="4037526"/>
                <a:ext cx="304800" cy="304800"/>
              </a:xfrm>
              <a:prstGeom prst="rect">
                <a:avLst/>
              </a:prstGeom>
            </p:spPr>
          </p:pic>
          <p:grpSp>
            <p:nvGrpSpPr>
              <p:cNvPr id="89" name="Group 88">
                <a:extLst>
                  <a:ext uri="{FF2B5EF4-FFF2-40B4-BE49-F238E27FC236}">
                    <a16:creationId xmlns:a16="http://schemas.microsoft.com/office/drawing/2014/main" id="{AC9249A9-B2A4-493B-A239-555C433AC448}"/>
                  </a:ext>
                </a:extLst>
              </p:cNvPr>
              <p:cNvGrpSpPr/>
              <p:nvPr/>
            </p:nvGrpSpPr>
            <p:grpSpPr>
              <a:xfrm>
                <a:off x="616508" y="4252056"/>
                <a:ext cx="1408665" cy="1743460"/>
                <a:chOff x="1916041" y="2453218"/>
                <a:chExt cx="1408665" cy="1743460"/>
              </a:xfrm>
            </p:grpSpPr>
            <p:grpSp>
              <p:nvGrpSpPr>
                <p:cNvPr id="90" name="Group 89">
                  <a:extLst>
                    <a:ext uri="{FF2B5EF4-FFF2-40B4-BE49-F238E27FC236}">
                      <a16:creationId xmlns:a16="http://schemas.microsoft.com/office/drawing/2014/main" id="{5222BDAC-7C02-4C64-9315-D455377D08C4}"/>
                    </a:ext>
                  </a:extLst>
                </p:cNvPr>
                <p:cNvGrpSpPr/>
                <p:nvPr/>
              </p:nvGrpSpPr>
              <p:grpSpPr>
                <a:xfrm>
                  <a:off x="1916041" y="2453218"/>
                  <a:ext cx="1307964" cy="1743460"/>
                  <a:chOff x="932127" y="1759515"/>
                  <a:chExt cx="1307964" cy="1743460"/>
                </a:xfrm>
              </p:grpSpPr>
              <p:pic>
                <p:nvPicPr>
                  <p:cNvPr id="92" name="Picture 91">
                    <a:extLst>
                      <a:ext uri="{FF2B5EF4-FFF2-40B4-BE49-F238E27FC236}">
                        <a16:creationId xmlns:a16="http://schemas.microsoft.com/office/drawing/2014/main" id="{10F92049-764E-4C62-ACED-37AC9972B44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3654" y="1759515"/>
                    <a:ext cx="1256437" cy="1256437"/>
                  </a:xfrm>
                  <a:prstGeom prst="rect">
                    <a:avLst/>
                  </a:prstGeom>
                </p:spPr>
              </p:pic>
              <p:pic>
                <p:nvPicPr>
                  <p:cNvPr id="93" name="Picture 92">
                    <a:extLst>
                      <a:ext uri="{FF2B5EF4-FFF2-40B4-BE49-F238E27FC236}">
                        <a16:creationId xmlns:a16="http://schemas.microsoft.com/office/drawing/2014/main" id="{26ED0879-486F-47A1-83D6-58B0597C83A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55565" y="3015697"/>
                    <a:ext cx="524051" cy="487278"/>
                  </a:xfrm>
                  <a:prstGeom prst="rect">
                    <a:avLst/>
                  </a:prstGeom>
                </p:spPr>
              </p:pic>
              <p:pic>
                <p:nvPicPr>
                  <p:cNvPr id="94" name="Picture 93">
                    <a:extLst>
                      <a:ext uri="{FF2B5EF4-FFF2-40B4-BE49-F238E27FC236}">
                        <a16:creationId xmlns:a16="http://schemas.microsoft.com/office/drawing/2014/main" id="{B80C5BBF-8B92-4D47-8246-3DFEAAD90E7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2127" y="3015697"/>
                    <a:ext cx="452486" cy="450598"/>
                  </a:xfrm>
                  <a:prstGeom prst="rect">
                    <a:avLst/>
                  </a:prstGeom>
                </p:spPr>
              </p:pic>
            </p:grpSp>
            <p:pic>
              <p:nvPicPr>
                <p:cNvPr id="91" name="Picture 90">
                  <a:extLst>
                    <a:ext uri="{FF2B5EF4-FFF2-40B4-BE49-F238E27FC236}">
                      <a16:creationId xmlns:a16="http://schemas.microsoft.com/office/drawing/2014/main" id="{38C70097-8E22-45C4-AC9B-52CB9646C18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00655" y="3709400"/>
                  <a:ext cx="524051" cy="487278"/>
                </a:xfrm>
                <a:prstGeom prst="rect">
                  <a:avLst/>
                </a:prstGeom>
              </p:spPr>
            </p:pic>
          </p:grpSp>
        </p:grpSp>
        <p:pic>
          <p:nvPicPr>
            <p:cNvPr id="87" name="Picture 86">
              <a:extLst>
                <a:ext uri="{FF2B5EF4-FFF2-40B4-BE49-F238E27FC236}">
                  <a16:creationId xmlns:a16="http://schemas.microsoft.com/office/drawing/2014/main" id="{46BB6136-2179-40E4-A1AC-EF5F729D768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984291" y="5269002"/>
              <a:ext cx="405111" cy="405111"/>
            </a:xfrm>
            <a:prstGeom prst="rect">
              <a:avLst/>
            </a:prstGeom>
          </p:spPr>
        </p:pic>
      </p:grpSp>
      <p:grpSp>
        <p:nvGrpSpPr>
          <p:cNvPr id="95" name="Group 94">
            <a:extLst>
              <a:ext uri="{FF2B5EF4-FFF2-40B4-BE49-F238E27FC236}">
                <a16:creationId xmlns:a16="http://schemas.microsoft.com/office/drawing/2014/main" id="{75FC58E9-ADF7-4023-A086-F57ED62DFA99}"/>
              </a:ext>
            </a:extLst>
          </p:cNvPr>
          <p:cNvGrpSpPr/>
          <p:nvPr/>
        </p:nvGrpSpPr>
        <p:grpSpPr>
          <a:xfrm>
            <a:off x="3108415" y="4086672"/>
            <a:ext cx="1738043" cy="1930445"/>
            <a:chOff x="2996667" y="4178762"/>
            <a:chExt cx="1772894" cy="1969154"/>
          </a:xfrm>
        </p:grpSpPr>
        <p:grpSp>
          <p:nvGrpSpPr>
            <p:cNvPr id="96" name="Group 95">
              <a:extLst>
                <a:ext uri="{FF2B5EF4-FFF2-40B4-BE49-F238E27FC236}">
                  <a16:creationId xmlns:a16="http://schemas.microsoft.com/office/drawing/2014/main" id="{9544A4B9-DB2A-400E-B960-45CA18D091DF}"/>
                </a:ext>
              </a:extLst>
            </p:cNvPr>
            <p:cNvGrpSpPr/>
            <p:nvPr/>
          </p:nvGrpSpPr>
          <p:grpSpPr>
            <a:xfrm>
              <a:off x="2996667" y="4404455"/>
              <a:ext cx="1772894" cy="1743461"/>
              <a:chOff x="616508" y="4252056"/>
              <a:chExt cx="1772894" cy="1743461"/>
            </a:xfrm>
          </p:grpSpPr>
          <p:sp>
            <p:nvSpPr>
              <p:cNvPr id="98" name="Rectangle 97">
                <a:extLst>
                  <a:ext uri="{FF2B5EF4-FFF2-40B4-BE49-F238E27FC236}">
                    <a16:creationId xmlns:a16="http://schemas.microsoft.com/office/drawing/2014/main" id="{BDE200C9-3E69-4609-A793-7F993300F8D4}"/>
                  </a:ext>
                </a:extLst>
              </p:cNvPr>
              <p:cNvSpPr/>
              <p:nvPr/>
            </p:nvSpPr>
            <p:spPr>
              <a:xfrm>
                <a:off x="616508" y="5471559"/>
                <a:ext cx="1367783" cy="523958"/>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99" name="Group 98">
                <a:extLst>
                  <a:ext uri="{FF2B5EF4-FFF2-40B4-BE49-F238E27FC236}">
                    <a16:creationId xmlns:a16="http://schemas.microsoft.com/office/drawing/2014/main" id="{5C9F870B-DB2C-4CB4-8EB5-51144C3C8BD3}"/>
                  </a:ext>
                </a:extLst>
              </p:cNvPr>
              <p:cNvGrpSpPr/>
              <p:nvPr/>
            </p:nvGrpSpPr>
            <p:grpSpPr>
              <a:xfrm>
                <a:off x="616508" y="4252056"/>
                <a:ext cx="1408665" cy="1743460"/>
                <a:chOff x="1916041" y="2453218"/>
                <a:chExt cx="1408665" cy="1743460"/>
              </a:xfrm>
            </p:grpSpPr>
            <p:grpSp>
              <p:nvGrpSpPr>
                <p:cNvPr id="101" name="Group 100">
                  <a:extLst>
                    <a:ext uri="{FF2B5EF4-FFF2-40B4-BE49-F238E27FC236}">
                      <a16:creationId xmlns:a16="http://schemas.microsoft.com/office/drawing/2014/main" id="{7BD33FE3-67C2-4D6B-A500-F73F5B05AAFB}"/>
                    </a:ext>
                  </a:extLst>
                </p:cNvPr>
                <p:cNvGrpSpPr/>
                <p:nvPr/>
              </p:nvGrpSpPr>
              <p:grpSpPr>
                <a:xfrm>
                  <a:off x="1916041" y="2453218"/>
                  <a:ext cx="1307964" cy="1743460"/>
                  <a:chOff x="932127" y="1759515"/>
                  <a:chExt cx="1307964" cy="1743460"/>
                </a:xfrm>
              </p:grpSpPr>
              <p:pic>
                <p:nvPicPr>
                  <p:cNvPr id="103" name="Picture 102">
                    <a:extLst>
                      <a:ext uri="{FF2B5EF4-FFF2-40B4-BE49-F238E27FC236}">
                        <a16:creationId xmlns:a16="http://schemas.microsoft.com/office/drawing/2014/main" id="{E7B8DB5E-C393-4A2F-B56F-80BB030D38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3654" y="1759515"/>
                    <a:ext cx="1256437" cy="1256437"/>
                  </a:xfrm>
                  <a:prstGeom prst="rect">
                    <a:avLst/>
                  </a:prstGeom>
                </p:spPr>
              </p:pic>
              <p:pic>
                <p:nvPicPr>
                  <p:cNvPr id="104" name="Picture 103">
                    <a:extLst>
                      <a:ext uri="{FF2B5EF4-FFF2-40B4-BE49-F238E27FC236}">
                        <a16:creationId xmlns:a16="http://schemas.microsoft.com/office/drawing/2014/main" id="{1760AB29-B68F-4CD3-91A6-F5511D118E5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55565" y="3015697"/>
                    <a:ext cx="524051" cy="487278"/>
                  </a:xfrm>
                  <a:prstGeom prst="rect">
                    <a:avLst/>
                  </a:prstGeom>
                </p:spPr>
              </p:pic>
              <p:pic>
                <p:nvPicPr>
                  <p:cNvPr id="105" name="Picture 104">
                    <a:extLst>
                      <a:ext uri="{FF2B5EF4-FFF2-40B4-BE49-F238E27FC236}">
                        <a16:creationId xmlns:a16="http://schemas.microsoft.com/office/drawing/2014/main" id="{4B6AA331-72C8-4BD8-B662-66CA766086D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2127" y="3015697"/>
                    <a:ext cx="452486" cy="450598"/>
                  </a:xfrm>
                  <a:prstGeom prst="rect">
                    <a:avLst/>
                  </a:prstGeom>
                </p:spPr>
              </p:pic>
            </p:grpSp>
            <p:pic>
              <p:nvPicPr>
                <p:cNvPr id="102" name="Picture 101">
                  <a:extLst>
                    <a:ext uri="{FF2B5EF4-FFF2-40B4-BE49-F238E27FC236}">
                      <a16:creationId xmlns:a16="http://schemas.microsoft.com/office/drawing/2014/main" id="{B9FE8DB4-2520-4197-A307-E6B9FDF9D24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00655" y="3709400"/>
                  <a:ext cx="524051" cy="487278"/>
                </a:xfrm>
                <a:prstGeom prst="rect">
                  <a:avLst/>
                </a:prstGeom>
              </p:spPr>
            </p:pic>
          </p:grpSp>
          <p:pic>
            <p:nvPicPr>
              <p:cNvPr id="100" name="Picture 99">
                <a:extLst>
                  <a:ext uri="{FF2B5EF4-FFF2-40B4-BE49-F238E27FC236}">
                    <a16:creationId xmlns:a16="http://schemas.microsoft.com/office/drawing/2014/main" id="{983E49F0-8CFE-4D84-8DE7-81FAC371239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984291" y="5269002"/>
                <a:ext cx="405111" cy="405111"/>
              </a:xfrm>
              <a:prstGeom prst="rect">
                <a:avLst/>
              </a:prstGeom>
            </p:spPr>
          </p:pic>
        </p:grpSp>
        <p:pic>
          <p:nvPicPr>
            <p:cNvPr id="97" name="Picture 96">
              <a:extLst>
                <a:ext uri="{FF2B5EF4-FFF2-40B4-BE49-F238E27FC236}">
                  <a16:creationId xmlns:a16="http://schemas.microsoft.com/office/drawing/2014/main" id="{EE22DEF1-F81A-4641-B9F0-1E91CFFD457C}"/>
                </a:ext>
              </a:extLst>
            </p:cNvPr>
            <p:cNvPicPr>
              <a:picLocks noChangeAspect="1"/>
            </p:cNvPicPr>
            <p:nvPr/>
          </p:nvPicPr>
          <p:blipFill>
            <a:blip r:embed="rId13"/>
            <a:stretch>
              <a:fillRect/>
            </a:stretch>
          </p:blipFill>
          <p:spPr>
            <a:xfrm>
              <a:off x="4288372" y="4178762"/>
              <a:ext cx="304800" cy="304800"/>
            </a:xfrm>
            <a:prstGeom prst="rect">
              <a:avLst/>
            </a:prstGeom>
          </p:spPr>
        </p:pic>
      </p:grpSp>
      <p:grpSp>
        <p:nvGrpSpPr>
          <p:cNvPr id="106" name="Group 105">
            <a:extLst>
              <a:ext uri="{FF2B5EF4-FFF2-40B4-BE49-F238E27FC236}">
                <a16:creationId xmlns:a16="http://schemas.microsoft.com/office/drawing/2014/main" id="{96D075E8-78F9-4828-9957-7C2BDCEC954D}"/>
              </a:ext>
            </a:extLst>
          </p:cNvPr>
          <p:cNvGrpSpPr/>
          <p:nvPr/>
        </p:nvGrpSpPr>
        <p:grpSpPr>
          <a:xfrm>
            <a:off x="5046006" y="4086672"/>
            <a:ext cx="1738043" cy="1930445"/>
            <a:chOff x="2996667" y="4178762"/>
            <a:chExt cx="1772894" cy="1969154"/>
          </a:xfrm>
        </p:grpSpPr>
        <p:grpSp>
          <p:nvGrpSpPr>
            <p:cNvPr id="107" name="Group 106">
              <a:extLst>
                <a:ext uri="{FF2B5EF4-FFF2-40B4-BE49-F238E27FC236}">
                  <a16:creationId xmlns:a16="http://schemas.microsoft.com/office/drawing/2014/main" id="{876A7939-F21C-4A55-AF6B-8D4F8C14DD2F}"/>
                </a:ext>
              </a:extLst>
            </p:cNvPr>
            <p:cNvGrpSpPr/>
            <p:nvPr/>
          </p:nvGrpSpPr>
          <p:grpSpPr>
            <a:xfrm>
              <a:off x="2996667" y="4404455"/>
              <a:ext cx="1772894" cy="1743461"/>
              <a:chOff x="616508" y="4252056"/>
              <a:chExt cx="1772894" cy="1743461"/>
            </a:xfrm>
          </p:grpSpPr>
          <p:sp>
            <p:nvSpPr>
              <p:cNvPr id="109" name="Rectangle 108">
                <a:extLst>
                  <a:ext uri="{FF2B5EF4-FFF2-40B4-BE49-F238E27FC236}">
                    <a16:creationId xmlns:a16="http://schemas.microsoft.com/office/drawing/2014/main" id="{AB19C5E7-2F8D-42EF-9B32-5B07EA1FF56D}"/>
                  </a:ext>
                </a:extLst>
              </p:cNvPr>
              <p:cNvSpPr/>
              <p:nvPr/>
            </p:nvSpPr>
            <p:spPr>
              <a:xfrm>
                <a:off x="616508" y="5471559"/>
                <a:ext cx="1367783" cy="523958"/>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10" name="Group 109">
                <a:extLst>
                  <a:ext uri="{FF2B5EF4-FFF2-40B4-BE49-F238E27FC236}">
                    <a16:creationId xmlns:a16="http://schemas.microsoft.com/office/drawing/2014/main" id="{DBE0139C-BFB5-4B12-94C2-39FB7B5E3D7B}"/>
                  </a:ext>
                </a:extLst>
              </p:cNvPr>
              <p:cNvGrpSpPr/>
              <p:nvPr/>
            </p:nvGrpSpPr>
            <p:grpSpPr>
              <a:xfrm>
                <a:off x="616508" y="4252056"/>
                <a:ext cx="1408665" cy="1743460"/>
                <a:chOff x="1916041" y="2453218"/>
                <a:chExt cx="1408665" cy="1743460"/>
              </a:xfrm>
            </p:grpSpPr>
            <p:grpSp>
              <p:nvGrpSpPr>
                <p:cNvPr id="112" name="Group 111">
                  <a:extLst>
                    <a:ext uri="{FF2B5EF4-FFF2-40B4-BE49-F238E27FC236}">
                      <a16:creationId xmlns:a16="http://schemas.microsoft.com/office/drawing/2014/main" id="{796D7AEA-C4BD-471E-9EC5-4562DD5E8BE5}"/>
                    </a:ext>
                  </a:extLst>
                </p:cNvPr>
                <p:cNvGrpSpPr/>
                <p:nvPr/>
              </p:nvGrpSpPr>
              <p:grpSpPr>
                <a:xfrm>
                  <a:off x="1916041" y="2453218"/>
                  <a:ext cx="1307964" cy="1743460"/>
                  <a:chOff x="932127" y="1759515"/>
                  <a:chExt cx="1307964" cy="1743460"/>
                </a:xfrm>
              </p:grpSpPr>
              <p:pic>
                <p:nvPicPr>
                  <p:cNvPr id="114" name="Picture 113">
                    <a:extLst>
                      <a:ext uri="{FF2B5EF4-FFF2-40B4-BE49-F238E27FC236}">
                        <a16:creationId xmlns:a16="http://schemas.microsoft.com/office/drawing/2014/main" id="{B8E7F938-CCCF-4135-A4A5-FEC1FD0D8A0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3654" y="1759515"/>
                    <a:ext cx="1256437" cy="1256437"/>
                  </a:xfrm>
                  <a:prstGeom prst="rect">
                    <a:avLst/>
                  </a:prstGeom>
                </p:spPr>
              </p:pic>
              <p:pic>
                <p:nvPicPr>
                  <p:cNvPr id="115" name="Picture 114">
                    <a:extLst>
                      <a:ext uri="{FF2B5EF4-FFF2-40B4-BE49-F238E27FC236}">
                        <a16:creationId xmlns:a16="http://schemas.microsoft.com/office/drawing/2014/main" id="{EDC54CCB-5A0B-4114-8FDF-654E5787F2E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55565" y="3015697"/>
                    <a:ext cx="524051" cy="487278"/>
                  </a:xfrm>
                  <a:prstGeom prst="rect">
                    <a:avLst/>
                  </a:prstGeom>
                </p:spPr>
              </p:pic>
              <p:pic>
                <p:nvPicPr>
                  <p:cNvPr id="116" name="Picture 115">
                    <a:extLst>
                      <a:ext uri="{FF2B5EF4-FFF2-40B4-BE49-F238E27FC236}">
                        <a16:creationId xmlns:a16="http://schemas.microsoft.com/office/drawing/2014/main" id="{5CD383E0-E3A3-46A3-99F9-AEBA91A9559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32127" y="3015697"/>
                    <a:ext cx="452486" cy="450598"/>
                  </a:xfrm>
                  <a:prstGeom prst="rect">
                    <a:avLst/>
                  </a:prstGeom>
                </p:spPr>
              </p:pic>
            </p:grpSp>
            <p:pic>
              <p:nvPicPr>
                <p:cNvPr id="113" name="Picture 112">
                  <a:extLst>
                    <a:ext uri="{FF2B5EF4-FFF2-40B4-BE49-F238E27FC236}">
                      <a16:creationId xmlns:a16="http://schemas.microsoft.com/office/drawing/2014/main" id="{283B04AB-E855-4902-85D9-A35D5865D5E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00655" y="3709400"/>
                  <a:ext cx="524051" cy="487278"/>
                </a:xfrm>
                <a:prstGeom prst="rect">
                  <a:avLst/>
                </a:prstGeom>
              </p:spPr>
            </p:pic>
          </p:grpSp>
          <p:pic>
            <p:nvPicPr>
              <p:cNvPr id="111" name="Picture 110">
                <a:extLst>
                  <a:ext uri="{FF2B5EF4-FFF2-40B4-BE49-F238E27FC236}">
                    <a16:creationId xmlns:a16="http://schemas.microsoft.com/office/drawing/2014/main" id="{94EDD008-4036-4A75-9FD7-3C650A3AE16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984291" y="5269002"/>
                <a:ext cx="405111" cy="405111"/>
              </a:xfrm>
              <a:prstGeom prst="rect">
                <a:avLst/>
              </a:prstGeom>
            </p:spPr>
          </p:pic>
        </p:grpSp>
        <p:pic>
          <p:nvPicPr>
            <p:cNvPr id="108" name="Picture 107">
              <a:extLst>
                <a:ext uri="{FF2B5EF4-FFF2-40B4-BE49-F238E27FC236}">
                  <a16:creationId xmlns:a16="http://schemas.microsoft.com/office/drawing/2014/main" id="{4091C7D0-2B3F-49E8-B751-B3C20F46BDBC}"/>
                </a:ext>
              </a:extLst>
            </p:cNvPr>
            <p:cNvPicPr>
              <a:picLocks noChangeAspect="1"/>
            </p:cNvPicPr>
            <p:nvPr/>
          </p:nvPicPr>
          <p:blipFill>
            <a:blip r:embed="rId13"/>
            <a:stretch>
              <a:fillRect/>
            </a:stretch>
          </p:blipFill>
          <p:spPr>
            <a:xfrm>
              <a:off x="4288372" y="4178762"/>
              <a:ext cx="304800" cy="304800"/>
            </a:xfrm>
            <a:prstGeom prst="rect">
              <a:avLst/>
            </a:prstGeom>
          </p:spPr>
        </p:pic>
      </p:grpSp>
      <p:grpSp>
        <p:nvGrpSpPr>
          <p:cNvPr id="117" name="Group 116">
            <a:extLst>
              <a:ext uri="{FF2B5EF4-FFF2-40B4-BE49-F238E27FC236}">
                <a16:creationId xmlns:a16="http://schemas.microsoft.com/office/drawing/2014/main" id="{6D43C425-78C3-437B-A0C3-4756704600C6}"/>
              </a:ext>
            </a:extLst>
          </p:cNvPr>
          <p:cNvGrpSpPr/>
          <p:nvPr/>
        </p:nvGrpSpPr>
        <p:grpSpPr>
          <a:xfrm>
            <a:off x="974307" y="6086061"/>
            <a:ext cx="5611497" cy="363946"/>
            <a:chOff x="811034" y="6101780"/>
            <a:chExt cx="5724019" cy="371243"/>
          </a:xfrm>
        </p:grpSpPr>
        <p:sp>
          <p:nvSpPr>
            <p:cNvPr id="118" name="TextBox 117">
              <a:extLst>
                <a:ext uri="{FF2B5EF4-FFF2-40B4-BE49-F238E27FC236}">
                  <a16:creationId xmlns:a16="http://schemas.microsoft.com/office/drawing/2014/main" id="{14EDEE74-D1E0-4796-B987-E594D0C8F103}"/>
                </a:ext>
              </a:extLst>
            </p:cNvPr>
            <p:cNvSpPr txBox="1"/>
            <p:nvPr/>
          </p:nvSpPr>
          <p:spPr>
            <a:xfrm>
              <a:off x="1796459" y="6101780"/>
              <a:ext cx="3990608" cy="371243"/>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Unmanaged Disks in Storage accounts</a:t>
              </a:r>
            </a:p>
          </p:txBody>
        </p:sp>
        <p:cxnSp>
          <p:nvCxnSpPr>
            <p:cNvPr id="119" name="Straight Arrow Connector 118">
              <a:extLst>
                <a:ext uri="{FF2B5EF4-FFF2-40B4-BE49-F238E27FC236}">
                  <a16:creationId xmlns:a16="http://schemas.microsoft.com/office/drawing/2014/main" id="{043B6FFB-183D-4145-8E49-324B4B7A3E02}"/>
                </a:ext>
              </a:extLst>
            </p:cNvPr>
            <p:cNvCxnSpPr/>
            <p:nvPr/>
          </p:nvCxnSpPr>
          <p:spPr>
            <a:xfrm>
              <a:off x="5604415" y="6286446"/>
              <a:ext cx="9306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DDE036BA-62CE-4E57-AA8F-CE46CB35F322}"/>
                </a:ext>
              </a:extLst>
            </p:cNvPr>
            <p:cNvCxnSpPr>
              <a:stCxn id="118" idx="1"/>
            </p:cNvCxnSpPr>
            <p:nvPr/>
          </p:nvCxnSpPr>
          <p:spPr>
            <a:xfrm flipH="1" flipV="1">
              <a:off x="811034" y="6286446"/>
              <a:ext cx="985425" cy="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21" name="TextBox 120">
            <a:extLst>
              <a:ext uri="{FF2B5EF4-FFF2-40B4-BE49-F238E27FC236}">
                <a16:creationId xmlns:a16="http://schemas.microsoft.com/office/drawing/2014/main" id="{812D9F91-E7FC-4CA8-8680-2F6BB4FFBFDE}"/>
              </a:ext>
            </a:extLst>
          </p:cNvPr>
          <p:cNvSpPr txBox="1"/>
          <p:nvPr/>
        </p:nvSpPr>
        <p:spPr>
          <a:xfrm>
            <a:off x="7303049" y="6068346"/>
            <a:ext cx="1667444" cy="36394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Segoe UI Semilight"/>
                <a:ea typeface="+mn-ea"/>
                <a:cs typeface="+mn-cs"/>
              </a:rPr>
              <a:t>Managed Disks</a:t>
            </a:r>
          </a:p>
        </p:txBody>
      </p:sp>
      <p:grpSp>
        <p:nvGrpSpPr>
          <p:cNvPr id="3" name="Group 2"/>
          <p:cNvGrpSpPr/>
          <p:nvPr/>
        </p:nvGrpSpPr>
        <p:grpSpPr>
          <a:xfrm>
            <a:off x="140517" y="1277446"/>
            <a:ext cx="2525415" cy="1005356"/>
            <a:chOff x="140517" y="1277446"/>
            <a:chExt cx="2525415" cy="1005356"/>
          </a:xfrm>
        </p:grpSpPr>
        <p:grpSp>
          <p:nvGrpSpPr>
            <p:cNvPr id="2" name="Group 1"/>
            <p:cNvGrpSpPr/>
            <p:nvPr/>
          </p:nvGrpSpPr>
          <p:grpSpPr>
            <a:xfrm>
              <a:off x="140517" y="1277446"/>
              <a:ext cx="2525415" cy="1005356"/>
              <a:chOff x="143334" y="1302565"/>
              <a:chExt cx="2576055" cy="1025515"/>
            </a:xfrm>
          </p:grpSpPr>
          <p:grpSp>
            <p:nvGrpSpPr>
              <p:cNvPr id="5" name="Group 4"/>
              <p:cNvGrpSpPr/>
              <p:nvPr/>
            </p:nvGrpSpPr>
            <p:grpSpPr>
              <a:xfrm>
                <a:off x="143334" y="1302565"/>
                <a:ext cx="2576055" cy="1025515"/>
                <a:chOff x="143334" y="5378714"/>
                <a:chExt cx="2576055" cy="1025515"/>
              </a:xfrm>
            </p:grpSpPr>
            <p:sp>
              <p:nvSpPr>
                <p:cNvPr id="58" name="Freeform: Shape 57"/>
                <p:cNvSpPr/>
                <p:nvPr/>
              </p:nvSpPr>
              <p:spPr bwMode="auto">
                <a:xfrm>
                  <a:off x="145735" y="5540687"/>
                  <a:ext cx="2573654" cy="863542"/>
                </a:xfrm>
                <a:custGeom>
                  <a:avLst/>
                  <a:gdLst>
                    <a:gd name="connsiteX0" fmla="*/ 0 w 3652967"/>
                    <a:gd name="connsiteY0" fmla="*/ 0 h 863542"/>
                    <a:gd name="connsiteX1" fmla="*/ 3652967 w 3652967"/>
                    <a:gd name="connsiteY1" fmla="*/ 0 h 863542"/>
                    <a:gd name="connsiteX2" fmla="*/ 3652967 w 3652967"/>
                    <a:gd name="connsiteY2" fmla="*/ 522831 h 863542"/>
                    <a:gd name="connsiteX3" fmla="*/ 3257742 w 3652967"/>
                    <a:gd name="connsiteY3" fmla="*/ 863542 h 863542"/>
                    <a:gd name="connsiteX4" fmla="*/ 0 w 3652967"/>
                    <a:gd name="connsiteY4" fmla="*/ 863542 h 863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2967" h="863542">
                      <a:moveTo>
                        <a:pt x="0" y="0"/>
                      </a:moveTo>
                      <a:lnTo>
                        <a:pt x="3652967" y="0"/>
                      </a:lnTo>
                      <a:lnTo>
                        <a:pt x="3652967" y="522831"/>
                      </a:lnTo>
                      <a:lnTo>
                        <a:pt x="3257742" y="863542"/>
                      </a:lnTo>
                      <a:lnTo>
                        <a:pt x="0" y="863542"/>
                      </a:lnTo>
                      <a:close/>
                    </a:path>
                  </a:pathLst>
                </a:cu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1" name="Isosceles Triangle 60"/>
                <p:cNvSpPr/>
                <p:nvPr/>
              </p:nvSpPr>
              <p:spPr bwMode="auto">
                <a:xfrm>
                  <a:off x="143334" y="5378714"/>
                  <a:ext cx="130457" cy="163024"/>
                </a:xfrm>
                <a:prstGeom prst="triangle">
                  <a:avLst>
                    <a:gd name="adj" fmla="val 100000"/>
                  </a:avLst>
                </a:prstGeom>
                <a:solidFill>
                  <a:schemeClr val="accent4">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sp>
            <p:nvSpPr>
              <p:cNvPr id="59" name="TextBox 58"/>
              <p:cNvSpPr txBox="1"/>
              <p:nvPr/>
            </p:nvSpPr>
            <p:spPr>
              <a:xfrm>
                <a:off x="746913" y="1711642"/>
                <a:ext cx="1733475" cy="400110"/>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961" b="1" i="0" u="none" strike="noStrike" kern="1200" cap="none" spc="0" normalizeH="0" baseline="0" noProof="0" dirty="0">
                    <a:ln>
                      <a:noFill/>
                    </a:ln>
                    <a:solidFill>
                      <a:srgbClr val="FFFFFF"/>
                    </a:solidFill>
                    <a:effectLst/>
                    <a:uLnTx/>
                    <a:uFillTx/>
                    <a:latin typeface="Segoe UI Semilight"/>
                    <a:ea typeface="+mn-ea"/>
                    <a:cs typeface="+mn-cs"/>
                  </a:rPr>
                  <a:t>&lt; 5 minutes</a:t>
                </a:r>
              </a:p>
            </p:txBody>
          </p:sp>
        </p:grpSp>
        <p:pic>
          <p:nvPicPr>
            <p:cNvPr id="60" name="Graphic 59" descr="Hourglass"/>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97129" y="1587441"/>
              <a:ext cx="544153" cy="544153"/>
            </a:xfrm>
            <a:prstGeom prst="rect">
              <a:avLst/>
            </a:prstGeom>
          </p:spPr>
        </p:pic>
      </p:grpSp>
      <p:grpSp>
        <p:nvGrpSpPr>
          <p:cNvPr id="6" name="Group 5">
            <a:extLst>
              <a:ext uri="{FF2B5EF4-FFF2-40B4-BE49-F238E27FC236}">
                <a16:creationId xmlns:a16="http://schemas.microsoft.com/office/drawing/2014/main" id="{7903BE2C-91A1-4725-AC32-A7621081796F}"/>
              </a:ext>
            </a:extLst>
          </p:cNvPr>
          <p:cNvGrpSpPr/>
          <p:nvPr/>
        </p:nvGrpSpPr>
        <p:grpSpPr>
          <a:xfrm>
            <a:off x="7334798" y="5523818"/>
            <a:ext cx="1420146" cy="493297"/>
            <a:chOff x="7334798" y="5523818"/>
            <a:chExt cx="1420146" cy="493297"/>
          </a:xfrm>
        </p:grpSpPr>
        <p:pic>
          <p:nvPicPr>
            <p:cNvPr id="62" name="Picture 61">
              <a:extLst>
                <a:ext uri="{FF2B5EF4-FFF2-40B4-BE49-F238E27FC236}">
                  <a16:creationId xmlns:a16="http://schemas.microsoft.com/office/drawing/2014/main" id="{61ED6550-F5FB-474E-95DC-FED326EE72B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334798" y="5528472"/>
              <a:ext cx="500365" cy="448121"/>
            </a:xfrm>
            <a:prstGeom prst="rect">
              <a:avLst/>
            </a:prstGeom>
          </p:spPr>
        </p:pic>
        <p:pic>
          <p:nvPicPr>
            <p:cNvPr id="63" name="Picture 62">
              <a:extLst>
                <a:ext uri="{FF2B5EF4-FFF2-40B4-BE49-F238E27FC236}">
                  <a16:creationId xmlns:a16="http://schemas.microsoft.com/office/drawing/2014/main" id="{24CE7230-E8E6-4EE7-9D14-A86B92FFE73E}"/>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773090" y="5528472"/>
              <a:ext cx="530846" cy="482066"/>
            </a:xfrm>
            <a:prstGeom prst="rect">
              <a:avLst/>
            </a:prstGeom>
          </p:spPr>
        </p:pic>
        <p:pic>
          <p:nvPicPr>
            <p:cNvPr id="64" name="Picture 63">
              <a:extLst>
                <a:ext uri="{FF2B5EF4-FFF2-40B4-BE49-F238E27FC236}">
                  <a16:creationId xmlns:a16="http://schemas.microsoft.com/office/drawing/2014/main" id="{8666F4D7-5F9D-42F6-A214-514218FE6716}"/>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24098" y="5523818"/>
              <a:ext cx="530846" cy="493297"/>
            </a:xfrm>
            <a:prstGeom prst="rect">
              <a:avLst/>
            </a:prstGeom>
          </p:spPr>
        </p:pic>
      </p:grpSp>
    </p:spTree>
    <p:extLst>
      <p:ext uri="{BB962C8B-B14F-4D97-AF65-F5344CB8AC3E}">
        <p14:creationId xmlns:p14="http://schemas.microsoft.com/office/powerpoint/2010/main" val="1669268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Managed Disks – Value Proposition</a:t>
            </a:r>
          </a:p>
        </p:txBody>
      </p:sp>
      <p:pic>
        <p:nvPicPr>
          <p:cNvPr id="6" name="Picture 5"/>
          <p:cNvPicPr>
            <a:picLocks noChangeAspect="1"/>
          </p:cNvPicPr>
          <p:nvPr/>
        </p:nvPicPr>
        <p:blipFill>
          <a:blip r:embed="rId3"/>
          <a:stretch>
            <a:fillRect/>
          </a:stretch>
        </p:blipFill>
        <p:spPr>
          <a:xfrm>
            <a:off x="747001" y="1687164"/>
            <a:ext cx="10391277" cy="4097119"/>
          </a:xfrm>
          <a:prstGeom prst="rect">
            <a:avLst/>
          </a:prstGeom>
        </p:spPr>
      </p:pic>
    </p:spTree>
    <p:extLst>
      <p:ext uri="{BB962C8B-B14F-4D97-AF65-F5344CB8AC3E}">
        <p14:creationId xmlns:p14="http://schemas.microsoft.com/office/powerpoint/2010/main" val="429392938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Managed Disks</a:t>
            </a:r>
          </a:p>
        </p:txBody>
      </p:sp>
      <p:grpSp>
        <p:nvGrpSpPr>
          <p:cNvPr id="2" name="Group 1"/>
          <p:cNvGrpSpPr/>
          <p:nvPr/>
        </p:nvGrpSpPr>
        <p:grpSpPr>
          <a:xfrm>
            <a:off x="3324400" y="1175712"/>
            <a:ext cx="9102769" cy="4940286"/>
            <a:chOff x="1622408" y="881543"/>
            <a:chExt cx="6828045" cy="3705740"/>
          </a:xfrm>
        </p:grpSpPr>
        <p:pic>
          <p:nvPicPr>
            <p:cNvPr id="22" name="Picture 21"/>
            <p:cNvPicPr>
              <a:picLocks noChangeAspect="1"/>
            </p:cNvPicPr>
            <p:nvPr/>
          </p:nvPicPr>
          <p:blipFill>
            <a:blip r:embed="rId3"/>
            <a:stretch>
              <a:fillRect/>
            </a:stretch>
          </p:blipFill>
          <p:spPr>
            <a:xfrm>
              <a:off x="1622408" y="881543"/>
              <a:ext cx="6828045" cy="3705740"/>
            </a:xfrm>
            <a:prstGeom prst="rect">
              <a:avLst/>
            </a:prstGeom>
          </p:spPr>
        </p:pic>
        <p:pic>
          <p:nvPicPr>
            <p:cNvPr id="23" name="Picture 22"/>
            <p:cNvPicPr>
              <a:picLocks noChangeAspect="1"/>
            </p:cNvPicPr>
            <p:nvPr/>
          </p:nvPicPr>
          <p:blipFill>
            <a:blip r:embed="rId4"/>
            <a:stretch>
              <a:fillRect/>
            </a:stretch>
          </p:blipFill>
          <p:spPr>
            <a:xfrm>
              <a:off x="5106706" y="2439975"/>
              <a:ext cx="483859" cy="572450"/>
            </a:xfrm>
            <a:prstGeom prst="rect">
              <a:avLst/>
            </a:prstGeom>
          </p:spPr>
        </p:pic>
      </p:grpSp>
      <p:sp>
        <p:nvSpPr>
          <p:cNvPr id="5" name="TextBox 4"/>
          <p:cNvSpPr txBox="1"/>
          <p:nvPr/>
        </p:nvSpPr>
        <p:spPr>
          <a:xfrm>
            <a:off x="643977" y="1341640"/>
            <a:ext cx="6358403" cy="1222278"/>
          </a:xfrm>
          <a:prstGeom prst="rect">
            <a:avLst/>
          </a:prstGeom>
          <a:noFill/>
        </p:spPr>
        <p:txBody>
          <a:bodyPr wrap="none" rtlCol="0">
            <a:spAutoFit/>
          </a:bodyPr>
          <a:lstStyle/>
          <a:p>
            <a:pPr marL="380917" marR="0" lvl="0" indent="-380917"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Disks as logical top-level resource</a:t>
            </a:r>
          </a:p>
          <a:p>
            <a:pPr marL="380917" marR="0" lvl="0" indent="-380917"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Supports both Standard &amp; Premium Disks</a:t>
            </a:r>
          </a:p>
          <a:p>
            <a:pPr marL="380917" marR="0" lvl="0" indent="-380917" algn="l" defTabSz="914367"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Back-up as </a:t>
            </a:r>
            <a:r>
              <a:rPr kumimoji="0" lang="en-US" sz="2400" b="0" i="0" u="none" strike="noStrike" kern="1200" cap="none" spc="0" normalizeH="0" baseline="0" noProof="0">
                <a:ln>
                  <a:noFill/>
                </a:ln>
                <a:solidFill>
                  <a:srgbClr val="FFFFFF"/>
                </a:solidFill>
                <a:effectLst/>
                <a:uLnTx/>
                <a:uFillTx/>
                <a:latin typeface="Segoe UI"/>
                <a:ea typeface="+mn-ea"/>
                <a:cs typeface="+mn-cs"/>
              </a:rPr>
              <a:t>Disk Image/Snapshot </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462029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Enhanced fault isolation with Managed Disks</a:t>
            </a:r>
          </a:p>
        </p:txBody>
      </p:sp>
      <p:sp>
        <p:nvSpPr>
          <p:cNvPr id="31" name="Rectangle 30"/>
          <p:cNvSpPr/>
          <p:nvPr/>
        </p:nvSpPr>
        <p:spPr>
          <a:xfrm>
            <a:off x="779064" y="1640995"/>
            <a:ext cx="10283867" cy="845624"/>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Segoe UI"/>
                <a:ea typeface="+mn-ea"/>
                <a:cs typeface="+mn-cs"/>
              </a:rPr>
              <a:t>Storage isolation of VM Availability Set  ;  VM FDs align with Managed Disk FDs</a:t>
            </a:r>
          </a:p>
        </p:txBody>
      </p:sp>
      <p:pic>
        <p:nvPicPr>
          <p:cNvPr id="32" name="Picture 31"/>
          <p:cNvPicPr>
            <a:picLocks noChangeAspect="1"/>
          </p:cNvPicPr>
          <p:nvPr/>
        </p:nvPicPr>
        <p:blipFill>
          <a:blip r:embed="rId3"/>
          <a:stretch>
            <a:fillRect/>
          </a:stretch>
        </p:blipFill>
        <p:spPr>
          <a:xfrm>
            <a:off x="2129183" y="2428447"/>
            <a:ext cx="7989771" cy="3396134"/>
          </a:xfrm>
          <a:prstGeom prst="rect">
            <a:avLst/>
          </a:prstGeom>
        </p:spPr>
      </p:pic>
    </p:spTree>
    <p:extLst>
      <p:ext uri="{BB962C8B-B14F-4D97-AF65-F5344CB8AC3E}">
        <p14:creationId xmlns:p14="http://schemas.microsoft.com/office/powerpoint/2010/main" val="368212994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B9F4FD-FAD5-4E29-A693-849BAC4E3408}"/>
              </a:ext>
            </a:extLst>
          </p:cNvPr>
          <p:cNvSpPr>
            <a:spLocks noGrp="1"/>
          </p:cNvSpPr>
          <p:nvPr>
            <p:ph type="title"/>
          </p:nvPr>
        </p:nvSpPr>
        <p:spPr/>
        <p:txBody>
          <a:bodyPr/>
          <a:lstStyle/>
          <a:p>
            <a:r>
              <a:rPr lang="en-US" dirty="0"/>
              <a:t>Disks - Best Practices</a:t>
            </a:r>
          </a:p>
        </p:txBody>
      </p:sp>
      <p:sp>
        <p:nvSpPr>
          <p:cNvPr id="5" name="Text Placeholder 4">
            <a:extLst>
              <a:ext uri="{FF2B5EF4-FFF2-40B4-BE49-F238E27FC236}">
                <a16:creationId xmlns:a16="http://schemas.microsoft.com/office/drawing/2014/main" id="{034155A0-1342-4423-9F58-7DBA17E3E3BA}"/>
              </a:ext>
            </a:extLst>
          </p:cNvPr>
          <p:cNvSpPr>
            <a:spLocks noGrp="1"/>
          </p:cNvSpPr>
          <p:nvPr>
            <p:ph type="body" sz="quarter" idx="10"/>
          </p:nvPr>
        </p:nvSpPr>
        <p:spPr>
          <a:xfrm>
            <a:off x="269240" y="1189177"/>
            <a:ext cx="11655078" cy="5676169"/>
          </a:xfrm>
        </p:spPr>
        <p:txBody>
          <a:bodyPr/>
          <a:lstStyle/>
          <a:p>
            <a:r>
              <a:rPr lang="en-US" sz="4000" dirty="0"/>
              <a:t>Always* use Premium Disks for Production workloads</a:t>
            </a:r>
          </a:p>
          <a:p>
            <a:r>
              <a:rPr lang="en-US" sz="4000" dirty="0"/>
              <a:t>Managed Disks only for new workloads</a:t>
            </a:r>
          </a:p>
          <a:p>
            <a:pPr lvl="1"/>
            <a:r>
              <a:rPr lang="en-US" sz="2800" dirty="0"/>
              <a:t>Upgrade legacy unmanaged to managed when possible</a:t>
            </a:r>
          </a:p>
          <a:p>
            <a:r>
              <a:rPr lang="en-US" sz="4000" dirty="0"/>
              <a:t>RAID for redundancy is </a:t>
            </a:r>
            <a:r>
              <a:rPr lang="en-US" sz="4000" b="1" dirty="0"/>
              <a:t>not </a:t>
            </a:r>
            <a:r>
              <a:rPr lang="en-US" sz="4000" dirty="0"/>
              <a:t>necessary</a:t>
            </a:r>
          </a:p>
          <a:p>
            <a:pPr lvl="1"/>
            <a:r>
              <a:rPr lang="en-US" sz="2800" dirty="0"/>
              <a:t>RAID for performance as needed</a:t>
            </a:r>
          </a:p>
          <a:p>
            <a:pPr lvl="1"/>
            <a:r>
              <a:rPr lang="en-US" sz="2800" dirty="0"/>
              <a:t>Durability doesn’t remove the need for backups</a:t>
            </a:r>
          </a:p>
          <a:p>
            <a:r>
              <a:rPr lang="en-US" sz="3584" dirty="0"/>
              <a:t>Performance</a:t>
            </a:r>
          </a:p>
          <a:p>
            <a:pPr lvl="1"/>
            <a:r>
              <a:rPr lang="en-US" sz="2800" dirty="0"/>
              <a:t>Local </a:t>
            </a:r>
            <a:r>
              <a:rPr lang="en-US" sz="2800" dirty="0" err="1"/>
              <a:t>ssd</a:t>
            </a:r>
            <a:r>
              <a:rPr lang="en-US" sz="2800" dirty="0"/>
              <a:t> is </a:t>
            </a:r>
            <a:r>
              <a:rPr lang="en-US" sz="2800" b="1" dirty="0"/>
              <a:t>definitely </a:t>
            </a:r>
            <a:r>
              <a:rPr lang="en-US" sz="2800" dirty="0"/>
              <a:t>temporary, use if you can tolerate loss</a:t>
            </a:r>
          </a:p>
          <a:p>
            <a:pPr lvl="1"/>
            <a:r>
              <a:rPr lang="en-US" sz="2800" dirty="0"/>
              <a:t>Enable read caching where appropriate for better perf</a:t>
            </a:r>
          </a:p>
          <a:p>
            <a:pPr lvl="1"/>
            <a:r>
              <a:rPr lang="en-US" sz="2800" dirty="0"/>
              <a:t>Understand VM limits vs Disk limits for perf</a:t>
            </a:r>
          </a:p>
        </p:txBody>
      </p:sp>
    </p:spTree>
    <p:extLst>
      <p:ext uri="{BB962C8B-B14F-4D97-AF65-F5344CB8AC3E}">
        <p14:creationId xmlns:p14="http://schemas.microsoft.com/office/powerpoint/2010/main" val="145258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25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250"/>
                                        <p:tgtEl>
                                          <p:spTgt spid="5">
                                            <p:txEl>
                                              <p:pRg st="1" end="1"/>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25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wipe(left)">
                                      <p:cBhvr>
                                        <p:cTn id="20" dur="250"/>
                                        <p:tgtEl>
                                          <p:spTgt spid="5">
                                            <p:txEl>
                                              <p:pRg st="3" end="3"/>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wipe(left)">
                                      <p:cBhvr>
                                        <p:cTn id="23" dur="250"/>
                                        <p:tgtEl>
                                          <p:spTgt spid="5">
                                            <p:txEl>
                                              <p:pRg st="4" end="4"/>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wipe(left)">
                                      <p:cBhvr>
                                        <p:cTn id="26" dur="25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wipe(left)">
                                      <p:cBhvr>
                                        <p:cTn id="31" dur="250"/>
                                        <p:tgtEl>
                                          <p:spTgt spid="5">
                                            <p:txEl>
                                              <p:pRg st="6" end="6"/>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wipe(left)">
                                      <p:cBhvr>
                                        <p:cTn id="34" dur="250"/>
                                        <p:tgtEl>
                                          <p:spTgt spid="5">
                                            <p:txEl>
                                              <p:pRg st="7" end="7"/>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wipe(left)">
                                      <p:cBhvr>
                                        <p:cTn id="37" dur="250"/>
                                        <p:tgtEl>
                                          <p:spTgt spid="5">
                                            <p:txEl>
                                              <p:pRg st="8" end="8"/>
                                            </p:txEl>
                                          </p:spTgt>
                                        </p:tgtEl>
                                      </p:cBhvr>
                                    </p:animEffect>
                                  </p:childTnLst>
                                </p:cTn>
                              </p:par>
                              <p:par>
                                <p:cTn id="38" presetID="22" presetClass="entr" presetSubtype="8" fill="hold" nodeType="with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wipe(left)">
                                      <p:cBhvr>
                                        <p:cTn id="40" dur="25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92"/>
            <a:ext cx="11653523" cy="914347"/>
          </a:xfrm>
        </p:spPr>
        <p:txBody>
          <a:bodyPr/>
          <a:lstStyle/>
          <a:p>
            <a:r>
              <a:rPr lang="en-US" sz="5295" dirty="0"/>
              <a:t>Azure Files</a:t>
            </a:r>
          </a:p>
        </p:txBody>
      </p:sp>
    </p:spTree>
    <p:extLst>
      <p:ext uri="{BB962C8B-B14F-4D97-AF65-F5344CB8AC3E}">
        <p14:creationId xmlns:p14="http://schemas.microsoft.com/office/powerpoint/2010/main" val="206881407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93BA6-EF05-441E-868A-C5C0D316603A}"/>
              </a:ext>
            </a:extLst>
          </p:cNvPr>
          <p:cNvSpPr>
            <a:spLocks noGrp="1"/>
          </p:cNvSpPr>
          <p:nvPr>
            <p:ph type="title"/>
          </p:nvPr>
        </p:nvSpPr>
        <p:spPr/>
        <p:txBody>
          <a:bodyPr/>
          <a:lstStyle/>
          <a:p>
            <a:r>
              <a:rPr lang="en-US" dirty="0"/>
              <a:t>What is Azure Files?</a:t>
            </a:r>
          </a:p>
        </p:txBody>
      </p:sp>
      <p:sp>
        <p:nvSpPr>
          <p:cNvPr id="3" name="Hook">
            <a:extLst>
              <a:ext uri="{FF2B5EF4-FFF2-40B4-BE49-F238E27FC236}">
                <a16:creationId xmlns:a16="http://schemas.microsoft.com/office/drawing/2014/main" id="{183F50A0-8EF7-4DB2-9E26-CE443CD170F8}"/>
              </a:ext>
            </a:extLst>
          </p:cNvPr>
          <p:cNvSpPr>
            <a:spLocks noGrp="1"/>
          </p:cNvSpPr>
          <p:nvPr>
            <p:ph type="body" sz="quarter" idx="10"/>
          </p:nvPr>
        </p:nvSpPr>
        <p:spPr>
          <a:xfrm>
            <a:off x="269240" y="1189495"/>
            <a:ext cx="11655078" cy="669832"/>
          </a:xfrm>
        </p:spPr>
        <p:txBody>
          <a:bodyPr/>
          <a:lstStyle/>
          <a:p>
            <a:r>
              <a:rPr lang="en-US" dirty="0"/>
              <a:t>Cloud file shares that are…</a:t>
            </a:r>
          </a:p>
        </p:txBody>
      </p:sp>
      <p:grpSp>
        <p:nvGrpSpPr>
          <p:cNvPr id="31" name="Secure">
            <a:extLst>
              <a:ext uri="{FF2B5EF4-FFF2-40B4-BE49-F238E27FC236}">
                <a16:creationId xmlns:a16="http://schemas.microsoft.com/office/drawing/2014/main" id="{74AE77D8-7BA8-4FC4-A1E9-E6DDC8399020}"/>
              </a:ext>
            </a:extLst>
          </p:cNvPr>
          <p:cNvGrpSpPr/>
          <p:nvPr/>
        </p:nvGrpSpPr>
        <p:grpSpPr>
          <a:xfrm>
            <a:off x="6768008" y="1927801"/>
            <a:ext cx="5069266" cy="1297637"/>
            <a:chOff x="548640" y="1965960"/>
            <a:chExt cx="5170915" cy="1323657"/>
          </a:xfrm>
        </p:grpSpPr>
        <p:pic>
          <p:nvPicPr>
            <p:cNvPr id="5" name="Secure-Pic">
              <a:extLst>
                <a:ext uri="{FF2B5EF4-FFF2-40B4-BE49-F238E27FC236}">
                  <a16:creationId xmlns:a16="http://schemas.microsoft.com/office/drawing/2014/main" id="{FDF6C2E7-A51F-4145-AB51-5748B68B9D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8640" y="2009457"/>
              <a:ext cx="1280160" cy="1280160"/>
            </a:xfrm>
            <a:prstGeom prst="rect">
              <a:avLst/>
            </a:prstGeom>
          </p:spPr>
        </p:pic>
        <p:sp>
          <p:nvSpPr>
            <p:cNvPr id="8" name="Secure-Title">
              <a:extLst>
                <a:ext uri="{FF2B5EF4-FFF2-40B4-BE49-F238E27FC236}">
                  <a16:creationId xmlns:a16="http://schemas.microsoft.com/office/drawing/2014/main" id="{89664604-7779-4629-9B87-D6528688E8A7}"/>
                </a:ext>
              </a:extLst>
            </p:cNvPr>
            <p:cNvSpPr txBox="1"/>
            <p:nvPr/>
          </p:nvSpPr>
          <p:spPr>
            <a:xfrm>
              <a:off x="2103437" y="1965960"/>
              <a:ext cx="1254959" cy="627864"/>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Secure</a:t>
              </a:r>
            </a:p>
          </p:txBody>
        </p:sp>
        <p:sp>
          <p:nvSpPr>
            <p:cNvPr id="23" name="Secure-Text">
              <a:extLst>
                <a:ext uri="{FF2B5EF4-FFF2-40B4-BE49-F238E27FC236}">
                  <a16:creationId xmlns:a16="http://schemas.microsoft.com/office/drawing/2014/main" id="{5C0B29C0-9A27-4BF7-9469-BAA414BE0EAE}"/>
                </a:ext>
              </a:extLst>
            </p:cNvPr>
            <p:cNvSpPr txBox="1"/>
            <p:nvPr/>
          </p:nvSpPr>
          <p:spPr>
            <a:xfrm>
              <a:off x="2103437" y="2418704"/>
              <a:ext cx="3616118" cy="5170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Data encrypted at rest and in transit</a:t>
              </a:r>
            </a:p>
          </p:txBody>
        </p:sp>
      </p:grpSp>
      <p:grpSp>
        <p:nvGrpSpPr>
          <p:cNvPr id="32" name="EasilyManaged">
            <a:extLst>
              <a:ext uri="{FF2B5EF4-FFF2-40B4-BE49-F238E27FC236}">
                <a16:creationId xmlns:a16="http://schemas.microsoft.com/office/drawing/2014/main" id="{C1692E8E-763A-4DD0-8D71-FD3E17266012}"/>
              </a:ext>
            </a:extLst>
          </p:cNvPr>
          <p:cNvGrpSpPr/>
          <p:nvPr/>
        </p:nvGrpSpPr>
        <p:grpSpPr>
          <a:xfrm>
            <a:off x="537856" y="1927801"/>
            <a:ext cx="3895931" cy="1297637"/>
            <a:chOff x="6904037" y="1965960"/>
            <a:chExt cx="3974053" cy="1323657"/>
          </a:xfrm>
        </p:grpSpPr>
        <p:pic>
          <p:nvPicPr>
            <p:cNvPr id="13" name="EasilyManaged-Pic">
              <a:extLst>
                <a:ext uri="{FF2B5EF4-FFF2-40B4-BE49-F238E27FC236}">
                  <a16:creationId xmlns:a16="http://schemas.microsoft.com/office/drawing/2014/main" id="{27CF15C2-ACDF-4DAE-B504-E7E70926D9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04037" y="2009457"/>
              <a:ext cx="1280160" cy="1280160"/>
            </a:xfrm>
            <a:prstGeom prst="rect">
              <a:avLst/>
            </a:prstGeom>
          </p:spPr>
        </p:pic>
        <p:sp>
          <p:nvSpPr>
            <p:cNvPr id="20" name="EasilyManaged-Title">
              <a:extLst>
                <a:ext uri="{FF2B5EF4-FFF2-40B4-BE49-F238E27FC236}">
                  <a16:creationId xmlns:a16="http://schemas.microsoft.com/office/drawing/2014/main" id="{2D8F71E9-F0A8-42DC-A464-6BCA957CA692}"/>
                </a:ext>
              </a:extLst>
            </p:cNvPr>
            <p:cNvSpPr txBox="1"/>
            <p:nvPr/>
          </p:nvSpPr>
          <p:spPr>
            <a:xfrm>
              <a:off x="8458517" y="1965960"/>
              <a:ext cx="2419573" cy="627864"/>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Easily managed</a:t>
              </a:r>
            </a:p>
          </p:txBody>
        </p:sp>
        <p:sp>
          <p:nvSpPr>
            <p:cNvPr id="26" name="EasilyManaged-Text">
              <a:extLst>
                <a:ext uri="{FF2B5EF4-FFF2-40B4-BE49-F238E27FC236}">
                  <a16:creationId xmlns:a16="http://schemas.microsoft.com/office/drawing/2014/main" id="{30B2FA04-6575-4DFF-AD1E-6D84CE2C924A}"/>
                </a:ext>
              </a:extLst>
            </p:cNvPr>
            <p:cNvSpPr txBox="1"/>
            <p:nvPr/>
          </p:nvSpPr>
          <p:spPr>
            <a:xfrm>
              <a:off x="8458517" y="2423160"/>
              <a:ext cx="2153282" cy="5170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No servers required</a:t>
              </a:r>
            </a:p>
          </p:txBody>
        </p:sp>
      </p:grpSp>
      <p:grpSp>
        <p:nvGrpSpPr>
          <p:cNvPr id="33" name="Smart">
            <a:extLst>
              <a:ext uri="{FF2B5EF4-FFF2-40B4-BE49-F238E27FC236}">
                <a16:creationId xmlns:a16="http://schemas.microsoft.com/office/drawing/2014/main" id="{571026B4-F3D3-4EDF-AC3D-08D93ADF2C54}"/>
              </a:ext>
            </a:extLst>
          </p:cNvPr>
          <p:cNvGrpSpPr/>
          <p:nvPr/>
        </p:nvGrpSpPr>
        <p:grpSpPr>
          <a:xfrm>
            <a:off x="537855" y="5083215"/>
            <a:ext cx="5014042" cy="1298789"/>
            <a:chOff x="548640" y="3575304"/>
            <a:chExt cx="5114584" cy="1324832"/>
          </a:xfrm>
        </p:grpSpPr>
        <p:pic>
          <p:nvPicPr>
            <p:cNvPr id="7" name="Smart-Pic">
              <a:extLst>
                <a:ext uri="{FF2B5EF4-FFF2-40B4-BE49-F238E27FC236}">
                  <a16:creationId xmlns:a16="http://schemas.microsoft.com/office/drawing/2014/main" id="{C66A8992-6BAB-4C1C-A14A-35FE34FF37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640" y="3619976"/>
              <a:ext cx="1280160" cy="1280160"/>
            </a:xfrm>
            <a:prstGeom prst="rect">
              <a:avLst/>
            </a:prstGeom>
          </p:spPr>
        </p:pic>
        <p:sp>
          <p:nvSpPr>
            <p:cNvPr id="18" name="Smart-Title">
              <a:extLst>
                <a:ext uri="{FF2B5EF4-FFF2-40B4-BE49-F238E27FC236}">
                  <a16:creationId xmlns:a16="http://schemas.microsoft.com/office/drawing/2014/main" id="{0E0E08FC-DF67-4431-8C5D-914FB0B2F734}"/>
                </a:ext>
              </a:extLst>
            </p:cNvPr>
            <p:cNvSpPr txBox="1"/>
            <p:nvPr/>
          </p:nvSpPr>
          <p:spPr>
            <a:xfrm>
              <a:off x="2103120" y="3575304"/>
              <a:ext cx="1152431" cy="627864"/>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Smart</a:t>
              </a:r>
            </a:p>
          </p:txBody>
        </p:sp>
        <p:sp>
          <p:nvSpPr>
            <p:cNvPr id="27" name="Smart-Text">
              <a:extLst>
                <a:ext uri="{FF2B5EF4-FFF2-40B4-BE49-F238E27FC236}">
                  <a16:creationId xmlns:a16="http://schemas.microsoft.com/office/drawing/2014/main" id="{32926105-1FA2-4BE5-9793-1A5C4C61E529}"/>
                </a:ext>
              </a:extLst>
            </p:cNvPr>
            <p:cNvSpPr txBox="1"/>
            <p:nvPr/>
          </p:nvSpPr>
          <p:spPr>
            <a:xfrm>
              <a:off x="2096285" y="4032504"/>
              <a:ext cx="3566939" cy="815608"/>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Make the most of limited networks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with intelligent caching</a:t>
              </a:r>
            </a:p>
          </p:txBody>
        </p:sp>
      </p:grpSp>
      <p:grpSp>
        <p:nvGrpSpPr>
          <p:cNvPr id="35" name="XPlat">
            <a:extLst>
              <a:ext uri="{FF2B5EF4-FFF2-40B4-BE49-F238E27FC236}">
                <a16:creationId xmlns:a16="http://schemas.microsoft.com/office/drawing/2014/main" id="{0D42D2C2-9FBC-41DE-8215-EB25CBB3A56E}"/>
              </a:ext>
            </a:extLst>
          </p:cNvPr>
          <p:cNvGrpSpPr/>
          <p:nvPr/>
        </p:nvGrpSpPr>
        <p:grpSpPr>
          <a:xfrm>
            <a:off x="537856" y="3505508"/>
            <a:ext cx="5311844" cy="1299816"/>
            <a:chOff x="548640" y="5184648"/>
            <a:chExt cx="5418358" cy="1325880"/>
          </a:xfrm>
        </p:grpSpPr>
        <p:pic>
          <p:nvPicPr>
            <p:cNvPr id="10" name="XPlat-pic">
              <a:extLst>
                <a:ext uri="{FF2B5EF4-FFF2-40B4-BE49-F238E27FC236}">
                  <a16:creationId xmlns:a16="http://schemas.microsoft.com/office/drawing/2014/main" id="{1D560ACA-5388-4D5C-B174-1D3DE6249F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8640" y="5230368"/>
              <a:ext cx="1280160" cy="1280160"/>
            </a:xfrm>
            <a:prstGeom prst="rect">
              <a:avLst/>
            </a:prstGeom>
          </p:spPr>
        </p:pic>
        <p:sp>
          <p:nvSpPr>
            <p:cNvPr id="19" name="XPlat-Title">
              <a:extLst>
                <a:ext uri="{FF2B5EF4-FFF2-40B4-BE49-F238E27FC236}">
                  <a16:creationId xmlns:a16="http://schemas.microsoft.com/office/drawing/2014/main" id="{A0B01E08-9D64-44ED-9AFA-0BFBA4C136DE}"/>
                </a:ext>
              </a:extLst>
            </p:cNvPr>
            <p:cNvSpPr txBox="1"/>
            <p:nvPr/>
          </p:nvSpPr>
          <p:spPr>
            <a:xfrm>
              <a:off x="2103120" y="5184648"/>
              <a:ext cx="2281930" cy="627858"/>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Cross-platform</a:t>
              </a:r>
            </a:p>
          </p:txBody>
        </p:sp>
        <p:sp>
          <p:nvSpPr>
            <p:cNvPr id="28" name="XPlat-Text">
              <a:extLst>
                <a:ext uri="{FF2B5EF4-FFF2-40B4-BE49-F238E27FC236}">
                  <a16:creationId xmlns:a16="http://schemas.microsoft.com/office/drawing/2014/main" id="{E5D6AFAB-D75F-4C75-B3B2-EEC4D9C43FF0}"/>
                </a:ext>
              </a:extLst>
            </p:cNvPr>
            <p:cNvSpPr txBox="1"/>
            <p:nvPr/>
          </p:nvSpPr>
          <p:spPr>
            <a:xfrm>
              <a:off x="2103120" y="5641848"/>
              <a:ext cx="3863878" cy="5170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Mount on Windows, Linux, and macOS</a:t>
              </a:r>
            </a:p>
          </p:txBody>
        </p:sp>
      </p:grpSp>
      <p:grpSp>
        <p:nvGrpSpPr>
          <p:cNvPr id="34" name="Hybrid">
            <a:extLst>
              <a:ext uri="{FF2B5EF4-FFF2-40B4-BE49-F238E27FC236}">
                <a16:creationId xmlns:a16="http://schemas.microsoft.com/office/drawing/2014/main" id="{9FBF614A-661B-499B-83AC-133C0C7C7E95}"/>
              </a:ext>
            </a:extLst>
          </p:cNvPr>
          <p:cNvGrpSpPr/>
          <p:nvPr/>
        </p:nvGrpSpPr>
        <p:grpSpPr>
          <a:xfrm>
            <a:off x="6768319" y="3505508"/>
            <a:ext cx="4761781" cy="1247787"/>
            <a:chOff x="6904037" y="3575304"/>
            <a:chExt cx="4857265" cy="1272808"/>
          </a:xfrm>
        </p:grpSpPr>
        <p:pic>
          <p:nvPicPr>
            <p:cNvPr id="15" name="Hybrid-Pic">
              <a:extLst>
                <a:ext uri="{FF2B5EF4-FFF2-40B4-BE49-F238E27FC236}">
                  <a16:creationId xmlns:a16="http://schemas.microsoft.com/office/drawing/2014/main" id="{BC1C34FC-E77B-4268-92F5-9CF78BA5072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04037" y="3784997"/>
              <a:ext cx="1280160" cy="950119"/>
            </a:xfrm>
            <a:prstGeom prst="rect">
              <a:avLst/>
            </a:prstGeom>
          </p:spPr>
        </p:pic>
        <p:sp>
          <p:nvSpPr>
            <p:cNvPr id="21" name="Hybrid-Title">
              <a:extLst>
                <a:ext uri="{FF2B5EF4-FFF2-40B4-BE49-F238E27FC236}">
                  <a16:creationId xmlns:a16="http://schemas.microsoft.com/office/drawing/2014/main" id="{0A6D157D-17A3-419A-8AF2-4FD858312AB7}"/>
                </a:ext>
              </a:extLst>
            </p:cNvPr>
            <p:cNvSpPr txBox="1"/>
            <p:nvPr/>
          </p:nvSpPr>
          <p:spPr>
            <a:xfrm>
              <a:off x="8458517" y="3575304"/>
              <a:ext cx="3302785" cy="627859"/>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Built for a hybrid world</a:t>
              </a:r>
            </a:p>
          </p:txBody>
        </p:sp>
        <p:sp>
          <p:nvSpPr>
            <p:cNvPr id="29" name="Hybrid-Text">
              <a:extLst>
                <a:ext uri="{FF2B5EF4-FFF2-40B4-BE49-F238E27FC236}">
                  <a16:creationId xmlns:a16="http://schemas.microsoft.com/office/drawing/2014/main" id="{26885822-8DC9-4B6F-B713-4350A03DC69B}"/>
                </a:ext>
              </a:extLst>
            </p:cNvPr>
            <p:cNvSpPr txBox="1"/>
            <p:nvPr/>
          </p:nvSpPr>
          <p:spPr>
            <a:xfrm>
              <a:off x="8458517" y="4032504"/>
              <a:ext cx="3259034" cy="815608"/>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Access data where you want to,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how you want to</a:t>
              </a:r>
            </a:p>
          </p:txBody>
        </p:sp>
      </p:grpSp>
      <p:grpSp>
        <p:nvGrpSpPr>
          <p:cNvPr id="36" name="Harmonious">
            <a:extLst>
              <a:ext uri="{FF2B5EF4-FFF2-40B4-BE49-F238E27FC236}">
                <a16:creationId xmlns:a16="http://schemas.microsoft.com/office/drawing/2014/main" id="{2740B47A-DD90-4667-92E7-AEA60EC264C6}"/>
              </a:ext>
            </a:extLst>
          </p:cNvPr>
          <p:cNvGrpSpPr/>
          <p:nvPr/>
        </p:nvGrpSpPr>
        <p:grpSpPr>
          <a:xfrm>
            <a:off x="6768319" y="5083216"/>
            <a:ext cx="4874970" cy="1296556"/>
            <a:chOff x="6904037" y="5184648"/>
            <a:chExt cx="4972723" cy="1322555"/>
          </a:xfrm>
        </p:grpSpPr>
        <p:pic>
          <p:nvPicPr>
            <p:cNvPr id="17" name="Harmonious-Pic">
              <a:extLst>
                <a:ext uri="{FF2B5EF4-FFF2-40B4-BE49-F238E27FC236}">
                  <a16:creationId xmlns:a16="http://schemas.microsoft.com/office/drawing/2014/main" id="{36377E26-187C-4092-B905-973437A07AD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904037" y="5230368"/>
              <a:ext cx="1316736" cy="1276835"/>
            </a:xfrm>
            <a:prstGeom prst="rect">
              <a:avLst/>
            </a:prstGeom>
          </p:spPr>
        </p:pic>
        <p:sp>
          <p:nvSpPr>
            <p:cNvPr id="22" name="Harmonious-Title">
              <a:extLst>
                <a:ext uri="{FF2B5EF4-FFF2-40B4-BE49-F238E27FC236}">
                  <a16:creationId xmlns:a16="http://schemas.microsoft.com/office/drawing/2014/main" id="{4412FEC9-7214-454F-BCE3-566162F9FFAF}"/>
                </a:ext>
              </a:extLst>
            </p:cNvPr>
            <p:cNvSpPr txBox="1"/>
            <p:nvPr/>
          </p:nvSpPr>
          <p:spPr>
            <a:xfrm>
              <a:off x="8458517" y="5184648"/>
              <a:ext cx="1986185" cy="627864"/>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Harmonious</a:t>
              </a:r>
            </a:p>
          </p:txBody>
        </p:sp>
        <p:sp>
          <p:nvSpPr>
            <p:cNvPr id="30" name="Harmonious-Text">
              <a:extLst>
                <a:ext uri="{FF2B5EF4-FFF2-40B4-BE49-F238E27FC236}">
                  <a16:creationId xmlns:a16="http://schemas.microsoft.com/office/drawing/2014/main" id="{F84CB2F3-C728-4041-BEB6-DC34F472BA57}"/>
                </a:ext>
              </a:extLst>
            </p:cNvPr>
            <p:cNvSpPr txBox="1"/>
            <p:nvPr/>
          </p:nvSpPr>
          <p:spPr>
            <a:xfrm>
              <a:off x="8458517" y="5641848"/>
              <a:ext cx="3418243" cy="815608"/>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Migrate applications to the cloud </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without the headaches</a:t>
              </a:r>
            </a:p>
          </p:txBody>
        </p:sp>
      </p:grpSp>
    </p:spTree>
    <p:extLst>
      <p:ext uri="{BB962C8B-B14F-4D97-AF65-F5344CB8AC3E}">
        <p14:creationId xmlns:p14="http://schemas.microsoft.com/office/powerpoint/2010/main" val="24693546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anim calcmode="lin" valueType="num">
                                      <p:cBhvr>
                                        <p:cTn id="8" dur="500" fill="hold"/>
                                        <p:tgtEl>
                                          <p:spTgt spid="32"/>
                                        </p:tgtEl>
                                        <p:attrNameLst>
                                          <p:attrName>ppt_x</p:attrName>
                                        </p:attrNameLst>
                                      </p:cBhvr>
                                      <p:tavLst>
                                        <p:tav tm="0">
                                          <p:val>
                                            <p:strVal val="#ppt_x"/>
                                          </p:val>
                                        </p:tav>
                                        <p:tav tm="100000">
                                          <p:val>
                                            <p:strVal val="#ppt_x"/>
                                          </p:val>
                                        </p:tav>
                                      </p:tavLst>
                                    </p:anim>
                                    <p:anim calcmode="lin" valueType="num">
                                      <p:cBhvr>
                                        <p:cTn id="9"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anim calcmode="lin" valueType="num">
                                      <p:cBhvr>
                                        <p:cTn id="15" dur="500" fill="hold"/>
                                        <p:tgtEl>
                                          <p:spTgt spid="31"/>
                                        </p:tgtEl>
                                        <p:attrNameLst>
                                          <p:attrName>ppt_x</p:attrName>
                                        </p:attrNameLst>
                                      </p:cBhvr>
                                      <p:tavLst>
                                        <p:tav tm="0">
                                          <p:val>
                                            <p:strVal val="#ppt_x"/>
                                          </p:val>
                                        </p:tav>
                                        <p:tav tm="100000">
                                          <p:val>
                                            <p:strVal val="#ppt_x"/>
                                          </p:val>
                                        </p:tav>
                                      </p:tavLst>
                                    </p:anim>
                                    <p:anim calcmode="lin" valueType="num">
                                      <p:cBhvr>
                                        <p:cTn id="16" dur="5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anim calcmode="lin" valueType="num">
                                      <p:cBhvr>
                                        <p:cTn id="22" dur="500" fill="hold"/>
                                        <p:tgtEl>
                                          <p:spTgt spid="35"/>
                                        </p:tgtEl>
                                        <p:attrNameLst>
                                          <p:attrName>ppt_x</p:attrName>
                                        </p:attrNameLst>
                                      </p:cBhvr>
                                      <p:tavLst>
                                        <p:tav tm="0">
                                          <p:val>
                                            <p:strVal val="#ppt_x"/>
                                          </p:val>
                                        </p:tav>
                                        <p:tav tm="100000">
                                          <p:val>
                                            <p:strVal val="#ppt_x"/>
                                          </p:val>
                                        </p:tav>
                                      </p:tavLst>
                                    </p:anim>
                                    <p:anim calcmode="lin" valueType="num">
                                      <p:cBhvr>
                                        <p:cTn id="23" dur="5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anim calcmode="lin" valueType="num">
                                      <p:cBhvr>
                                        <p:cTn id="29" dur="500" fill="hold"/>
                                        <p:tgtEl>
                                          <p:spTgt spid="34"/>
                                        </p:tgtEl>
                                        <p:attrNameLst>
                                          <p:attrName>ppt_x</p:attrName>
                                        </p:attrNameLst>
                                      </p:cBhvr>
                                      <p:tavLst>
                                        <p:tav tm="0">
                                          <p:val>
                                            <p:strVal val="#ppt_x"/>
                                          </p:val>
                                        </p:tav>
                                        <p:tav tm="100000">
                                          <p:val>
                                            <p:strVal val="#ppt_x"/>
                                          </p:val>
                                        </p:tav>
                                      </p:tavLst>
                                    </p:anim>
                                    <p:anim calcmode="lin" valueType="num">
                                      <p:cBhvr>
                                        <p:cTn id="30" dur="5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anim calcmode="lin" valueType="num">
                                      <p:cBhvr>
                                        <p:cTn id="36" dur="500" fill="hold"/>
                                        <p:tgtEl>
                                          <p:spTgt spid="33"/>
                                        </p:tgtEl>
                                        <p:attrNameLst>
                                          <p:attrName>ppt_x</p:attrName>
                                        </p:attrNameLst>
                                      </p:cBhvr>
                                      <p:tavLst>
                                        <p:tav tm="0">
                                          <p:val>
                                            <p:strVal val="#ppt_x"/>
                                          </p:val>
                                        </p:tav>
                                        <p:tav tm="100000">
                                          <p:val>
                                            <p:strVal val="#ppt_x"/>
                                          </p:val>
                                        </p:tav>
                                      </p:tavLst>
                                    </p:anim>
                                    <p:anim calcmode="lin" valueType="num">
                                      <p:cBhvr>
                                        <p:cTn id="37"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anim calcmode="lin" valueType="num">
                                      <p:cBhvr>
                                        <p:cTn id="43" dur="500" fill="hold"/>
                                        <p:tgtEl>
                                          <p:spTgt spid="36"/>
                                        </p:tgtEl>
                                        <p:attrNameLst>
                                          <p:attrName>ppt_x</p:attrName>
                                        </p:attrNameLst>
                                      </p:cBhvr>
                                      <p:tavLst>
                                        <p:tav tm="0">
                                          <p:val>
                                            <p:strVal val="#ppt_x"/>
                                          </p:val>
                                        </p:tav>
                                        <p:tav tm="100000">
                                          <p:val>
                                            <p:strVal val="#ppt_x"/>
                                          </p:val>
                                        </p:tav>
                                      </p:tavLst>
                                    </p:anim>
                                    <p:anim calcmode="lin" valueType="num">
                                      <p:cBhvr>
                                        <p:cTn id="44" dur="5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Line Branch 2">
            <a:extLst>
              <a:ext uri="{FF2B5EF4-FFF2-40B4-BE49-F238E27FC236}">
                <a16:creationId xmlns:a16="http://schemas.microsoft.com/office/drawing/2014/main" id="{65AA439A-F345-4B1F-BF51-8ABD1A1B8C5A}"/>
              </a:ext>
            </a:extLst>
          </p:cNvPr>
          <p:cNvGrpSpPr/>
          <p:nvPr/>
        </p:nvGrpSpPr>
        <p:grpSpPr>
          <a:xfrm rot="18850226">
            <a:off x="9057566" y="2406098"/>
            <a:ext cx="1968027" cy="319171"/>
            <a:chOff x="1481134" y="1097710"/>
            <a:chExt cx="1532864" cy="319261"/>
          </a:xfrm>
        </p:grpSpPr>
        <p:cxnSp>
          <p:nvCxnSpPr>
            <p:cNvPr id="77" name="Straight Connector 76">
              <a:extLst>
                <a:ext uri="{FF2B5EF4-FFF2-40B4-BE49-F238E27FC236}">
                  <a16:creationId xmlns:a16="http://schemas.microsoft.com/office/drawing/2014/main" id="{1113D4BB-95DD-4BA8-B944-2DFB0296F6E3}"/>
                </a:ext>
              </a:extLst>
            </p:cNvPr>
            <p:cNvCxnSpPr>
              <a:cxnSpLocks/>
            </p:cNvCxnSpPr>
            <p:nvPr/>
          </p:nvCxnSpPr>
          <p:spPr>
            <a:xfrm>
              <a:off x="1481134" y="1291206"/>
              <a:ext cx="1532864" cy="125765"/>
            </a:xfrm>
            <a:prstGeom prst="line">
              <a:avLst/>
            </a:prstGeom>
            <a:ln w="222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29BE6815-D9B7-4D1B-8C51-8F0043170254}"/>
                </a:ext>
              </a:extLst>
            </p:cNvPr>
            <p:cNvSpPr txBox="1"/>
            <p:nvPr/>
          </p:nvSpPr>
          <p:spPr>
            <a:xfrm rot="255551">
              <a:off x="2533410" y="1097710"/>
              <a:ext cx="143884" cy="277077"/>
            </a:xfrm>
            <a:prstGeom prst="rect">
              <a:avLst/>
            </a:prstGeom>
            <a:noFill/>
          </p:spPr>
          <p:txBody>
            <a:bodyPr wrap="non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p:cNvSpPr>
            <a:spLocks noGrp="1"/>
          </p:cNvSpPr>
          <p:nvPr>
            <p:ph type="title"/>
          </p:nvPr>
        </p:nvSpPr>
        <p:spPr>
          <a:xfrm>
            <a:off x="269241" y="312652"/>
            <a:ext cx="11655840" cy="899537"/>
          </a:xfrm>
        </p:spPr>
        <p:txBody>
          <a:bodyPr/>
          <a:lstStyle/>
          <a:p>
            <a:r>
              <a:rPr lang="en-US" dirty="0"/>
              <a:t>Use Case 1: General Purpose Files as-a-service</a:t>
            </a:r>
          </a:p>
        </p:txBody>
      </p:sp>
      <p:grpSp>
        <p:nvGrpSpPr>
          <p:cNvPr id="44" name="CIRCLE">
            <a:extLst>
              <a:ext uri="{FF2B5EF4-FFF2-40B4-BE49-F238E27FC236}">
                <a16:creationId xmlns:a16="http://schemas.microsoft.com/office/drawing/2014/main" id="{3346BCF6-347A-4729-9E20-E7FC57DCE769}"/>
              </a:ext>
            </a:extLst>
          </p:cNvPr>
          <p:cNvGrpSpPr/>
          <p:nvPr/>
        </p:nvGrpSpPr>
        <p:grpSpPr>
          <a:xfrm>
            <a:off x="7365936" y="1749875"/>
            <a:ext cx="3777065" cy="3800190"/>
            <a:chOff x="3967045" y="550462"/>
            <a:chExt cx="3080385" cy="3099245"/>
          </a:xfrm>
        </p:grpSpPr>
        <p:pic>
          <p:nvPicPr>
            <p:cNvPr id="45" name="Graphic 44">
              <a:extLst>
                <a:ext uri="{FF2B5EF4-FFF2-40B4-BE49-F238E27FC236}">
                  <a16:creationId xmlns:a16="http://schemas.microsoft.com/office/drawing/2014/main" id="{47BB64E7-177E-4198-8369-1C55CECFC31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46131" y="1345591"/>
              <a:ext cx="2443353" cy="1177671"/>
            </a:xfrm>
            <a:prstGeom prst="rect">
              <a:avLst/>
            </a:prstGeom>
          </p:spPr>
        </p:pic>
        <p:grpSp>
          <p:nvGrpSpPr>
            <p:cNvPr id="46" name="Group 45">
              <a:extLst>
                <a:ext uri="{FF2B5EF4-FFF2-40B4-BE49-F238E27FC236}">
                  <a16:creationId xmlns:a16="http://schemas.microsoft.com/office/drawing/2014/main" id="{64A5B96B-E278-4887-9F8A-05EA3E5B9120}"/>
                </a:ext>
              </a:extLst>
            </p:cNvPr>
            <p:cNvGrpSpPr/>
            <p:nvPr/>
          </p:nvGrpSpPr>
          <p:grpSpPr>
            <a:xfrm>
              <a:off x="3967045" y="550462"/>
              <a:ext cx="3080385" cy="3099245"/>
              <a:chOff x="3967045" y="550462"/>
              <a:chExt cx="3080385" cy="3099245"/>
            </a:xfrm>
          </p:grpSpPr>
          <p:pic>
            <p:nvPicPr>
              <p:cNvPr id="47" name="Graphic 46">
                <a:extLst>
                  <a:ext uri="{FF2B5EF4-FFF2-40B4-BE49-F238E27FC236}">
                    <a16:creationId xmlns:a16="http://schemas.microsoft.com/office/drawing/2014/main" id="{3145FE83-677F-4B82-8963-2FD39E11FB8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67045" y="550462"/>
                <a:ext cx="3080385" cy="3099245"/>
              </a:xfrm>
              <a:prstGeom prst="rect">
                <a:avLst/>
              </a:prstGeom>
            </p:spPr>
          </p:pic>
          <p:pic>
            <p:nvPicPr>
              <p:cNvPr id="48" name="Graphic 47">
                <a:extLst>
                  <a:ext uri="{FF2B5EF4-FFF2-40B4-BE49-F238E27FC236}">
                    <a16:creationId xmlns:a16="http://schemas.microsoft.com/office/drawing/2014/main" id="{09767DDD-039F-44B9-BB6A-0D71DD70909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20481" y="2344345"/>
                <a:ext cx="2208657" cy="915734"/>
              </a:xfrm>
              <a:prstGeom prst="rect">
                <a:avLst/>
              </a:prstGeom>
            </p:spPr>
          </p:pic>
        </p:grpSp>
      </p:grpSp>
      <p:pic>
        <p:nvPicPr>
          <p:cNvPr id="49" name="Azure Files Logo">
            <a:extLst>
              <a:ext uri="{FF2B5EF4-FFF2-40B4-BE49-F238E27FC236}">
                <a16:creationId xmlns:a16="http://schemas.microsoft.com/office/drawing/2014/main" id="{EFE60C5B-3DBF-4AC0-8623-3F8B463C9F8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35254" y="3091924"/>
            <a:ext cx="1051262" cy="949850"/>
          </a:xfrm>
          <a:prstGeom prst="rect">
            <a:avLst/>
          </a:prstGeom>
        </p:spPr>
      </p:pic>
      <p:grpSp>
        <p:nvGrpSpPr>
          <p:cNvPr id="50" name="HQ Cluster">
            <a:extLst>
              <a:ext uri="{FF2B5EF4-FFF2-40B4-BE49-F238E27FC236}">
                <a16:creationId xmlns:a16="http://schemas.microsoft.com/office/drawing/2014/main" id="{8131A04A-FE8D-4A2C-99EF-3A08B576A586}"/>
              </a:ext>
            </a:extLst>
          </p:cNvPr>
          <p:cNvGrpSpPr/>
          <p:nvPr/>
        </p:nvGrpSpPr>
        <p:grpSpPr>
          <a:xfrm>
            <a:off x="8047875" y="5567248"/>
            <a:ext cx="1312552" cy="1126831"/>
            <a:chOff x="4595158" y="2102152"/>
            <a:chExt cx="1312924" cy="1127151"/>
          </a:xfrm>
        </p:grpSpPr>
        <p:pic>
          <p:nvPicPr>
            <p:cNvPr id="51" name="Graphic 50">
              <a:extLst>
                <a:ext uri="{FF2B5EF4-FFF2-40B4-BE49-F238E27FC236}">
                  <a16:creationId xmlns:a16="http://schemas.microsoft.com/office/drawing/2014/main" id="{DE556AE9-96B2-4B7C-96B4-86501793C809}"/>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08322" y="2152329"/>
              <a:ext cx="491490" cy="704850"/>
            </a:xfrm>
            <a:prstGeom prst="rect">
              <a:avLst/>
            </a:prstGeom>
          </p:spPr>
        </p:pic>
        <p:pic>
          <p:nvPicPr>
            <p:cNvPr id="52" name="Graphic 51">
              <a:extLst>
                <a:ext uri="{FF2B5EF4-FFF2-40B4-BE49-F238E27FC236}">
                  <a16:creationId xmlns:a16="http://schemas.microsoft.com/office/drawing/2014/main" id="{E783644C-871D-4E2F-AB3D-5656E9276879}"/>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56847" y="2152329"/>
              <a:ext cx="491490" cy="704850"/>
            </a:xfrm>
            <a:prstGeom prst="rect">
              <a:avLst/>
            </a:prstGeom>
          </p:spPr>
        </p:pic>
        <p:sp>
          <p:nvSpPr>
            <p:cNvPr id="53" name="Left Bracket 52">
              <a:extLst>
                <a:ext uri="{FF2B5EF4-FFF2-40B4-BE49-F238E27FC236}">
                  <a16:creationId xmlns:a16="http://schemas.microsoft.com/office/drawing/2014/main" id="{09B49F53-0F97-4A83-94FB-AEEB505C6FD7}"/>
                </a:ext>
              </a:extLst>
            </p:cNvPr>
            <p:cNvSpPr/>
            <p:nvPr/>
          </p:nvSpPr>
          <p:spPr>
            <a:xfrm rot="5400000">
              <a:off x="5198930" y="1546832"/>
              <a:ext cx="81400" cy="1192039"/>
            </a:xfrm>
            <a:prstGeom prst="leftBracket">
              <a:avLst>
                <a:gd name="adj" fmla="val 0"/>
              </a:avLst>
            </a:prstGeom>
            <a:ln w="31750">
              <a:solidFill>
                <a:schemeClr val="bg1">
                  <a:alpha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68841586-D89C-47EB-BD08-FA79EE67E289}"/>
                </a:ext>
              </a:extLst>
            </p:cNvPr>
            <p:cNvSpPr txBox="1"/>
            <p:nvPr/>
          </p:nvSpPr>
          <p:spPr>
            <a:xfrm>
              <a:off x="4595158" y="2854457"/>
              <a:ext cx="1312924" cy="374846"/>
            </a:xfrm>
            <a:prstGeom prst="rect">
              <a:avLst/>
            </a:prstGeom>
            <a:noFill/>
          </p:spPr>
          <p:txBody>
            <a:bodyPr wrap="non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HQ Cluster</a:t>
              </a:r>
            </a:p>
          </p:txBody>
        </p:sp>
      </p:grpSp>
      <p:grpSp>
        <p:nvGrpSpPr>
          <p:cNvPr id="55" name="Branch 1">
            <a:extLst>
              <a:ext uri="{FF2B5EF4-FFF2-40B4-BE49-F238E27FC236}">
                <a16:creationId xmlns:a16="http://schemas.microsoft.com/office/drawing/2014/main" id="{71FF6EE6-8073-421D-9755-F5D5CCD080E9}"/>
              </a:ext>
            </a:extLst>
          </p:cNvPr>
          <p:cNvGrpSpPr/>
          <p:nvPr/>
        </p:nvGrpSpPr>
        <p:grpSpPr>
          <a:xfrm>
            <a:off x="9883147" y="5027233"/>
            <a:ext cx="896144" cy="1078627"/>
            <a:chOff x="6647518" y="1914739"/>
            <a:chExt cx="896399" cy="1078933"/>
          </a:xfrm>
        </p:grpSpPr>
        <p:pic>
          <p:nvPicPr>
            <p:cNvPr id="56" name="Graphic 55">
              <a:extLst>
                <a:ext uri="{FF2B5EF4-FFF2-40B4-BE49-F238E27FC236}">
                  <a16:creationId xmlns:a16="http://schemas.microsoft.com/office/drawing/2014/main" id="{3D66F586-590D-40E9-8441-0232AB89D3A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42760" y="1914739"/>
              <a:ext cx="491490" cy="704850"/>
            </a:xfrm>
            <a:prstGeom prst="rect">
              <a:avLst/>
            </a:prstGeom>
          </p:spPr>
        </p:pic>
        <p:sp>
          <p:nvSpPr>
            <p:cNvPr id="57" name="TextBox 56">
              <a:extLst>
                <a:ext uri="{FF2B5EF4-FFF2-40B4-BE49-F238E27FC236}">
                  <a16:creationId xmlns:a16="http://schemas.microsoft.com/office/drawing/2014/main" id="{4DBF85AD-13E2-4704-A89B-F58DE5266FE3}"/>
                </a:ext>
              </a:extLst>
            </p:cNvPr>
            <p:cNvSpPr txBox="1"/>
            <p:nvPr/>
          </p:nvSpPr>
          <p:spPr>
            <a:xfrm>
              <a:off x="6647518" y="2618826"/>
              <a:ext cx="896399" cy="374846"/>
            </a:xfrm>
            <a:prstGeom prst="rect">
              <a:avLst/>
            </a:prstGeom>
            <a:noFill/>
          </p:spPr>
          <p:txBody>
            <a:bodyPr wrap="non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Branch</a:t>
              </a:r>
            </a:p>
          </p:txBody>
        </p:sp>
      </p:grpSp>
      <p:grpSp>
        <p:nvGrpSpPr>
          <p:cNvPr id="58" name="Branch 2">
            <a:extLst>
              <a:ext uri="{FF2B5EF4-FFF2-40B4-BE49-F238E27FC236}">
                <a16:creationId xmlns:a16="http://schemas.microsoft.com/office/drawing/2014/main" id="{EEA8FE43-AFFB-435E-AA91-A656EB82A7CE}"/>
              </a:ext>
            </a:extLst>
          </p:cNvPr>
          <p:cNvGrpSpPr/>
          <p:nvPr/>
        </p:nvGrpSpPr>
        <p:grpSpPr>
          <a:xfrm>
            <a:off x="10765088" y="3692577"/>
            <a:ext cx="896144" cy="1078627"/>
            <a:chOff x="6647518" y="1914739"/>
            <a:chExt cx="896399" cy="1078933"/>
          </a:xfrm>
        </p:grpSpPr>
        <p:pic>
          <p:nvPicPr>
            <p:cNvPr id="59" name="Graphic 58">
              <a:extLst>
                <a:ext uri="{FF2B5EF4-FFF2-40B4-BE49-F238E27FC236}">
                  <a16:creationId xmlns:a16="http://schemas.microsoft.com/office/drawing/2014/main" id="{9E5EFD9D-A52C-4D54-81FA-258979D7DB9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42760" y="1914739"/>
              <a:ext cx="491490" cy="704850"/>
            </a:xfrm>
            <a:prstGeom prst="rect">
              <a:avLst/>
            </a:prstGeom>
          </p:spPr>
        </p:pic>
        <p:sp>
          <p:nvSpPr>
            <p:cNvPr id="60" name="TextBox 59">
              <a:extLst>
                <a:ext uri="{FF2B5EF4-FFF2-40B4-BE49-F238E27FC236}">
                  <a16:creationId xmlns:a16="http://schemas.microsoft.com/office/drawing/2014/main" id="{18E7EC12-577F-4BB1-9F27-81FAA4ACDA8D}"/>
                </a:ext>
              </a:extLst>
            </p:cNvPr>
            <p:cNvSpPr txBox="1"/>
            <p:nvPr/>
          </p:nvSpPr>
          <p:spPr>
            <a:xfrm>
              <a:off x="6647518" y="2618826"/>
              <a:ext cx="896399" cy="374846"/>
            </a:xfrm>
            <a:prstGeom prst="rect">
              <a:avLst/>
            </a:prstGeom>
            <a:noFill/>
          </p:spPr>
          <p:txBody>
            <a:bodyPr wrap="non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Branch</a:t>
              </a:r>
            </a:p>
          </p:txBody>
        </p:sp>
      </p:grpSp>
      <p:grpSp>
        <p:nvGrpSpPr>
          <p:cNvPr id="61" name="Line Branch 2">
            <a:extLst>
              <a:ext uri="{FF2B5EF4-FFF2-40B4-BE49-F238E27FC236}">
                <a16:creationId xmlns:a16="http://schemas.microsoft.com/office/drawing/2014/main" id="{0CDCB64E-C0C8-4019-94A7-DB1F664380E9}"/>
              </a:ext>
            </a:extLst>
          </p:cNvPr>
          <p:cNvGrpSpPr/>
          <p:nvPr/>
        </p:nvGrpSpPr>
        <p:grpSpPr>
          <a:xfrm>
            <a:off x="9392716" y="3371587"/>
            <a:ext cx="1532429" cy="320990"/>
            <a:chOff x="1481134" y="1095890"/>
            <a:chExt cx="1532864" cy="321081"/>
          </a:xfrm>
        </p:grpSpPr>
        <p:cxnSp>
          <p:nvCxnSpPr>
            <p:cNvPr id="62" name="Straight Connector 61">
              <a:extLst>
                <a:ext uri="{FF2B5EF4-FFF2-40B4-BE49-F238E27FC236}">
                  <a16:creationId xmlns:a16="http://schemas.microsoft.com/office/drawing/2014/main" id="{FB050B96-DFA8-473A-A887-41DAE7885349}"/>
                </a:ext>
              </a:extLst>
            </p:cNvPr>
            <p:cNvCxnSpPr>
              <a:cxnSpLocks/>
            </p:cNvCxnSpPr>
            <p:nvPr/>
          </p:nvCxnSpPr>
          <p:spPr>
            <a:xfrm>
              <a:off x="1481134" y="1291206"/>
              <a:ext cx="1532864" cy="125765"/>
            </a:xfrm>
            <a:prstGeom prst="line">
              <a:avLst/>
            </a:prstGeom>
            <a:ln w="222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E143440-F437-4DF1-AE1D-37E567F3E1E4}"/>
                </a:ext>
              </a:extLst>
            </p:cNvPr>
            <p:cNvSpPr txBox="1"/>
            <p:nvPr/>
          </p:nvSpPr>
          <p:spPr>
            <a:xfrm rot="255551">
              <a:off x="2258750" y="1095890"/>
              <a:ext cx="693203" cy="280718"/>
            </a:xfrm>
            <a:prstGeom prst="rect">
              <a:avLst/>
            </a:prstGeom>
            <a:noFill/>
          </p:spPr>
          <p:txBody>
            <a:bodyPr wrap="non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file sync</a:t>
              </a:r>
            </a:p>
          </p:txBody>
        </p:sp>
      </p:grpSp>
      <p:grpSp>
        <p:nvGrpSpPr>
          <p:cNvPr id="64" name="Line Branch 1">
            <a:extLst>
              <a:ext uri="{FF2B5EF4-FFF2-40B4-BE49-F238E27FC236}">
                <a16:creationId xmlns:a16="http://schemas.microsoft.com/office/drawing/2014/main" id="{EEEC3C12-0D40-413A-8E00-C8F0A077164C}"/>
              </a:ext>
            </a:extLst>
          </p:cNvPr>
          <p:cNvGrpSpPr/>
          <p:nvPr/>
        </p:nvGrpSpPr>
        <p:grpSpPr>
          <a:xfrm>
            <a:off x="9164185" y="3925929"/>
            <a:ext cx="887954" cy="1072324"/>
            <a:chOff x="1252538" y="1650389"/>
            <a:chExt cx="888206" cy="1072628"/>
          </a:xfrm>
        </p:grpSpPr>
        <p:cxnSp>
          <p:nvCxnSpPr>
            <p:cNvPr id="65" name="Straight Connector 64">
              <a:extLst>
                <a:ext uri="{FF2B5EF4-FFF2-40B4-BE49-F238E27FC236}">
                  <a16:creationId xmlns:a16="http://schemas.microsoft.com/office/drawing/2014/main" id="{A513C786-D822-41CB-A043-7733E3062CAF}"/>
                </a:ext>
              </a:extLst>
            </p:cNvPr>
            <p:cNvCxnSpPr>
              <a:cxnSpLocks/>
            </p:cNvCxnSpPr>
            <p:nvPr/>
          </p:nvCxnSpPr>
          <p:spPr>
            <a:xfrm>
              <a:off x="1252538" y="1650389"/>
              <a:ext cx="888206" cy="1072628"/>
            </a:xfrm>
            <a:prstGeom prst="line">
              <a:avLst/>
            </a:prstGeom>
            <a:ln w="222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95B02B73-FA0D-46B3-9BDB-DE1A3675542B}"/>
                </a:ext>
              </a:extLst>
            </p:cNvPr>
            <p:cNvSpPr txBox="1"/>
            <p:nvPr/>
          </p:nvSpPr>
          <p:spPr>
            <a:xfrm rot="3025556">
              <a:off x="1604367" y="2130066"/>
              <a:ext cx="693203" cy="280718"/>
            </a:xfrm>
            <a:prstGeom prst="rect">
              <a:avLst/>
            </a:prstGeom>
            <a:noFill/>
          </p:spPr>
          <p:txBody>
            <a:bodyPr wrap="non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file sync</a:t>
              </a:r>
            </a:p>
          </p:txBody>
        </p:sp>
      </p:grpSp>
      <p:grpSp>
        <p:nvGrpSpPr>
          <p:cNvPr id="67" name="Line HQ">
            <a:extLst>
              <a:ext uri="{FF2B5EF4-FFF2-40B4-BE49-F238E27FC236}">
                <a16:creationId xmlns:a16="http://schemas.microsoft.com/office/drawing/2014/main" id="{FD557658-5BBB-4A1B-A9BE-E2A260A43737}"/>
              </a:ext>
            </a:extLst>
          </p:cNvPr>
          <p:cNvGrpSpPr/>
          <p:nvPr/>
        </p:nvGrpSpPr>
        <p:grpSpPr>
          <a:xfrm>
            <a:off x="8424826" y="3925930"/>
            <a:ext cx="332634" cy="1583622"/>
            <a:chOff x="512969" y="1650389"/>
            <a:chExt cx="332728" cy="1584071"/>
          </a:xfrm>
        </p:grpSpPr>
        <p:cxnSp>
          <p:nvCxnSpPr>
            <p:cNvPr id="68" name="Straight Connector 67">
              <a:extLst>
                <a:ext uri="{FF2B5EF4-FFF2-40B4-BE49-F238E27FC236}">
                  <a16:creationId xmlns:a16="http://schemas.microsoft.com/office/drawing/2014/main" id="{3CF4435A-1102-423D-BF2B-0468B7CB4633}"/>
                </a:ext>
              </a:extLst>
            </p:cNvPr>
            <p:cNvCxnSpPr>
              <a:cxnSpLocks/>
            </p:cNvCxnSpPr>
            <p:nvPr/>
          </p:nvCxnSpPr>
          <p:spPr>
            <a:xfrm flipH="1">
              <a:off x="764317" y="1650389"/>
              <a:ext cx="81380" cy="1584071"/>
            </a:xfrm>
            <a:prstGeom prst="line">
              <a:avLst/>
            </a:prstGeom>
            <a:ln w="222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78F037D3-1394-4EBF-86EF-836ADBBF9C88}"/>
                </a:ext>
              </a:extLst>
            </p:cNvPr>
            <p:cNvSpPr txBox="1"/>
            <p:nvPr/>
          </p:nvSpPr>
          <p:spPr>
            <a:xfrm rot="16363616">
              <a:off x="306726" y="2402756"/>
              <a:ext cx="693203" cy="280718"/>
            </a:xfrm>
            <a:prstGeom prst="rect">
              <a:avLst/>
            </a:prstGeom>
            <a:noFill/>
          </p:spPr>
          <p:txBody>
            <a:bodyPr wrap="non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file sync</a:t>
              </a:r>
            </a:p>
          </p:txBody>
        </p:sp>
      </p:grpSp>
      <p:sp>
        <p:nvSpPr>
          <p:cNvPr id="70" name="Centralize">
            <a:extLst>
              <a:ext uri="{FF2B5EF4-FFF2-40B4-BE49-F238E27FC236}">
                <a16:creationId xmlns:a16="http://schemas.microsoft.com/office/drawing/2014/main" id="{DE8FEB68-E603-48BB-BB9A-B79813E27359}"/>
              </a:ext>
            </a:extLst>
          </p:cNvPr>
          <p:cNvSpPr txBox="1"/>
          <p:nvPr/>
        </p:nvSpPr>
        <p:spPr>
          <a:xfrm>
            <a:off x="519074" y="1966254"/>
            <a:ext cx="6875539" cy="2202602"/>
          </a:xfrm>
          <a:prstGeom prst="rect">
            <a:avLst/>
          </a:prstGeom>
          <a:noFill/>
        </p:spPr>
        <p:txBody>
          <a:bodyPr wrap="square" rtlCol="0">
            <a:spAutoFit/>
          </a:bodyPr>
          <a:lstStyle/>
          <a:p>
            <a:pPr marL="342834" marR="0" lvl="0" indent="-342834" algn="l" defTabSz="914049"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961" b="0" i="0" u="sng" strike="noStrike" kern="1200" cap="none" spc="0" normalizeH="0" baseline="0" noProof="0" dirty="0">
                <a:ln>
                  <a:noFill/>
                </a:ln>
                <a:solidFill>
                  <a:prstClr val="white"/>
                </a:solidFill>
                <a:effectLst/>
                <a:uLnTx/>
                <a:uFillTx/>
                <a:latin typeface="Segoe UI Semilight"/>
                <a:ea typeface="+mn-ea"/>
                <a:cs typeface="Segoe UI" panose="020B0502040204020203" pitchFamily="34" charset="0"/>
              </a:rPr>
              <a:t>Centralize</a:t>
            </a:r>
            <a:r>
              <a:rPr kumimoji="0" lang="en-US" sz="1961" b="0" i="0" u="none" strike="noStrike" kern="1200" cap="none" spc="0" normalizeH="0" baseline="0" noProof="0" dirty="0">
                <a:ln>
                  <a:noFill/>
                </a:ln>
                <a:solidFill>
                  <a:prstClr val="white"/>
                </a:solidFill>
                <a:effectLst/>
                <a:uLnTx/>
                <a:uFillTx/>
                <a:latin typeface="Segoe UI Semilight"/>
                <a:ea typeface="+mn-ea"/>
                <a:cs typeface="Segoe UI" panose="020B0502040204020203" pitchFamily="34" charset="0"/>
              </a:rPr>
              <a:t> General Purpose File Services (GPFS)</a:t>
            </a:r>
          </a:p>
          <a:p>
            <a:pPr marL="342834" marR="0" lvl="0" indent="-342834" algn="l" defTabSz="914049"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961" b="0" i="0" u="sng" strike="noStrike" kern="1200" cap="none" spc="0" normalizeH="0" baseline="0" noProof="0" dirty="0">
                <a:ln>
                  <a:noFill/>
                </a:ln>
                <a:solidFill>
                  <a:prstClr val="white"/>
                </a:solidFill>
                <a:effectLst/>
                <a:uLnTx/>
                <a:uFillTx/>
                <a:latin typeface="Segoe UI Semilight"/>
                <a:ea typeface="+mn-ea"/>
                <a:cs typeface="Segoe UI" panose="020B0502040204020203" pitchFamily="34" charset="0"/>
              </a:rPr>
              <a:t>Multi-site sync</a:t>
            </a:r>
            <a:r>
              <a:rPr kumimoji="0" lang="en-US" sz="1961" b="0" i="0" u="none" strike="noStrike" kern="1200" cap="none" spc="0" normalizeH="0" baseline="0" noProof="0" dirty="0">
                <a:ln>
                  <a:noFill/>
                </a:ln>
                <a:solidFill>
                  <a:prstClr val="white"/>
                </a:solidFill>
                <a:effectLst/>
                <a:uLnTx/>
                <a:uFillTx/>
                <a:latin typeface="Segoe UI Semilight"/>
                <a:ea typeface="+mn-ea"/>
                <a:cs typeface="Segoe UI" panose="020B0502040204020203" pitchFamily="34" charset="0"/>
              </a:rPr>
              <a:t> for distributed access</a:t>
            </a:r>
          </a:p>
          <a:p>
            <a:pPr marL="342834" marR="0" lvl="0" indent="-342834" algn="l" defTabSz="914049"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961" b="0" i="0" u="sng" strike="noStrike" kern="1200" cap="none" spc="0" normalizeH="0" baseline="0" noProof="0" dirty="0">
                <a:ln>
                  <a:noFill/>
                </a:ln>
                <a:solidFill>
                  <a:prstClr val="white"/>
                </a:solidFill>
                <a:effectLst/>
                <a:uLnTx/>
                <a:uFillTx/>
                <a:latin typeface="Segoe UI Semilight"/>
                <a:ea typeface="+mn-ea"/>
                <a:cs typeface="Segoe UI" panose="020B0502040204020203" pitchFamily="34" charset="0"/>
              </a:rPr>
              <a:t>Cache</a:t>
            </a:r>
            <a:r>
              <a:rPr kumimoji="0" lang="en-US" sz="1961" b="0" i="0" u="none" strike="noStrike" kern="1200" cap="none" spc="0" normalizeH="0" baseline="0" noProof="0" dirty="0">
                <a:ln>
                  <a:noFill/>
                </a:ln>
                <a:solidFill>
                  <a:prstClr val="white"/>
                </a:solidFill>
                <a:effectLst/>
                <a:uLnTx/>
                <a:uFillTx/>
                <a:latin typeface="Segoe UI Semilight"/>
                <a:ea typeface="+mn-ea"/>
                <a:cs typeface="Segoe UI" panose="020B0502040204020203" pitchFamily="34" charset="0"/>
              </a:rPr>
              <a:t> for fast, local performance</a:t>
            </a:r>
          </a:p>
          <a:p>
            <a:pPr marL="342834" marR="0" lvl="0" indent="-342834" algn="l" defTabSz="914049"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prstClr val="white"/>
                </a:solidFill>
                <a:effectLst/>
                <a:uLnTx/>
                <a:uFillTx/>
                <a:latin typeface="Segoe UI Semilight"/>
                <a:ea typeface="+mn-ea"/>
                <a:cs typeface="Segoe UI" panose="020B0502040204020203" pitchFamily="34" charset="0"/>
              </a:rPr>
              <a:t>Utilize cloud-based </a:t>
            </a:r>
            <a:r>
              <a:rPr kumimoji="0" lang="en-US" sz="1961" b="0" i="0" u="sng" strike="noStrike" kern="1200" cap="none" spc="0" normalizeH="0" baseline="0" noProof="0" dirty="0">
                <a:ln>
                  <a:noFill/>
                </a:ln>
                <a:solidFill>
                  <a:prstClr val="white"/>
                </a:solidFill>
                <a:effectLst/>
                <a:uLnTx/>
                <a:uFillTx/>
                <a:latin typeface="Segoe UI Semilight"/>
                <a:ea typeface="+mn-ea"/>
                <a:cs typeface="Segoe UI" panose="020B0502040204020203" pitchFamily="34" charset="0"/>
              </a:rPr>
              <a:t>backup</a:t>
            </a:r>
            <a:r>
              <a:rPr kumimoji="0" lang="en-US" sz="1961" b="0" i="0" u="none" strike="noStrike" kern="1200" cap="none" spc="0" normalizeH="0" baseline="0" noProof="0" dirty="0">
                <a:ln>
                  <a:noFill/>
                </a:ln>
                <a:solidFill>
                  <a:prstClr val="white"/>
                </a:solidFill>
                <a:effectLst/>
                <a:uLnTx/>
                <a:uFillTx/>
                <a:latin typeface="Segoe UI Semilight"/>
                <a:ea typeface="+mn-ea"/>
                <a:cs typeface="Segoe UI" panose="020B0502040204020203" pitchFamily="34" charset="0"/>
              </a:rPr>
              <a:t> and </a:t>
            </a:r>
            <a:r>
              <a:rPr kumimoji="0" lang="en-US" sz="1961" b="0" i="0" u="sng" strike="noStrike" kern="1200" cap="none" spc="0" normalizeH="0" baseline="0" noProof="0" dirty="0">
                <a:ln>
                  <a:noFill/>
                </a:ln>
                <a:solidFill>
                  <a:prstClr val="white"/>
                </a:solidFill>
                <a:effectLst/>
                <a:uLnTx/>
                <a:uFillTx/>
                <a:latin typeface="Segoe UI Semilight"/>
                <a:ea typeface="+mn-ea"/>
                <a:cs typeface="Segoe UI" panose="020B0502040204020203" pitchFamily="34" charset="0"/>
              </a:rPr>
              <a:t>fast DR</a:t>
            </a:r>
            <a:endParaRPr kumimoji="0" lang="en-US" sz="1961" b="0" i="0" u="none" strike="noStrike" kern="1200" cap="none" spc="0" normalizeH="0" baseline="0" noProof="0" dirty="0">
              <a:ln>
                <a:noFill/>
              </a:ln>
              <a:solidFill>
                <a:prstClr val="white"/>
              </a:solidFill>
              <a:effectLst/>
              <a:uLnTx/>
              <a:uFillTx/>
              <a:latin typeface="Segoe UI Semilight"/>
              <a:ea typeface="+mn-ea"/>
              <a:cs typeface="Segoe UI" panose="020B0502040204020203" pitchFamily="34" charset="0"/>
            </a:endParaRPr>
          </a:p>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961"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3" name="Group 2">
            <a:extLst>
              <a:ext uri="{FF2B5EF4-FFF2-40B4-BE49-F238E27FC236}">
                <a16:creationId xmlns:a16="http://schemas.microsoft.com/office/drawing/2014/main" id="{9228E253-D085-4735-9674-53657F153684}"/>
              </a:ext>
            </a:extLst>
          </p:cNvPr>
          <p:cNvGrpSpPr/>
          <p:nvPr/>
        </p:nvGrpSpPr>
        <p:grpSpPr>
          <a:xfrm>
            <a:off x="10362562" y="1347549"/>
            <a:ext cx="1560877" cy="948904"/>
            <a:chOff x="10043678" y="1157483"/>
            <a:chExt cx="1834794" cy="1165004"/>
          </a:xfrm>
        </p:grpSpPr>
        <p:pic>
          <p:nvPicPr>
            <p:cNvPr id="74" name="Picture 73">
              <a:extLst>
                <a:ext uri="{FF2B5EF4-FFF2-40B4-BE49-F238E27FC236}">
                  <a16:creationId xmlns:a16="http://schemas.microsoft.com/office/drawing/2014/main" id="{A6B11445-20C0-4E73-A1B8-6423ABF5DD9D}"/>
                </a:ext>
              </a:extLst>
            </p:cNvPr>
            <p:cNvPicPr>
              <a:picLocks noChangeAspect="1"/>
            </p:cNvPicPr>
            <p:nvPr/>
          </p:nvPicPr>
          <p:blipFill>
            <a:blip r:embed="rId13">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10330928" y="1157483"/>
              <a:ext cx="1260294" cy="793264"/>
            </a:xfrm>
            <a:prstGeom prst="rect">
              <a:avLst/>
            </a:prstGeom>
          </p:spPr>
        </p:pic>
        <p:sp>
          <p:nvSpPr>
            <p:cNvPr id="75" name="TextBox 74">
              <a:extLst>
                <a:ext uri="{FF2B5EF4-FFF2-40B4-BE49-F238E27FC236}">
                  <a16:creationId xmlns:a16="http://schemas.microsoft.com/office/drawing/2014/main" id="{A663DB10-0B59-4D17-AD3F-52838A60EF5B}"/>
                </a:ext>
              </a:extLst>
            </p:cNvPr>
            <p:cNvSpPr txBox="1"/>
            <p:nvPr/>
          </p:nvSpPr>
          <p:spPr>
            <a:xfrm>
              <a:off x="10043678" y="1949892"/>
              <a:ext cx="1834794" cy="372595"/>
            </a:xfrm>
            <a:prstGeom prst="rect">
              <a:avLst/>
            </a:prstGeom>
            <a:noFill/>
          </p:spPr>
          <p:txBody>
            <a:bodyPr wrap="none" rtlCol="0">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Calibri" panose="020F0502020204030204"/>
                  <a:ea typeface="+mn-ea"/>
                  <a:cs typeface="+mn-cs"/>
                </a:rPr>
                <a:t>Azure Backup Vault</a:t>
              </a:r>
            </a:p>
          </p:txBody>
        </p:sp>
      </p:grpSp>
    </p:spTree>
    <p:extLst>
      <p:ext uri="{BB962C8B-B14F-4D97-AF65-F5344CB8AC3E}">
        <p14:creationId xmlns:p14="http://schemas.microsoft.com/office/powerpoint/2010/main" val="3121542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a:t>
            </a:r>
          </a:p>
        </p:txBody>
      </p:sp>
      <p:sp>
        <p:nvSpPr>
          <p:cNvPr id="3" name="Text Placeholder 2"/>
          <p:cNvSpPr>
            <a:spLocks noGrp="1"/>
          </p:cNvSpPr>
          <p:nvPr>
            <p:ph type="body" sz="quarter" idx="10"/>
          </p:nvPr>
        </p:nvSpPr>
        <p:spPr>
          <a:xfrm>
            <a:off x="270066" y="1189814"/>
            <a:ext cx="11651870" cy="2332552"/>
          </a:xfrm>
        </p:spPr>
        <p:txBody>
          <a:bodyPr/>
          <a:lstStyle/>
          <a:p>
            <a:r>
              <a:rPr lang="en-US" dirty="0"/>
              <a:t>Foundational Building Block of Azure</a:t>
            </a:r>
          </a:p>
          <a:p>
            <a:pPr lvl="1"/>
            <a:r>
              <a:rPr lang="en-US" dirty="0"/>
              <a:t>Azure Services: SQL Data Warehouse, HDInsight, Data Lake Store,  Event Hubs, IoT Hubs…</a:t>
            </a:r>
          </a:p>
          <a:p>
            <a:pPr lvl="1"/>
            <a:r>
              <a:rPr lang="en-US" dirty="0"/>
              <a:t>Microsoft Services: Office 365, OneDrive, XBox, Skype…</a:t>
            </a:r>
          </a:p>
          <a:p>
            <a:pPr lvl="1"/>
            <a:endParaRPr lang="en-US" dirty="0"/>
          </a:p>
          <a:p>
            <a:pPr lvl="1"/>
            <a:endParaRPr lang="en-US" dirty="0"/>
          </a:p>
          <a:p>
            <a:pPr lvl="1"/>
            <a:endParaRPr lang="en-US" dirty="0"/>
          </a:p>
        </p:txBody>
      </p:sp>
      <p:grpSp>
        <p:nvGrpSpPr>
          <p:cNvPr id="9" name="Group 8"/>
          <p:cNvGrpSpPr/>
          <p:nvPr/>
        </p:nvGrpSpPr>
        <p:grpSpPr>
          <a:xfrm>
            <a:off x="270067" y="2532703"/>
            <a:ext cx="11203722" cy="672224"/>
            <a:chOff x="427036" y="2735262"/>
            <a:chExt cx="11430001" cy="990600"/>
          </a:xfrm>
        </p:grpSpPr>
        <p:sp>
          <p:nvSpPr>
            <p:cNvPr id="7" name="Rectangle 6"/>
            <p:cNvSpPr/>
            <p:nvPr/>
          </p:nvSpPr>
          <p:spPr bwMode="auto">
            <a:xfrm>
              <a:off x="427036" y="2735262"/>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07" tIns="45713" rIns="0" bIns="45713" numCol="1" rtlCol="0" anchor="ctr" anchorCtr="0" compatLnSpc="1">
              <a:prstTxWarp prst="textNoShape">
                <a:avLst/>
              </a:prstTxWarp>
            </a:bodyPr>
            <a:lstStyle/>
            <a:p>
              <a:pPr marL="0" marR="0" lvl="0" indent="0" algn="l" defTabSz="914192" rtl="0" eaLnBrk="1" fontAlgn="auto" latinLnBrk="0" hangingPunct="1">
                <a:lnSpc>
                  <a:spcPct val="90000"/>
                </a:lnSpc>
                <a:spcBef>
                  <a:spcPct val="20000"/>
                </a:spcBef>
                <a:spcAft>
                  <a:spcPts val="0"/>
                </a:spcAft>
                <a:buClrTx/>
                <a:buSzPct val="90000"/>
                <a:buFontTx/>
                <a:buNone/>
                <a:tabLst/>
                <a:defRPr/>
              </a:pPr>
              <a:r>
                <a:rPr kumimoji="0" lang="en-US" sz="3528" b="0" i="0" u="none" strike="noStrike" kern="1200" cap="none" spc="0" normalizeH="0" baseline="0" noProof="0" dirty="0">
                  <a:ln>
                    <a:noFill/>
                  </a:ln>
                  <a:gradFill>
                    <a:gsLst>
                      <a:gs pos="1250">
                        <a:srgbClr val="D83B01"/>
                      </a:gs>
                      <a:gs pos="99000">
                        <a:srgbClr val="D83B01"/>
                      </a:gs>
                    </a:gsLst>
                    <a:lin ang="5400000" scaled="0"/>
                  </a:gradFill>
                  <a:effectLst/>
                  <a:uLnTx/>
                  <a:uFillTx/>
                  <a:latin typeface="Segoe UI Light"/>
                  <a:ea typeface="+mn-ea"/>
                  <a:cs typeface="+mn-cs"/>
                </a:rPr>
                <a:t>Hyper Scale</a:t>
              </a:r>
            </a:p>
          </p:txBody>
        </p:sp>
        <p:sp>
          <p:nvSpPr>
            <p:cNvPr id="8" name="Rectangle 7"/>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07" tIns="45713" rIns="0" bIns="45713" numCol="1" rtlCol="0" anchor="ctr" anchorCtr="0" compatLnSpc="1">
              <a:prstTxWarp prst="textNoShape">
                <a:avLst/>
              </a:prstTxWarp>
            </a:bodyPr>
            <a:lstStyle/>
            <a:p>
              <a:pPr marL="0" marR="0" lvl="1" indent="0" algn="l" defTabSz="914192" rtl="0" eaLnBrk="1" fontAlgn="auto" latinLnBrk="0" hangingPunct="1">
                <a:lnSpc>
                  <a:spcPct val="90000"/>
                </a:lnSpc>
                <a:spcBef>
                  <a:spcPct val="20000"/>
                </a:spcBef>
                <a:spcAft>
                  <a:spcPts val="0"/>
                </a:spcAft>
                <a:buClrTx/>
                <a:buSzPct val="90000"/>
                <a:buFontTx/>
                <a:buNone/>
                <a:tabLst/>
                <a:defRPr/>
              </a:pP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a:ea typeface="+mn-ea"/>
                  <a:cs typeface="+mn-cs"/>
                </a:rPr>
                <a:t>&gt;40 million transactions per second, &gt;150 Trillion objects </a:t>
              </a:r>
            </a:p>
          </p:txBody>
        </p:sp>
      </p:grpSp>
      <p:grpSp>
        <p:nvGrpSpPr>
          <p:cNvPr id="13" name="Group 12"/>
          <p:cNvGrpSpPr/>
          <p:nvPr/>
        </p:nvGrpSpPr>
        <p:grpSpPr>
          <a:xfrm>
            <a:off x="270067" y="3204926"/>
            <a:ext cx="11203722" cy="672224"/>
            <a:chOff x="427036" y="2735262"/>
            <a:chExt cx="11430001" cy="990600"/>
          </a:xfrm>
        </p:grpSpPr>
        <p:sp>
          <p:nvSpPr>
            <p:cNvPr id="14" name="Rectangle 13"/>
            <p:cNvSpPr/>
            <p:nvPr/>
          </p:nvSpPr>
          <p:spPr bwMode="auto">
            <a:xfrm>
              <a:off x="427036" y="2735262"/>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07" tIns="45713" rIns="0" bIns="45713" numCol="1" rtlCol="0" anchor="ctr" anchorCtr="0" compatLnSpc="1">
              <a:prstTxWarp prst="textNoShape">
                <a:avLst/>
              </a:prstTxWarp>
            </a:bodyPr>
            <a:lstStyle/>
            <a:p>
              <a:pPr marL="0" marR="0" lvl="0" indent="0" algn="l" defTabSz="914192" rtl="0" eaLnBrk="1" fontAlgn="auto" latinLnBrk="0" hangingPunct="1">
                <a:lnSpc>
                  <a:spcPct val="90000"/>
                </a:lnSpc>
                <a:spcBef>
                  <a:spcPct val="20000"/>
                </a:spcBef>
                <a:spcAft>
                  <a:spcPts val="0"/>
                </a:spcAft>
                <a:buClrTx/>
                <a:buSzPct val="90000"/>
                <a:buFontTx/>
                <a:buNone/>
                <a:tabLst/>
                <a:defRPr/>
              </a:pPr>
              <a:r>
                <a:rPr kumimoji="0" lang="en-US" sz="3528" b="0" i="0" u="none" strike="noStrike" kern="1200" cap="none" spc="0" normalizeH="0" baseline="0" noProof="0" dirty="0">
                  <a:ln>
                    <a:noFill/>
                  </a:ln>
                  <a:gradFill>
                    <a:gsLst>
                      <a:gs pos="1250">
                        <a:srgbClr val="D83B01"/>
                      </a:gs>
                      <a:gs pos="99000">
                        <a:srgbClr val="D83B01"/>
                      </a:gs>
                    </a:gsLst>
                    <a:lin ang="5400000" scaled="0"/>
                  </a:gradFill>
                  <a:effectLst/>
                  <a:uLnTx/>
                  <a:uFillTx/>
                  <a:latin typeface="Segoe UI Light"/>
                  <a:ea typeface="+mn-ea"/>
                  <a:cs typeface="+mn-cs"/>
                </a:rPr>
                <a:t>Durable</a:t>
              </a:r>
            </a:p>
          </p:txBody>
        </p:sp>
        <p:sp>
          <p:nvSpPr>
            <p:cNvPr id="15" name="Rectangle 14"/>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07" tIns="45713" rIns="0" bIns="45713" numCol="1" rtlCol="0" anchor="ctr" anchorCtr="0" compatLnSpc="1">
              <a:prstTxWarp prst="textNoShape">
                <a:avLst/>
              </a:prstTxWarp>
            </a:bodyPr>
            <a:lstStyle/>
            <a:p>
              <a:pPr marL="0" marR="0" lvl="1" indent="0" algn="l" defTabSz="914192" rtl="0" eaLnBrk="1" fontAlgn="auto" latinLnBrk="0" hangingPunct="1">
                <a:lnSpc>
                  <a:spcPct val="90000"/>
                </a:lnSpc>
                <a:spcBef>
                  <a:spcPct val="20000"/>
                </a:spcBef>
                <a:spcAft>
                  <a:spcPts val="0"/>
                </a:spcAft>
                <a:buClrTx/>
                <a:buSzPct val="90000"/>
                <a:buFontTx/>
                <a:buNone/>
                <a:tabLst/>
                <a:defRPr/>
              </a:pP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a:ea typeface="+mn-ea"/>
                  <a:cs typeface="+mn-cs"/>
                </a:rPr>
                <a:t>Never lose your data. Multiple redundancy options. Automatic data checks</a:t>
              </a:r>
            </a:p>
          </p:txBody>
        </p:sp>
      </p:grpSp>
      <p:grpSp>
        <p:nvGrpSpPr>
          <p:cNvPr id="16" name="Group 15"/>
          <p:cNvGrpSpPr/>
          <p:nvPr/>
        </p:nvGrpSpPr>
        <p:grpSpPr>
          <a:xfrm>
            <a:off x="270067" y="3877149"/>
            <a:ext cx="11203722" cy="672224"/>
            <a:chOff x="427036" y="2735262"/>
            <a:chExt cx="11430001" cy="990600"/>
          </a:xfrm>
        </p:grpSpPr>
        <p:sp>
          <p:nvSpPr>
            <p:cNvPr id="17" name="Rectangle 16"/>
            <p:cNvSpPr/>
            <p:nvPr/>
          </p:nvSpPr>
          <p:spPr bwMode="auto">
            <a:xfrm>
              <a:off x="427036" y="2735262"/>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07" tIns="45713" rIns="0" bIns="45713" numCol="1" rtlCol="0" anchor="ctr" anchorCtr="0" compatLnSpc="1">
              <a:prstTxWarp prst="textNoShape">
                <a:avLst/>
              </a:prstTxWarp>
            </a:bodyPr>
            <a:lstStyle/>
            <a:p>
              <a:pPr marL="0" marR="0" lvl="0" indent="0" algn="l" defTabSz="914192" rtl="0" eaLnBrk="1" fontAlgn="auto" latinLnBrk="0" hangingPunct="1">
                <a:lnSpc>
                  <a:spcPct val="90000"/>
                </a:lnSpc>
                <a:spcBef>
                  <a:spcPct val="20000"/>
                </a:spcBef>
                <a:spcAft>
                  <a:spcPts val="0"/>
                </a:spcAft>
                <a:buClrTx/>
                <a:buSzPct val="90000"/>
                <a:buFontTx/>
                <a:buNone/>
                <a:tabLst/>
                <a:defRPr/>
              </a:pPr>
              <a:r>
                <a:rPr kumimoji="0" lang="en-US" sz="3528" b="0" i="0" u="none" strike="noStrike" kern="1200" cap="none" spc="0" normalizeH="0" baseline="0" noProof="0" dirty="0">
                  <a:ln>
                    <a:noFill/>
                  </a:ln>
                  <a:gradFill>
                    <a:gsLst>
                      <a:gs pos="1250">
                        <a:srgbClr val="D83B01"/>
                      </a:gs>
                      <a:gs pos="99000">
                        <a:srgbClr val="D83B01"/>
                      </a:gs>
                    </a:gsLst>
                    <a:lin ang="5400000" scaled="0"/>
                  </a:gradFill>
                  <a:effectLst/>
                  <a:uLnTx/>
                  <a:uFillTx/>
                  <a:latin typeface="Segoe UI Light"/>
                  <a:ea typeface="+mn-ea"/>
                  <a:cs typeface="+mn-cs"/>
                </a:rPr>
                <a:t>Secure</a:t>
              </a:r>
            </a:p>
          </p:txBody>
        </p:sp>
        <p:sp>
          <p:nvSpPr>
            <p:cNvPr id="18" name="Rectangle 17"/>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07" tIns="45713" rIns="0" bIns="45713" numCol="1" rtlCol="0" anchor="ctr" anchorCtr="0" compatLnSpc="1">
              <a:prstTxWarp prst="textNoShape">
                <a:avLst/>
              </a:prstTxWarp>
            </a:bodyPr>
            <a:lstStyle/>
            <a:p>
              <a:pPr marL="0" marR="0" lvl="1" indent="0" algn="l" defTabSz="914192" rtl="0" eaLnBrk="1" fontAlgn="auto" latinLnBrk="0" hangingPunct="1">
                <a:lnSpc>
                  <a:spcPct val="90000"/>
                </a:lnSpc>
                <a:spcBef>
                  <a:spcPct val="20000"/>
                </a:spcBef>
                <a:spcAft>
                  <a:spcPts val="0"/>
                </a:spcAft>
                <a:buClrTx/>
                <a:buSzPct val="90000"/>
                <a:buFontTx/>
                <a:buNone/>
                <a:tabLst/>
                <a:defRPr/>
              </a:pP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a:ea typeface="+mn-ea"/>
                  <a:cs typeface="+mn-cs"/>
                </a:rPr>
                <a:t>Encryption at Rest. Client side Encryption. Integration with KeyVault</a:t>
              </a:r>
            </a:p>
          </p:txBody>
        </p:sp>
      </p:grpSp>
      <p:grpSp>
        <p:nvGrpSpPr>
          <p:cNvPr id="19" name="Group 18"/>
          <p:cNvGrpSpPr/>
          <p:nvPr/>
        </p:nvGrpSpPr>
        <p:grpSpPr>
          <a:xfrm>
            <a:off x="270067" y="4549372"/>
            <a:ext cx="11203722" cy="672224"/>
            <a:chOff x="427036" y="2735262"/>
            <a:chExt cx="11430001" cy="990600"/>
          </a:xfrm>
        </p:grpSpPr>
        <p:sp>
          <p:nvSpPr>
            <p:cNvPr id="20" name="Rectangle 19"/>
            <p:cNvSpPr/>
            <p:nvPr/>
          </p:nvSpPr>
          <p:spPr bwMode="auto">
            <a:xfrm>
              <a:off x="427036" y="2735262"/>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07" tIns="45713" rIns="0" bIns="45713" numCol="1" rtlCol="0" anchor="ctr" anchorCtr="0" compatLnSpc="1">
              <a:prstTxWarp prst="textNoShape">
                <a:avLst/>
              </a:prstTxWarp>
            </a:bodyPr>
            <a:lstStyle/>
            <a:p>
              <a:pPr marL="0" marR="0" lvl="0" indent="0" algn="l" defTabSz="914192" rtl="0" eaLnBrk="1" fontAlgn="auto" latinLnBrk="0" hangingPunct="1">
                <a:lnSpc>
                  <a:spcPct val="90000"/>
                </a:lnSpc>
                <a:spcBef>
                  <a:spcPct val="20000"/>
                </a:spcBef>
                <a:spcAft>
                  <a:spcPts val="0"/>
                </a:spcAft>
                <a:buClrTx/>
                <a:buSzPct val="90000"/>
                <a:buFontTx/>
                <a:buNone/>
                <a:tabLst/>
                <a:defRPr/>
              </a:pPr>
              <a:r>
                <a:rPr kumimoji="0" lang="en-US" sz="3528" b="0" i="0" u="none" strike="noStrike" kern="1200" cap="none" spc="0" normalizeH="0" baseline="0" noProof="0" dirty="0">
                  <a:ln>
                    <a:noFill/>
                  </a:ln>
                  <a:gradFill>
                    <a:gsLst>
                      <a:gs pos="1250">
                        <a:srgbClr val="D83B01"/>
                      </a:gs>
                      <a:gs pos="99000">
                        <a:srgbClr val="D83B01"/>
                      </a:gs>
                    </a:gsLst>
                    <a:lin ang="5400000" scaled="0"/>
                  </a:gradFill>
                  <a:effectLst/>
                  <a:uLnTx/>
                  <a:uFillTx/>
                  <a:latin typeface="Segoe UI Light"/>
                  <a:ea typeface="+mn-ea"/>
                  <a:cs typeface="+mn-cs"/>
                </a:rPr>
                <a:t>Highly Available</a:t>
              </a:r>
            </a:p>
          </p:txBody>
        </p:sp>
        <p:sp>
          <p:nvSpPr>
            <p:cNvPr id="21" name="Rectangle 20"/>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07" tIns="45713" rIns="0" bIns="45713" numCol="1" rtlCol="0" anchor="ctr" anchorCtr="0" compatLnSpc="1">
              <a:prstTxWarp prst="textNoShape">
                <a:avLst/>
              </a:prstTxWarp>
            </a:bodyPr>
            <a:lstStyle/>
            <a:p>
              <a:pPr marL="0" marR="0" lvl="1" indent="0" algn="l" defTabSz="914192" rtl="0" eaLnBrk="1" fontAlgn="auto" latinLnBrk="0" hangingPunct="1">
                <a:lnSpc>
                  <a:spcPct val="90000"/>
                </a:lnSpc>
                <a:spcBef>
                  <a:spcPct val="20000"/>
                </a:spcBef>
                <a:spcAft>
                  <a:spcPts val="0"/>
                </a:spcAft>
                <a:buClrTx/>
                <a:buSzPct val="90000"/>
                <a:buFontTx/>
                <a:buNone/>
                <a:tabLst/>
                <a:defRPr/>
              </a:pP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a:ea typeface="+mn-ea"/>
                  <a:cs typeface="+mn-cs"/>
                </a:rPr>
                <a:t>Fault tolerance to hardware/software issues. Automatic load balancing</a:t>
              </a:r>
            </a:p>
          </p:txBody>
        </p:sp>
      </p:grpSp>
      <p:grpSp>
        <p:nvGrpSpPr>
          <p:cNvPr id="22" name="Group 21"/>
          <p:cNvGrpSpPr/>
          <p:nvPr/>
        </p:nvGrpSpPr>
        <p:grpSpPr>
          <a:xfrm>
            <a:off x="270067" y="5296287"/>
            <a:ext cx="11203722" cy="672224"/>
            <a:chOff x="427036" y="2735261"/>
            <a:chExt cx="11430001" cy="990601"/>
          </a:xfrm>
        </p:grpSpPr>
        <p:sp>
          <p:nvSpPr>
            <p:cNvPr id="23" name="Rectangle 22"/>
            <p:cNvSpPr/>
            <p:nvPr/>
          </p:nvSpPr>
          <p:spPr bwMode="auto">
            <a:xfrm>
              <a:off x="427036" y="2735261"/>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07" tIns="45713" rIns="0" bIns="45713" numCol="1" rtlCol="0" anchor="ctr" anchorCtr="0" compatLnSpc="1">
              <a:prstTxWarp prst="textNoShape">
                <a:avLst/>
              </a:prstTxWarp>
            </a:bodyPr>
            <a:lstStyle/>
            <a:p>
              <a:pPr marL="0" marR="0" lvl="0" indent="0" algn="l" defTabSz="914192" rtl="0" eaLnBrk="1" fontAlgn="auto" latinLnBrk="0" hangingPunct="1">
                <a:lnSpc>
                  <a:spcPct val="90000"/>
                </a:lnSpc>
                <a:spcBef>
                  <a:spcPct val="20000"/>
                </a:spcBef>
                <a:spcAft>
                  <a:spcPts val="0"/>
                </a:spcAft>
                <a:buClrTx/>
                <a:buSzPct val="90000"/>
                <a:buFontTx/>
                <a:buNone/>
                <a:tabLst/>
                <a:defRPr/>
              </a:pPr>
              <a:r>
                <a:rPr kumimoji="0" lang="en-US" sz="3528" b="0" i="0" u="none" strike="noStrike" kern="1200" cap="none" spc="0" normalizeH="0" baseline="0" noProof="0" dirty="0">
                  <a:ln>
                    <a:noFill/>
                  </a:ln>
                  <a:gradFill>
                    <a:gsLst>
                      <a:gs pos="1250">
                        <a:srgbClr val="D83B01"/>
                      </a:gs>
                      <a:gs pos="99000">
                        <a:srgbClr val="D83B01"/>
                      </a:gs>
                    </a:gsLst>
                    <a:lin ang="5400000" scaled="0"/>
                  </a:gradFill>
                  <a:effectLst/>
                  <a:uLnTx/>
                  <a:uFillTx/>
                  <a:latin typeface="Segoe UI Light"/>
                  <a:ea typeface="+mn-ea"/>
                  <a:cs typeface="+mn-cs"/>
                </a:rPr>
                <a:t>Open</a:t>
              </a:r>
            </a:p>
          </p:txBody>
        </p:sp>
        <p:sp>
          <p:nvSpPr>
            <p:cNvPr id="24" name="Rectangle 23"/>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07" tIns="45713" rIns="0" bIns="45713" numCol="1" rtlCol="0" anchor="ctr" anchorCtr="0" compatLnSpc="1">
              <a:prstTxWarp prst="textNoShape">
                <a:avLst/>
              </a:prstTxWarp>
            </a:bodyPr>
            <a:lstStyle/>
            <a:p>
              <a:pPr marL="0" marR="0" lvl="1" indent="0" algn="l" defTabSz="914192" rtl="0" eaLnBrk="1" fontAlgn="auto" latinLnBrk="0" hangingPunct="1">
                <a:lnSpc>
                  <a:spcPct val="90000"/>
                </a:lnSpc>
                <a:spcBef>
                  <a:spcPct val="20000"/>
                </a:spcBef>
                <a:spcAft>
                  <a:spcPts val="0"/>
                </a:spcAft>
                <a:buClrTx/>
                <a:buSzPct val="90000"/>
                <a:buFontTx/>
                <a:buNone/>
                <a:tabLst/>
                <a:defRPr/>
              </a:pP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a:ea typeface="+mn-ea"/>
                  <a:cs typeface="+mn-cs"/>
                </a:rPr>
                <a:t>REST API, Open sourced Client Libraries – .NET, Java, C++, Python, Node.js, iOS, Android, Xamarin…</a:t>
              </a:r>
            </a:p>
          </p:txBody>
        </p:sp>
      </p:grpSp>
      <p:grpSp>
        <p:nvGrpSpPr>
          <p:cNvPr id="25" name="Group 24"/>
          <p:cNvGrpSpPr/>
          <p:nvPr/>
        </p:nvGrpSpPr>
        <p:grpSpPr>
          <a:xfrm>
            <a:off x="270067" y="6043202"/>
            <a:ext cx="11203722" cy="672224"/>
            <a:chOff x="427036" y="2735262"/>
            <a:chExt cx="11430001" cy="990600"/>
          </a:xfrm>
        </p:grpSpPr>
        <p:sp>
          <p:nvSpPr>
            <p:cNvPr id="26" name="Rectangle 25"/>
            <p:cNvSpPr/>
            <p:nvPr/>
          </p:nvSpPr>
          <p:spPr bwMode="auto">
            <a:xfrm>
              <a:off x="427036" y="2735262"/>
              <a:ext cx="3428999"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07" tIns="45713" rIns="0" bIns="45713" numCol="1" rtlCol="0" anchor="ctr" anchorCtr="0" compatLnSpc="1">
              <a:prstTxWarp prst="textNoShape">
                <a:avLst/>
              </a:prstTxWarp>
            </a:bodyPr>
            <a:lstStyle/>
            <a:p>
              <a:pPr marL="0" marR="0" lvl="0" indent="0" algn="l" defTabSz="914192" rtl="0" eaLnBrk="1" fontAlgn="auto" latinLnBrk="0" hangingPunct="1">
                <a:lnSpc>
                  <a:spcPct val="90000"/>
                </a:lnSpc>
                <a:spcBef>
                  <a:spcPct val="20000"/>
                </a:spcBef>
                <a:spcAft>
                  <a:spcPts val="0"/>
                </a:spcAft>
                <a:buClrTx/>
                <a:buSzPct val="90000"/>
                <a:buFontTx/>
                <a:buNone/>
                <a:tabLst/>
                <a:defRPr/>
              </a:pPr>
              <a:r>
                <a:rPr kumimoji="0" lang="en-US" sz="3528" b="0" i="0" u="none" strike="noStrike" kern="1200" cap="none" spc="0" normalizeH="0" baseline="0" noProof="0" dirty="0">
                  <a:ln>
                    <a:noFill/>
                  </a:ln>
                  <a:gradFill>
                    <a:gsLst>
                      <a:gs pos="1250">
                        <a:srgbClr val="D83B01"/>
                      </a:gs>
                      <a:gs pos="99000">
                        <a:srgbClr val="D83B01"/>
                      </a:gs>
                    </a:gsLst>
                    <a:lin ang="5400000" scaled="0"/>
                  </a:gradFill>
                  <a:effectLst/>
                  <a:uLnTx/>
                  <a:uFillTx/>
                  <a:latin typeface="Segoe UI Light"/>
                  <a:ea typeface="+mn-ea"/>
                  <a:cs typeface="+mn-cs"/>
                </a:rPr>
                <a:t>Hybrid</a:t>
              </a:r>
            </a:p>
          </p:txBody>
        </p:sp>
        <p:sp>
          <p:nvSpPr>
            <p:cNvPr id="27" name="Rectangle 26"/>
            <p:cNvSpPr/>
            <p:nvPr/>
          </p:nvSpPr>
          <p:spPr bwMode="auto">
            <a:xfrm>
              <a:off x="4008433" y="2735262"/>
              <a:ext cx="7848604" cy="9906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3407" tIns="45713" rIns="0" bIns="45713" numCol="1" rtlCol="0" anchor="ctr" anchorCtr="0" compatLnSpc="1">
              <a:prstTxWarp prst="textNoShape">
                <a:avLst/>
              </a:prstTxWarp>
            </a:bodyPr>
            <a:lstStyle/>
            <a:p>
              <a:pPr marL="0" marR="0" lvl="1" indent="0" algn="l" defTabSz="914192" rtl="0" eaLnBrk="1" fontAlgn="auto" latinLnBrk="0" hangingPunct="1">
                <a:lnSpc>
                  <a:spcPct val="90000"/>
                </a:lnSpc>
                <a:spcBef>
                  <a:spcPct val="20000"/>
                </a:spcBef>
                <a:spcAft>
                  <a:spcPts val="0"/>
                </a:spcAft>
                <a:buClrTx/>
                <a:buSzPct val="90000"/>
                <a:buFontTx/>
                <a:buNone/>
                <a:tabLst/>
                <a:defRPr/>
              </a:pP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Semilight"/>
                  <a:ea typeface="+mn-ea"/>
                  <a:cs typeface="+mn-cs"/>
                </a:rPr>
                <a:t>Extensive partner ecosystem. Azure Stack for private/hosted clouds. </a:t>
              </a:r>
            </a:p>
          </p:txBody>
        </p:sp>
      </p:grpSp>
    </p:spTree>
    <p:extLst>
      <p:ext uri="{BB962C8B-B14F-4D97-AF65-F5344CB8AC3E}">
        <p14:creationId xmlns:p14="http://schemas.microsoft.com/office/powerpoint/2010/main" val="17896798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250"/>
                                        <p:tgtEl>
                                          <p:spTgt spid="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left)">
                                      <p:cBhvr>
                                        <p:cTn id="13" dur="25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250"/>
                                        <p:tgtEl>
                                          <p:spTgt spid="9"/>
                                        </p:tgtEl>
                                      </p:cBhvr>
                                    </p:animEffect>
                                  </p:childTnLst>
                                </p:cTn>
                              </p:par>
                              <p:par>
                                <p:cTn id="19" presetID="22" presetClass="entr" presetSubtype="8"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250"/>
                                        <p:tgtEl>
                                          <p:spTgt spid="13"/>
                                        </p:tgtEl>
                                      </p:cBhvr>
                                    </p:animEffect>
                                  </p:childTnLst>
                                </p:cTn>
                              </p:par>
                              <p:par>
                                <p:cTn id="22" presetID="22" presetClass="entr" presetSubtype="8"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250"/>
                                        <p:tgtEl>
                                          <p:spTgt spid="16"/>
                                        </p:tgtEl>
                                      </p:cBhvr>
                                    </p:animEffect>
                                  </p:childTnLst>
                                </p:cTn>
                              </p:par>
                              <p:par>
                                <p:cTn id="25" presetID="22" presetClass="entr" presetSubtype="8"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250"/>
                                        <p:tgtEl>
                                          <p:spTgt spid="19"/>
                                        </p:tgtEl>
                                      </p:cBhvr>
                                    </p:animEffect>
                                  </p:childTnLst>
                                </p:cTn>
                              </p:par>
                              <p:par>
                                <p:cTn id="28" presetID="22" presetClass="entr" presetSubtype="8"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250"/>
                                        <p:tgtEl>
                                          <p:spTgt spid="22"/>
                                        </p:tgtEl>
                                      </p:cBhvr>
                                    </p:animEffect>
                                  </p:childTnLst>
                                </p:cTn>
                              </p:par>
                              <p:par>
                                <p:cTn id="31" presetID="22" presetClass="entr" presetSubtype="8"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wipe(left)">
                                      <p:cBhvr>
                                        <p:cTn id="33" dur="2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2: </a:t>
            </a:r>
            <a:r>
              <a:rPr lang="en-US" altLang="en-US" dirty="0"/>
              <a:t>Migrate applications to the cloud</a:t>
            </a:r>
            <a:endParaRPr lang="en-US" dirty="0"/>
          </a:p>
        </p:txBody>
      </p:sp>
      <p:sp>
        <p:nvSpPr>
          <p:cNvPr id="121859" name="TextBox 3"/>
          <p:cNvSpPr txBox="1">
            <a:spLocks noChangeArrowheads="1"/>
          </p:cNvSpPr>
          <p:nvPr/>
        </p:nvSpPr>
        <p:spPr bwMode="auto">
          <a:xfrm>
            <a:off x="266127" y="1270555"/>
            <a:ext cx="11024780" cy="223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9285" tIns="143428" rIns="179285" bIns="143428"/>
          <a:lstStyle>
            <a:lvl1pPr marL="342900" indent="-342900">
              <a:defRPr>
                <a:solidFill>
                  <a:schemeClr val="tx1"/>
                </a:solidFill>
                <a:latin typeface="Segoe UI" panose="020B0502040204020203" pitchFamily="34" charset="0"/>
                <a:ea typeface="MS PGothic" panose="020B0600070205080204" pitchFamily="34" charset="-128"/>
              </a:defRPr>
            </a:lvl1pPr>
            <a:lvl2pPr marL="808038" indent="-342900">
              <a:defRPr>
                <a:solidFill>
                  <a:schemeClr val="tx1"/>
                </a:solidFill>
                <a:latin typeface="Segoe UI" panose="020B0502040204020203" pitchFamily="34" charset="0"/>
                <a:ea typeface="MS PGothic" panose="020B0600070205080204" pitchFamily="34" charset="-128"/>
              </a:defRPr>
            </a:lvl2pPr>
            <a:lvl3pPr>
              <a:defRPr>
                <a:solidFill>
                  <a:schemeClr val="tx1"/>
                </a:solidFill>
                <a:latin typeface="Segoe UI" panose="020B0502040204020203" pitchFamily="34" charset="0"/>
                <a:ea typeface="MS PGothic" panose="020B0600070205080204" pitchFamily="34" charset="-128"/>
              </a:defRPr>
            </a:lvl3pPr>
            <a:lvl4pPr>
              <a:defRPr>
                <a:solidFill>
                  <a:schemeClr val="tx1"/>
                </a:solidFill>
                <a:latin typeface="Segoe UI" panose="020B0502040204020203" pitchFamily="34" charset="0"/>
                <a:ea typeface="MS PGothic" panose="020B0600070205080204" pitchFamily="34" charset="-128"/>
              </a:defRPr>
            </a:lvl4pPr>
            <a:lvl5pPr>
              <a:defRPr>
                <a:solidFill>
                  <a:schemeClr val="tx1"/>
                </a:solidFill>
                <a:latin typeface="Segoe UI" panose="020B0502040204020203" pitchFamily="34" charset="0"/>
                <a:ea typeface="MS PGothic" panose="020B0600070205080204" pitchFamily="34" charset="-128"/>
              </a:defRPr>
            </a:lvl5pPr>
            <a:lvl6pPr marL="2322513" indent="-36513" defTabSz="931863"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6pPr>
            <a:lvl7pPr marL="2779713" indent="-36513" defTabSz="931863"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7pPr>
            <a:lvl8pPr marL="3236913" indent="-36513" defTabSz="931863"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8pPr>
            <a:lvl9pPr marL="3694113" indent="-36513" defTabSz="931863"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9pPr>
          </a:lstStyle>
          <a:p>
            <a:pPr marL="227209" marR="0" lvl="0" indent="-227209" algn="l" defTabSz="914367" rtl="0" eaLnBrk="1" fontAlgn="auto" latinLnBrk="0" hangingPunct="1">
              <a:lnSpc>
                <a:spcPct val="90000"/>
              </a:lnSpc>
              <a:spcBef>
                <a:spcPts val="294"/>
              </a:spcBef>
              <a:spcAft>
                <a:spcPts val="588"/>
              </a:spcAft>
              <a:buClrTx/>
              <a:buSzTx/>
              <a:buFont typeface="Arial" panose="020B0604020202020204" pitchFamily="34" charset="0"/>
              <a:buChar char="•"/>
              <a:tabLst/>
              <a:defRPr/>
            </a:pPr>
            <a:r>
              <a:rPr kumimoji="0" lang="en-US" alt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S PGothic" panose="020B0600070205080204" pitchFamily="34" charset="-128"/>
                <a:cs typeface="+mn-cs"/>
              </a:rPr>
              <a:t>Migrate on-premises file or share based apps often with no code changes</a:t>
            </a:r>
          </a:p>
          <a:p>
            <a:pPr marL="227209" marR="0" lvl="0" indent="-227209" algn="l" defTabSz="914367" rtl="0" eaLnBrk="1" fontAlgn="auto" latinLnBrk="0" hangingPunct="1">
              <a:lnSpc>
                <a:spcPct val="90000"/>
              </a:lnSpc>
              <a:spcBef>
                <a:spcPts val="294"/>
              </a:spcBef>
              <a:spcAft>
                <a:spcPts val="588"/>
              </a:spcAft>
              <a:buClrTx/>
              <a:buSzTx/>
              <a:buFont typeface="Arial" panose="020B0604020202020204" pitchFamily="34" charset="0"/>
              <a:buChar char="•"/>
              <a:tabLst/>
              <a:defRPr/>
            </a:pPr>
            <a:r>
              <a:rPr kumimoji="0" lang="en-US" alt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S PGothic" panose="020B0600070205080204" pitchFamily="34" charset="-128"/>
                <a:cs typeface="+mn-cs"/>
              </a:rPr>
              <a:t>Test migration in stages – first move data, then move application</a:t>
            </a:r>
          </a:p>
          <a:p>
            <a:pPr marL="227209" marR="0" lvl="0" indent="-227209" algn="l" defTabSz="914367" rtl="0" eaLnBrk="1" fontAlgn="auto" latinLnBrk="0" hangingPunct="1">
              <a:lnSpc>
                <a:spcPct val="90000"/>
              </a:lnSpc>
              <a:spcBef>
                <a:spcPts val="294"/>
              </a:spcBef>
              <a:spcAft>
                <a:spcPts val="588"/>
              </a:spcAft>
              <a:buClrTx/>
              <a:buSzTx/>
              <a:buFont typeface="Arial" panose="020B0604020202020204" pitchFamily="34" charset="0"/>
              <a:buChar char="•"/>
              <a:tabLst/>
              <a:defRPr/>
            </a:pPr>
            <a:r>
              <a:rPr kumimoji="0" lang="en-US" alt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S PGothic" panose="020B0600070205080204" pitchFamily="34" charset="-128"/>
                <a:cs typeface="+mn-cs"/>
              </a:rPr>
              <a:t>Interact with app data from on-</a:t>
            </a:r>
            <a:r>
              <a:rPr kumimoji="0" lang="en-US" alt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S PGothic" panose="020B0600070205080204" pitchFamily="34" charset="-128"/>
                <a:cs typeface="+mn-cs"/>
              </a:rPr>
              <a:t>prem</a:t>
            </a:r>
            <a:r>
              <a:rPr kumimoji="0" lang="en-US" alt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S PGothic" panose="020B0600070205080204" pitchFamily="34" charset="-128"/>
                <a:cs typeface="+mn-cs"/>
              </a:rPr>
              <a:t> securely</a:t>
            </a:r>
          </a:p>
          <a:p>
            <a:pPr marL="227209" marR="0" lvl="0" indent="-227209" algn="l" defTabSz="914367" rtl="0" eaLnBrk="1" fontAlgn="auto" latinLnBrk="0" hangingPunct="1">
              <a:lnSpc>
                <a:spcPct val="90000"/>
              </a:lnSpc>
              <a:spcBef>
                <a:spcPts val="294"/>
              </a:spcBef>
              <a:spcAft>
                <a:spcPts val="588"/>
              </a:spcAft>
              <a:buClrTx/>
              <a:buSzTx/>
              <a:buFont typeface="Arial" panose="020B0604020202020204" pitchFamily="34" charset="0"/>
              <a:buChar char="•"/>
              <a:tabLst/>
              <a:defRPr/>
            </a:pPr>
            <a:r>
              <a:rPr kumimoji="0" lang="en-US" alt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S PGothic" panose="020B0600070205080204" pitchFamily="34" charset="-128"/>
                <a:cs typeface="+mn-cs"/>
              </a:rPr>
              <a:t>Reuse ISVs existing file based data access layers in your cloud apps</a:t>
            </a:r>
          </a:p>
          <a:p>
            <a:pPr marL="0" marR="0" lvl="0" indent="0" algn="l" defTabSz="914367" rtl="0" eaLnBrk="1" fontAlgn="auto" latinLnBrk="0" hangingPunct="1">
              <a:lnSpc>
                <a:spcPct val="90000"/>
              </a:lnSpc>
              <a:spcBef>
                <a:spcPts val="294"/>
              </a:spcBef>
              <a:spcAft>
                <a:spcPts val="588"/>
              </a:spcAft>
              <a:buClrTx/>
              <a:buSzTx/>
              <a:buFontTx/>
              <a:buNone/>
              <a:tabLst/>
              <a:defRPr/>
            </a:pPr>
            <a:endParaRPr kumimoji="0" lang="en-US" alt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S PGothic" panose="020B0600070205080204" pitchFamily="34" charset="-128"/>
              <a:cs typeface="+mn-cs"/>
            </a:endParaRPr>
          </a:p>
        </p:txBody>
      </p:sp>
      <p:grpSp>
        <p:nvGrpSpPr>
          <p:cNvPr id="72708" name="Group 21"/>
          <p:cNvGrpSpPr>
            <a:grpSpLocks/>
          </p:cNvGrpSpPr>
          <p:nvPr/>
        </p:nvGrpSpPr>
        <p:grpSpPr bwMode="auto">
          <a:xfrm>
            <a:off x="5916717" y="3003254"/>
            <a:ext cx="5646178" cy="3384260"/>
            <a:chOff x="3183255" y="3403224"/>
            <a:chExt cx="4010011" cy="2815967"/>
          </a:xfrm>
          <a:noFill/>
        </p:grpSpPr>
        <p:sp>
          <p:nvSpPr>
            <p:cNvPr id="23" name="Freeform 80"/>
            <p:cNvSpPr>
              <a:spLocks/>
            </p:cNvSpPr>
            <p:nvPr/>
          </p:nvSpPr>
          <p:spPr bwMode="auto">
            <a:xfrm>
              <a:off x="3183255" y="3403224"/>
              <a:ext cx="4010011" cy="2487573"/>
            </a:xfrm>
            <a:custGeom>
              <a:avLst/>
              <a:gdLst>
                <a:gd name="T0" fmla="*/ 0 w 439"/>
                <a:gd name="T1" fmla="*/ 2147483646 h 253"/>
                <a:gd name="T2" fmla="*/ 2147483646 w 439"/>
                <a:gd name="T3" fmla="*/ 2147483646 h 253"/>
                <a:gd name="T4" fmla="*/ 2147483646 w 439"/>
                <a:gd name="T5" fmla="*/ 2147483646 h 253"/>
                <a:gd name="T6" fmla="*/ 2147483646 w 439"/>
                <a:gd name="T7" fmla="*/ 0 h 253"/>
                <a:gd name="T8" fmla="*/ 2147483646 w 439"/>
                <a:gd name="T9" fmla="*/ 2147483646 h 253"/>
                <a:gd name="T10" fmla="*/ 2147483646 w 439"/>
                <a:gd name="T11" fmla="*/ 2147483646 h 253"/>
                <a:gd name="T12" fmla="*/ 2147483646 w 439"/>
                <a:gd name="T13" fmla="*/ 2147483646 h 253"/>
                <a:gd name="T14" fmla="*/ 2147483646 w 439"/>
                <a:gd name="T15" fmla="*/ 2147483646 h 253"/>
                <a:gd name="T16" fmla="*/ 2147483646 w 439"/>
                <a:gd name="T17" fmla="*/ 2147483646 h 253"/>
                <a:gd name="T18" fmla="*/ 2147483646 w 439"/>
                <a:gd name="T19" fmla="*/ 2147483646 h 253"/>
                <a:gd name="T20" fmla="*/ 2147483646 w 439"/>
                <a:gd name="T21" fmla="*/ 2147483646 h 253"/>
                <a:gd name="T22" fmla="*/ 0 w 439"/>
                <a:gd name="T23" fmla="*/ 2147483646 h 2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grpFill/>
            <a:ln>
              <a:solidFill>
                <a:schemeClr val="tx1"/>
              </a:solidFill>
            </a:ln>
          </p:spPr>
          <p:txBody>
            <a:bodyPr lIns="89630" tIns="44814" rIns="89630" bIns="44814"/>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S PGothic"/>
                <a:cs typeface="MS PGothic"/>
              </a:endParaRPr>
            </a:p>
          </p:txBody>
        </p:sp>
        <p:sp>
          <p:nvSpPr>
            <p:cNvPr id="121881" name="TextBox 23"/>
            <p:cNvSpPr txBox="1">
              <a:spLocks noChangeArrowheads="1"/>
            </p:cNvSpPr>
            <p:nvPr/>
          </p:nvSpPr>
          <p:spPr bwMode="auto">
            <a:xfrm>
              <a:off x="3730754" y="5878802"/>
              <a:ext cx="2710715" cy="340389"/>
            </a:xfrm>
            <a:prstGeom prst="rect">
              <a:avLst/>
            </a:prstGeom>
            <a:grpFill/>
            <a:ln w="9525">
              <a:noFill/>
              <a:miter lim="800000"/>
              <a:headEnd/>
              <a:tailEnd/>
            </a:ln>
            <a:extLst/>
          </p:spPr>
          <p:txBody>
            <a:bodyPr lIns="179285" tIns="143428" rIns="179285" bIns="143428"/>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altLang="en-US" sz="1961" b="0" i="0" u="none" strike="noStrike" kern="1200" cap="none" spc="0" normalizeH="0" baseline="0" noProof="0" dirty="0">
                  <a:ln>
                    <a:noFill/>
                  </a:ln>
                  <a:solidFill>
                    <a:srgbClr val="FFFFFF"/>
                  </a:solidFill>
                  <a:effectLst/>
                  <a:uLnTx/>
                  <a:uFillTx/>
                  <a:latin typeface="Segoe UI Semilight"/>
                  <a:ea typeface="+mn-ea"/>
                  <a:cs typeface="+mn-cs"/>
                </a:rPr>
                <a:t>Azure US-East</a:t>
              </a:r>
            </a:p>
          </p:txBody>
        </p:sp>
      </p:grpSp>
      <p:sp>
        <p:nvSpPr>
          <p:cNvPr id="42" name="Rounded Rectangle 41"/>
          <p:cNvSpPr/>
          <p:nvPr/>
        </p:nvSpPr>
        <p:spPr bwMode="auto">
          <a:xfrm>
            <a:off x="1919577" y="3625048"/>
            <a:ext cx="3459640" cy="2398247"/>
          </a:xfrm>
          <a:prstGeom prst="roundRect">
            <a:avLst/>
          </a:prstGeom>
          <a:no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1961" b="1" i="0" u="none" strike="noStrike" kern="1200" cap="none" spc="0" normalizeH="0" baseline="0" noProof="0" dirty="0">
              <a:ln>
                <a:noFill/>
              </a:ln>
              <a:solidFill>
                <a:srgbClr val="353535"/>
              </a:solidFill>
              <a:effectLst/>
              <a:uLnTx/>
              <a:uFillTx/>
              <a:latin typeface="Segoe UI Light"/>
              <a:ea typeface="Segoe UI" pitchFamily="34" charset="0"/>
              <a:cs typeface="Segoe UI" pitchFamily="34" charset="0"/>
            </a:endParaRPr>
          </a:p>
        </p:txBody>
      </p:sp>
      <p:sp>
        <p:nvSpPr>
          <p:cNvPr id="121862" name="TextBox 42"/>
          <p:cNvSpPr txBox="1">
            <a:spLocks noChangeArrowheads="1"/>
          </p:cNvSpPr>
          <p:nvPr/>
        </p:nvSpPr>
        <p:spPr bwMode="auto">
          <a:xfrm>
            <a:off x="2167028" y="5992847"/>
            <a:ext cx="2941394" cy="55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9285" tIns="143428" rIns="179285" bIns="143428"/>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altLang="en-US" sz="1961" b="0" i="0" u="none" strike="noStrike" kern="1200" cap="none" spc="0" normalizeH="0" baseline="0" noProof="0" dirty="0">
                <a:ln>
                  <a:noFill/>
                </a:ln>
                <a:solidFill>
                  <a:srgbClr val="FFFFFF"/>
                </a:solidFill>
                <a:effectLst/>
                <a:uLnTx/>
                <a:uFillTx/>
                <a:latin typeface="Segoe UI Semilight"/>
                <a:ea typeface="+mn-ea"/>
                <a:cs typeface="+mn-cs"/>
              </a:rPr>
              <a:t>On-premises</a:t>
            </a:r>
          </a:p>
        </p:txBody>
      </p:sp>
      <p:pic>
        <p:nvPicPr>
          <p:cNvPr id="72720" name="Picture 2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4877" y="5157996"/>
            <a:ext cx="765696" cy="76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p:cNvGrpSpPr>
            <a:grpSpLocks/>
          </p:cNvGrpSpPr>
          <p:nvPr/>
        </p:nvGrpSpPr>
        <p:grpSpPr bwMode="auto">
          <a:xfrm>
            <a:off x="2341333" y="3842929"/>
            <a:ext cx="2600565" cy="764139"/>
            <a:chOff x="1344613" y="4227513"/>
            <a:chExt cx="2652712" cy="780050"/>
          </a:xfrm>
        </p:grpSpPr>
        <p:pic>
          <p:nvPicPr>
            <p:cNvPr id="121877" name="Picture 2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4613" y="4227513"/>
              <a:ext cx="781050" cy="780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78" name="Picture 2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76475" y="4227513"/>
              <a:ext cx="781050" cy="780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1879" name="Picture 2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6275" y="4227514"/>
              <a:ext cx="781050" cy="780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 name="Group 6"/>
          <p:cNvGrpSpPr>
            <a:grpSpLocks/>
          </p:cNvGrpSpPr>
          <p:nvPr/>
        </p:nvGrpSpPr>
        <p:grpSpPr bwMode="auto">
          <a:xfrm>
            <a:off x="2777874" y="4574066"/>
            <a:ext cx="1739156" cy="559333"/>
            <a:chOff x="1789908" y="4973337"/>
            <a:chExt cx="1774030" cy="569952"/>
          </a:xfrm>
        </p:grpSpPr>
        <p:cxnSp>
          <p:nvCxnSpPr>
            <p:cNvPr id="55" name="Straight Arrow Connector 54"/>
            <p:cNvCxnSpPr/>
            <p:nvPr/>
          </p:nvCxnSpPr>
          <p:spPr bwMode="auto">
            <a:xfrm>
              <a:off x="1789908" y="4986229"/>
              <a:ext cx="706437" cy="550288"/>
            </a:xfrm>
            <a:prstGeom prst="straightConnector1">
              <a:avLst/>
            </a:prstGeom>
            <a:ln w="2857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Straight Arrow Connector 55"/>
            <p:cNvCxnSpPr/>
            <p:nvPr/>
          </p:nvCxnSpPr>
          <p:spPr bwMode="auto">
            <a:xfrm>
              <a:off x="2666999" y="4973337"/>
              <a:ext cx="0" cy="569952"/>
            </a:xfrm>
            <a:prstGeom prst="straightConnector1">
              <a:avLst/>
            </a:prstGeom>
            <a:ln w="2857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p:cNvCxnSpPr/>
            <p:nvPr/>
          </p:nvCxnSpPr>
          <p:spPr bwMode="auto">
            <a:xfrm flipH="1">
              <a:off x="2855913" y="4973337"/>
              <a:ext cx="708025" cy="550288"/>
            </a:xfrm>
            <a:prstGeom prst="straightConnector1">
              <a:avLst/>
            </a:prstGeom>
            <a:ln w="2857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59" name="Group 58"/>
          <p:cNvGrpSpPr>
            <a:grpSpLocks/>
          </p:cNvGrpSpPr>
          <p:nvPr/>
        </p:nvGrpSpPr>
        <p:grpSpPr bwMode="auto">
          <a:xfrm>
            <a:off x="4994812" y="4230964"/>
            <a:ext cx="3160038" cy="1235179"/>
            <a:chOff x="3850234" y="4710907"/>
            <a:chExt cx="3241129" cy="1243790"/>
          </a:xfrm>
        </p:grpSpPr>
        <p:cxnSp>
          <p:nvCxnSpPr>
            <p:cNvPr id="60" name="Straight Arrow Connector 59"/>
            <p:cNvCxnSpPr/>
            <p:nvPr/>
          </p:nvCxnSpPr>
          <p:spPr bwMode="auto">
            <a:xfrm>
              <a:off x="3850234" y="4710907"/>
              <a:ext cx="3241129" cy="1243790"/>
            </a:xfrm>
            <a:prstGeom prst="straightConnector1">
              <a:avLst/>
            </a:prstGeom>
            <a:ln w="2857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1" name="TextBox 60"/>
            <p:cNvSpPr txBox="1"/>
            <p:nvPr/>
          </p:nvSpPr>
          <p:spPr bwMode="auto">
            <a:xfrm>
              <a:off x="4841461" y="5396557"/>
              <a:ext cx="2150701" cy="501964"/>
            </a:xfrm>
            <a:prstGeom prst="rect">
              <a:avLst/>
            </a:prstGeom>
            <a:noFill/>
          </p:spPr>
          <p:txBody>
            <a:bodyPr lIns="179285" tIns="143428" rIns="179285" bIns="143428"/>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mn-cs"/>
                </a:rPr>
                <a:t>SMB3.0</a:t>
              </a:r>
            </a:p>
          </p:txBody>
        </p:sp>
      </p:grpSp>
      <p:pic>
        <p:nvPicPr>
          <p:cNvPr id="28" name="Picture 1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0621" y="5018037"/>
            <a:ext cx="765690" cy="765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Group 28"/>
          <p:cNvGrpSpPr/>
          <p:nvPr/>
        </p:nvGrpSpPr>
        <p:grpSpPr>
          <a:xfrm>
            <a:off x="7293104" y="4386523"/>
            <a:ext cx="2503227" cy="1014273"/>
            <a:chOff x="4492991" y="4470767"/>
            <a:chExt cx="2553422" cy="1034611"/>
          </a:xfrm>
        </p:grpSpPr>
        <p:pic>
          <p:nvPicPr>
            <p:cNvPr id="30" name="Picture 1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2991" y="4470767"/>
              <a:ext cx="681760" cy="679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64653" y="4470767"/>
              <a:ext cx="681760" cy="679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6" name="Straight Arrow Connector 35"/>
            <p:cNvCxnSpPr>
              <a:cxnSpLocks/>
              <a:stCxn id="30" idx="2"/>
            </p:cNvCxnSpPr>
            <p:nvPr/>
          </p:nvCxnSpPr>
          <p:spPr bwMode="auto">
            <a:xfrm>
              <a:off x="4833871" y="5150759"/>
              <a:ext cx="538146" cy="243109"/>
            </a:xfrm>
            <a:prstGeom prst="straightConnector1">
              <a:avLst/>
            </a:prstGeom>
            <a:ln w="2857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Straight Arrow Connector 36"/>
            <p:cNvCxnSpPr>
              <a:cxnSpLocks/>
              <a:stCxn id="35" idx="2"/>
              <a:endCxn id="28" idx="3"/>
            </p:cNvCxnSpPr>
            <p:nvPr/>
          </p:nvCxnSpPr>
          <p:spPr bwMode="auto">
            <a:xfrm flipH="1">
              <a:off x="6097745" y="5150759"/>
              <a:ext cx="607788" cy="354619"/>
            </a:xfrm>
            <a:prstGeom prst="straightConnector1">
              <a:avLst/>
            </a:prstGeom>
            <a:ln w="2857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pic>
        <p:nvPicPr>
          <p:cNvPr id="38" name="Picture 1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8030" y="4112864"/>
            <a:ext cx="668352" cy="666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Arrow Connector 38"/>
          <p:cNvCxnSpPr>
            <a:cxnSpLocks/>
            <a:stCxn id="38" idx="2"/>
            <a:endCxn id="28" idx="0"/>
          </p:cNvCxnSpPr>
          <p:nvPr/>
        </p:nvCxnSpPr>
        <p:spPr bwMode="auto">
          <a:xfrm flipH="1">
            <a:off x="8483467" y="4779707"/>
            <a:ext cx="8740" cy="238330"/>
          </a:xfrm>
          <a:prstGeom prst="straightConnector1">
            <a:avLst/>
          </a:prstGeom>
          <a:ln w="2857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661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a:grpSpLocks/>
          </p:cNvGrpSpPr>
          <p:nvPr/>
        </p:nvGrpSpPr>
        <p:grpSpPr bwMode="auto">
          <a:xfrm>
            <a:off x="3475474" y="3823805"/>
            <a:ext cx="4088381" cy="2491850"/>
            <a:chOff x="3553921" y="4222736"/>
            <a:chExt cx="4170858" cy="2542412"/>
          </a:xfrm>
        </p:grpSpPr>
        <p:grpSp>
          <p:nvGrpSpPr>
            <p:cNvPr id="123932" name="Group 40"/>
            <p:cNvGrpSpPr>
              <a:grpSpLocks/>
            </p:cNvGrpSpPr>
            <p:nvPr/>
          </p:nvGrpSpPr>
          <p:grpSpPr bwMode="auto">
            <a:xfrm>
              <a:off x="3553921" y="4222736"/>
              <a:ext cx="3773936" cy="2542412"/>
              <a:chOff x="3383628" y="3771579"/>
              <a:chExt cx="3773936" cy="2542412"/>
            </a:xfrm>
          </p:grpSpPr>
          <p:sp>
            <p:nvSpPr>
              <p:cNvPr id="43" name="Freeform 80"/>
              <p:cNvSpPr>
                <a:spLocks/>
              </p:cNvSpPr>
              <p:nvPr/>
            </p:nvSpPr>
            <p:spPr bwMode="auto">
              <a:xfrm>
                <a:off x="3383628" y="3771579"/>
                <a:ext cx="3773936" cy="2178560"/>
              </a:xfrm>
              <a:custGeom>
                <a:avLst/>
                <a:gdLst>
                  <a:gd name="T0" fmla="*/ 0 w 439"/>
                  <a:gd name="T1" fmla="*/ 2147483646 h 253"/>
                  <a:gd name="T2" fmla="*/ 2147483646 w 439"/>
                  <a:gd name="T3" fmla="*/ 2147483646 h 253"/>
                  <a:gd name="T4" fmla="*/ 2147483646 w 439"/>
                  <a:gd name="T5" fmla="*/ 2147483646 h 253"/>
                  <a:gd name="T6" fmla="*/ 2147483646 w 439"/>
                  <a:gd name="T7" fmla="*/ 0 h 253"/>
                  <a:gd name="T8" fmla="*/ 2147483646 w 439"/>
                  <a:gd name="T9" fmla="*/ 2147483646 h 253"/>
                  <a:gd name="T10" fmla="*/ 2147483646 w 439"/>
                  <a:gd name="T11" fmla="*/ 2147483646 h 253"/>
                  <a:gd name="T12" fmla="*/ 2147483646 w 439"/>
                  <a:gd name="T13" fmla="*/ 2147483646 h 253"/>
                  <a:gd name="T14" fmla="*/ 2147483646 w 439"/>
                  <a:gd name="T15" fmla="*/ 2147483646 h 253"/>
                  <a:gd name="T16" fmla="*/ 2147483646 w 439"/>
                  <a:gd name="T17" fmla="*/ 2147483646 h 253"/>
                  <a:gd name="T18" fmla="*/ 2147483646 w 439"/>
                  <a:gd name="T19" fmla="*/ 2147483646 h 253"/>
                  <a:gd name="T20" fmla="*/ 2147483646 w 439"/>
                  <a:gd name="T21" fmla="*/ 2147483646 h 253"/>
                  <a:gd name="T22" fmla="*/ 0 w 439"/>
                  <a:gd name="T23" fmla="*/ 2147483646 h 2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noFill/>
              <a:ln>
                <a:solidFill>
                  <a:schemeClr val="tx1"/>
                </a:solidFill>
              </a:ln>
            </p:spPr>
            <p:txBody>
              <a:bodyPr lIns="89630" tIns="44814" rIns="89630" bIns="44814"/>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S PGothic"/>
                  <a:cs typeface="MS PGothic"/>
                </a:endParaRPr>
              </a:p>
            </p:txBody>
          </p:sp>
          <p:sp>
            <p:nvSpPr>
              <p:cNvPr id="123944" name="TextBox 43"/>
              <p:cNvSpPr txBox="1">
                <a:spLocks noChangeArrowheads="1"/>
              </p:cNvSpPr>
              <p:nvPr/>
            </p:nvSpPr>
            <p:spPr bwMode="auto">
              <a:xfrm>
                <a:off x="3966533" y="5973602"/>
                <a:ext cx="2710715" cy="340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79285" tIns="143428" rIns="179285" bIns="143428"/>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altLang="en-US" sz="1961" b="0" i="0" u="none" strike="noStrike" kern="1200" cap="none" spc="0" normalizeH="0" baseline="0" noProof="0" dirty="0">
                    <a:ln>
                      <a:noFill/>
                    </a:ln>
                    <a:solidFill>
                      <a:srgbClr val="FFFFFF"/>
                    </a:solidFill>
                    <a:effectLst/>
                    <a:uLnTx/>
                    <a:uFillTx/>
                    <a:latin typeface="Segoe UI Semilight"/>
                    <a:ea typeface="+mn-ea"/>
                    <a:cs typeface="+mn-cs"/>
                  </a:rPr>
                  <a:t>Azure US-East</a:t>
                </a:r>
              </a:p>
            </p:txBody>
          </p:sp>
          <p:pic>
            <p:nvPicPr>
              <p:cNvPr id="123945" name="Picture 1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1357" y="5186504"/>
                <a:ext cx="781050" cy="78105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cxnSp>
            <p:nvCxnSpPr>
              <p:cNvPr id="48" name="Straight Arrow Connector 47"/>
              <p:cNvCxnSpPr>
                <a:endCxn id="123945" idx="0"/>
              </p:cNvCxnSpPr>
              <p:nvPr/>
            </p:nvCxnSpPr>
            <p:spPr>
              <a:xfrm>
                <a:off x="5491739" y="4843908"/>
                <a:ext cx="144" cy="342596"/>
              </a:xfrm>
              <a:prstGeom prst="straightConnector1">
                <a:avLst/>
              </a:prstGeom>
              <a:ln w="2857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23933" name="Group 48"/>
            <p:cNvGrpSpPr>
              <a:grpSpLocks/>
            </p:cNvGrpSpPr>
            <p:nvPr/>
          </p:nvGrpSpPr>
          <p:grpSpPr bwMode="auto">
            <a:xfrm>
              <a:off x="5122558" y="4912182"/>
              <a:ext cx="1797940" cy="963529"/>
              <a:chOff x="4952265" y="4461025"/>
              <a:chExt cx="1797940" cy="963529"/>
            </a:xfrm>
          </p:grpSpPr>
          <p:pic>
            <p:nvPicPr>
              <p:cNvPr id="123940" name="Picture 16"/>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4607" y="4461025"/>
                <a:ext cx="675598" cy="67422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cxnSp>
            <p:nvCxnSpPr>
              <p:cNvPr id="52" name="Straight Arrow Connector 51"/>
              <p:cNvCxnSpPr/>
              <p:nvPr/>
            </p:nvCxnSpPr>
            <p:spPr>
              <a:xfrm>
                <a:off x="4952265" y="4992653"/>
                <a:ext cx="304836" cy="250884"/>
              </a:xfrm>
              <a:prstGeom prst="straightConnector1">
                <a:avLst/>
              </a:prstGeom>
              <a:ln w="2857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4" name="Straight Arrow Connector 53"/>
              <p:cNvCxnSpPr/>
              <p:nvPr/>
            </p:nvCxnSpPr>
            <p:spPr>
              <a:xfrm flipH="1">
                <a:off x="5827081" y="5197153"/>
                <a:ext cx="460383" cy="227401"/>
              </a:xfrm>
              <a:prstGeom prst="straightConnector1">
                <a:avLst/>
              </a:prstGeom>
              <a:ln w="2857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98" name="TextBox 97"/>
            <p:cNvSpPr txBox="1"/>
            <p:nvPr/>
          </p:nvSpPr>
          <p:spPr>
            <a:xfrm>
              <a:off x="6341903" y="5442221"/>
              <a:ext cx="1382876" cy="398556"/>
            </a:xfrm>
            <a:prstGeom prst="rect">
              <a:avLst/>
            </a:prstGeom>
            <a:noFill/>
            <a:ln>
              <a:noFill/>
            </a:ln>
          </p:spPr>
          <p:txBody>
            <a:bodyPr lIns="179285" tIns="143428" rIns="179285" bIns="143428"/>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Semilight"/>
                  <a:ea typeface="MS PGothic"/>
                  <a:cs typeface="MS PGothic"/>
                </a:rPr>
                <a:t>SMB</a:t>
              </a:r>
              <a:endParaRPr kumimoji="0" lang="en-US" sz="1568" b="0" i="0" u="none" strike="noStrike" kern="1200" cap="none" spc="0" normalizeH="0" baseline="0" noProof="0" dirty="0">
                <a:ln>
                  <a:noFill/>
                </a:ln>
                <a:solidFill>
                  <a:srgbClr val="FFFFFF"/>
                </a:solidFill>
                <a:effectLst/>
                <a:uLnTx/>
                <a:uFillTx/>
                <a:latin typeface="Segoe UI Semilight"/>
                <a:ea typeface="MS PGothic"/>
                <a:cs typeface="MS PGothic"/>
              </a:endParaRPr>
            </a:p>
          </p:txBody>
        </p:sp>
        <p:pic>
          <p:nvPicPr>
            <p:cNvPr id="123935" name="Picture 4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14374" y="4899807"/>
              <a:ext cx="679656" cy="6797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23936" name="TextBox 37"/>
            <p:cNvSpPr txBox="1">
              <a:spLocks noChangeArrowheads="1"/>
            </p:cNvSpPr>
            <p:nvPr/>
          </p:nvSpPr>
          <p:spPr bwMode="auto">
            <a:xfrm>
              <a:off x="4024940" y="5426939"/>
              <a:ext cx="1321339" cy="2323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79285" tIns="143428" rIns="179285" bIns="143428"/>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altLang="en-US" sz="1078" b="1" i="0" u="none" strike="noStrike" kern="1200" cap="none" spc="0" normalizeH="0" baseline="0" noProof="0" dirty="0">
                  <a:ln>
                    <a:noFill/>
                  </a:ln>
                  <a:solidFill>
                    <a:srgbClr val="FFFFFF"/>
                  </a:solidFill>
                  <a:effectLst/>
                  <a:uLnTx/>
                  <a:uFillTx/>
                  <a:latin typeface="Segoe UI Semilight"/>
                  <a:ea typeface="+mn-ea"/>
                  <a:cs typeface="+mn-cs"/>
                </a:rPr>
                <a:t>Cloud Services</a:t>
              </a:r>
            </a:p>
          </p:txBody>
        </p:sp>
        <p:sp>
          <p:nvSpPr>
            <p:cNvPr id="123937" name="TextBox 42"/>
            <p:cNvSpPr txBox="1">
              <a:spLocks noChangeArrowheads="1"/>
            </p:cNvSpPr>
            <p:nvPr/>
          </p:nvSpPr>
          <p:spPr bwMode="auto">
            <a:xfrm>
              <a:off x="4969452" y="5003507"/>
              <a:ext cx="1321339" cy="2323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79285" tIns="143428" rIns="179285" bIns="143428"/>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altLang="en-US" sz="1078" b="1" i="0" u="none" strike="noStrike" kern="1200" cap="none" spc="0" normalizeH="0" baseline="0" noProof="0" dirty="0">
                  <a:ln>
                    <a:noFill/>
                  </a:ln>
                  <a:solidFill>
                    <a:srgbClr val="FFFFFF"/>
                  </a:solidFill>
                  <a:effectLst/>
                  <a:uLnTx/>
                  <a:uFillTx/>
                  <a:latin typeface="Segoe UI Semilight"/>
                  <a:ea typeface="+mn-ea"/>
                  <a:cs typeface="+mn-cs"/>
                </a:rPr>
                <a:t>Worker Roles</a:t>
              </a:r>
            </a:p>
          </p:txBody>
        </p:sp>
        <p:pic>
          <p:nvPicPr>
            <p:cNvPr id="123938" name="Picture 5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66255" y="4447654"/>
              <a:ext cx="656501" cy="65654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08" name="TextBox 107"/>
            <p:cNvSpPr txBox="1"/>
            <p:nvPr/>
          </p:nvSpPr>
          <p:spPr>
            <a:xfrm>
              <a:off x="5103146" y="5224614"/>
              <a:ext cx="1382876" cy="398555"/>
            </a:xfrm>
            <a:prstGeom prst="rect">
              <a:avLst/>
            </a:prstGeom>
            <a:noFill/>
            <a:ln>
              <a:noFill/>
            </a:ln>
          </p:spPr>
          <p:txBody>
            <a:bodyPr lIns="179285" tIns="143428" rIns="179285" bIns="143428"/>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Semilight"/>
                  <a:ea typeface="MS PGothic"/>
                  <a:cs typeface="MS PGothic"/>
                </a:rPr>
                <a:t>REST</a:t>
              </a:r>
              <a:endParaRPr kumimoji="0" lang="en-US" sz="1568" b="0" i="0" u="none" strike="noStrike" kern="1200" cap="none" spc="0" normalizeH="0" baseline="0" noProof="0" dirty="0">
                <a:ln>
                  <a:noFill/>
                </a:ln>
                <a:solidFill>
                  <a:srgbClr val="FFFFFF"/>
                </a:solidFill>
                <a:effectLst/>
                <a:uLnTx/>
                <a:uFillTx/>
                <a:latin typeface="Segoe UI Semilight"/>
                <a:ea typeface="MS PGothic"/>
                <a:cs typeface="MS PGothic"/>
              </a:endParaRPr>
            </a:p>
          </p:txBody>
        </p:sp>
      </p:grpSp>
      <p:sp>
        <p:nvSpPr>
          <p:cNvPr id="2" name="Title 1"/>
          <p:cNvSpPr>
            <a:spLocks noGrp="1"/>
          </p:cNvSpPr>
          <p:nvPr>
            <p:ph type="title"/>
          </p:nvPr>
        </p:nvSpPr>
        <p:spPr/>
        <p:txBody>
          <a:bodyPr/>
          <a:lstStyle/>
          <a:p>
            <a:r>
              <a:rPr lang="en-US" dirty="0"/>
              <a:t>Use Case 3: </a:t>
            </a:r>
            <a:r>
              <a:rPr lang="en-US" altLang="en-US" dirty="0"/>
              <a:t>Integrate modern applications</a:t>
            </a:r>
            <a:endParaRPr lang="en-US" dirty="0"/>
          </a:p>
        </p:txBody>
      </p:sp>
      <p:sp>
        <p:nvSpPr>
          <p:cNvPr id="123908" name="TextBox 3"/>
          <p:cNvSpPr txBox="1">
            <a:spLocks noChangeArrowheads="1"/>
          </p:cNvSpPr>
          <p:nvPr/>
        </p:nvSpPr>
        <p:spPr bwMode="auto">
          <a:xfrm>
            <a:off x="267683" y="1138155"/>
            <a:ext cx="11024780" cy="2240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9285" tIns="143428" rIns="179285" bIns="143428"/>
          <a:lstStyle>
            <a:lvl1pPr marL="342900" indent="-342900">
              <a:defRPr>
                <a:solidFill>
                  <a:schemeClr val="tx1"/>
                </a:solidFill>
                <a:latin typeface="Segoe UI" panose="020B0502040204020203" pitchFamily="34" charset="0"/>
                <a:ea typeface="MS PGothic" panose="020B0600070205080204" pitchFamily="34" charset="-128"/>
              </a:defRPr>
            </a:lvl1pPr>
            <a:lvl2pPr marL="808038" indent="-342900">
              <a:defRPr>
                <a:solidFill>
                  <a:schemeClr val="tx1"/>
                </a:solidFill>
                <a:latin typeface="Segoe UI" panose="020B0502040204020203" pitchFamily="34" charset="0"/>
                <a:ea typeface="MS PGothic" panose="020B0600070205080204" pitchFamily="34" charset="-128"/>
              </a:defRPr>
            </a:lvl2pPr>
            <a:lvl3pPr>
              <a:defRPr>
                <a:solidFill>
                  <a:schemeClr val="tx1"/>
                </a:solidFill>
                <a:latin typeface="Segoe UI" panose="020B0502040204020203" pitchFamily="34" charset="0"/>
                <a:ea typeface="MS PGothic" panose="020B0600070205080204" pitchFamily="34" charset="-128"/>
              </a:defRPr>
            </a:lvl3pPr>
            <a:lvl4pPr>
              <a:defRPr>
                <a:solidFill>
                  <a:schemeClr val="tx1"/>
                </a:solidFill>
                <a:latin typeface="Segoe UI" panose="020B0502040204020203" pitchFamily="34" charset="0"/>
                <a:ea typeface="MS PGothic" panose="020B0600070205080204" pitchFamily="34" charset="-128"/>
              </a:defRPr>
            </a:lvl4pPr>
            <a:lvl5pPr>
              <a:defRPr>
                <a:solidFill>
                  <a:schemeClr val="tx1"/>
                </a:solidFill>
                <a:latin typeface="Segoe UI" panose="020B0502040204020203" pitchFamily="34" charset="0"/>
                <a:ea typeface="MS PGothic" panose="020B0600070205080204" pitchFamily="34" charset="-128"/>
              </a:defRPr>
            </a:lvl5pPr>
            <a:lvl6pPr marL="2322513" indent="-36513" defTabSz="931863"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6pPr>
            <a:lvl7pPr marL="2779713" indent="-36513" defTabSz="931863"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7pPr>
            <a:lvl8pPr marL="3236913" indent="-36513" defTabSz="931863"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8pPr>
            <a:lvl9pPr marL="3694113" indent="-36513" defTabSz="931863" eaLnBrk="0" fontAlgn="base" hangingPunct="0">
              <a:spcBef>
                <a:spcPct val="0"/>
              </a:spcBef>
              <a:spcAft>
                <a:spcPct val="0"/>
              </a:spcAft>
              <a:defRPr>
                <a:solidFill>
                  <a:schemeClr val="tx1"/>
                </a:solidFill>
                <a:latin typeface="Segoe UI" panose="020B0502040204020203" pitchFamily="34" charset="0"/>
                <a:ea typeface="MS PGothic" panose="020B0600070205080204" pitchFamily="34" charset="-128"/>
              </a:defRPr>
            </a:lvl9pPr>
          </a:lstStyle>
          <a:p>
            <a:pPr marL="0" marR="0" lvl="0" indent="0" algn="l" defTabSz="914367" rtl="0" eaLnBrk="1" fontAlgn="auto" latinLnBrk="0" hangingPunct="1">
              <a:lnSpc>
                <a:spcPct val="90000"/>
              </a:lnSpc>
              <a:spcBef>
                <a:spcPts val="294"/>
              </a:spcBef>
              <a:spcAft>
                <a:spcPts val="588"/>
              </a:spcAft>
              <a:buClrTx/>
              <a:buSzTx/>
              <a:buFontTx/>
              <a:buNone/>
              <a:tabLst/>
              <a:defRPr/>
            </a:pPr>
            <a:r>
              <a:rPr kumimoji="0" lang="en-US" alt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S PGothic" panose="020B0600070205080204" pitchFamily="34" charset="-128"/>
                <a:cs typeface="+mn-cs"/>
              </a:rPr>
              <a:t>REST APIs enable integration with modern cloud applications</a:t>
            </a:r>
          </a:p>
          <a:p>
            <a:pPr marL="340814" marR="0" lvl="1" indent="-171185" algn="l" defTabSz="914367" rtl="0" eaLnBrk="1" fontAlgn="auto" latinLnBrk="0" hangingPunct="1">
              <a:lnSpc>
                <a:spcPct val="90000"/>
              </a:lnSpc>
              <a:spcBef>
                <a:spcPts val="294"/>
              </a:spcBef>
              <a:spcAft>
                <a:spcPts val="588"/>
              </a:spcAft>
              <a:buClrTx/>
              <a:buSzTx/>
              <a:buFont typeface="Arial" panose="020B0604020202020204" pitchFamily="34" charset="0"/>
              <a:buChar char="•"/>
              <a:tabLst/>
              <a:defRPr/>
            </a:pPr>
            <a:r>
              <a:rPr kumimoji="0" lang="en-US" alt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S PGothic" panose="020B0600070205080204" pitchFamily="34" charset="-128"/>
                <a:cs typeface="+mn-cs"/>
              </a:rPr>
              <a:t>Integrate modern cloud applications with legacy applications</a:t>
            </a:r>
          </a:p>
          <a:p>
            <a:pPr marL="340814" marR="0" lvl="1" indent="-17118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alt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S PGothic" panose="020B0600070205080204" pitchFamily="34" charset="-128"/>
                <a:cs typeface="+mn-cs"/>
              </a:rPr>
              <a:t>Develop new file system based applications using REST APIs</a:t>
            </a: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alt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S PGothic" panose="020B0600070205080204" pitchFamily="34" charset="-128"/>
                <a:cs typeface="+mn-cs"/>
              </a:rPr>
              <a:t>REST APIs support</a:t>
            </a:r>
          </a:p>
          <a:p>
            <a:pPr marL="340814" marR="0" lvl="1" indent="-17118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alt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S PGothic" panose="020B0600070205080204" pitchFamily="34" charset="-128"/>
                <a:cs typeface="+mn-cs"/>
              </a:rPr>
              <a:t>Shared access signature (SAS) token support for delegated authorization</a:t>
            </a:r>
          </a:p>
          <a:p>
            <a:pPr marL="340814" marR="0" lvl="1" indent="-17118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alt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S PGothic" panose="020B0600070205080204" pitchFamily="34" charset="-128"/>
                <a:cs typeface="+mn-cs"/>
              </a:rPr>
              <a:t>Cross origin resource sharing (CORS) for direct access from browser clients</a:t>
            </a:r>
          </a:p>
          <a:p>
            <a:pPr marL="340814" marR="0" lvl="1" indent="-171185"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alt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S PGothic" panose="020B0600070205080204" pitchFamily="34" charset="-128"/>
                <a:cs typeface="+mn-cs"/>
              </a:rPr>
              <a:t>Storage Client Library Support in .NET, Java, Node and Python</a:t>
            </a:r>
          </a:p>
        </p:txBody>
      </p:sp>
      <p:grpSp>
        <p:nvGrpSpPr>
          <p:cNvPr id="26" name="Group 25"/>
          <p:cNvGrpSpPr>
            <a:grpSpLocks/>
          </p:cNvGrpSpPr>
          <p:nvPr/>
        </p:nvGrpSpPr>
        <p:grpSpPr bwMode="auto">
          <a:xfrm>
            <a:off x="448483" y="3977879"/>
            <a:ext cx="4689263" cy="2498932"/>
            <a:chOff x="466410" y="4379535"/>
            <a:chExt cx="4782877" cy="2550233"/>
          </a:xfrm>
        </p:grpSpPr>
        <p:grpSp>
          <p:nvGrpSpPr>
            <p:cNvPr id="123923" name="Group 62"/>
            <p:cNvGrpSpPr>
              <a:grpSpLocks/>
            </p:cNvGrpSpPr>
            <p:nvPr/>
          </p:nvGrpSpPr>
          <p:grpSpPr bwMode="auto">
            <a:xfrm>
              <a:off x="466410" y="4379535"/>
              <a:ext cx="2249293" cy="2550233"/>
              <a:chOff x="604909" y="4491015"/>
              <a:chExt cx="2249293" cy="1858595"/>
            </a:xfrm>
          </p:grpSpPr>
          <p:sp>
            <p:nvSpPr>
              <p:cNvPr id="66" name="Rounded Rectangle 65"/>
              <p:cNvSpPr/>
              <p:nvPr/>
            </p:nvSpPr>
            <p:spPr bwMode="auto">
              <a:xfrm>
                <a:off x="604909" y="4491015"/>
                <a:ext cx="2249293" cy="1495493"/>
              </a:xfrm>
              <a:prstGeom prst="roundRect">
                <a:avLst/>
              </a:prstGeom>
              <a:noFill/>
              <a:ln>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179285" tIns="143428" rIns="179285" bIns="143428"/>
              <a:lstStyle/>
              <a:p>
                <a:pPr marL="0" marR="0" lvl="0" indent="0" algn="ctr" defTabSz="914102" rtl="0" eaLnBrk="1" fontAlgn="auto" latinLnBrk="0" hangingPunct="1">
                  <a:lnSpc>
                    <a:spcPct val="90000"/>
                  </a:lnSpc>
                  <a:spcBef>
                    <a:spcPts val="0"/>
                  </a:spcBef>
                  <a:spcAft>
                    <a:spcPts val="0"/>
                  </a:spcAft>
                  <a:buClrTx/>
                  <a:buSzTx/>
                  <a:buFontTx/>
                  <a:buNone/>
                  <a:tabLst/>
                  <a:defRPr/>
                </a:pPr>
                <a:endParaRPr kumimoji="0" lang="en-US"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3931" name="TextBox 66"/>
              <p:cNvSpPr txBox="1">
                <a:spLocks noChangeArrowheads="1"/>
              </p:cNvSpPr>
              <p:nvPr/>
            </p:nvSpPr>
            <p:spPr bwMode="auto">
              <a:xfrm>
                <a:off x="872431" y="5977210"/>
                <a:ext cx="1911927" cy="3724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79285" tIns="143428" rIns="179285" bIns="143428"/>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altLang="en-US" sz="1961" b="0" i="0" u="none" strike="noStrike" kern="1200" cap="none" spc="0" normalizeH="0" baseline="0" noProof="0" dirty="0">
                    <a:ln>
                      <a:noFill/>
                    </a:ln>
                    <a:solidFill>
                      <a:srgbClr val="FFFFFF"/>
                    </a:solidFill>
                    <a:effectLst/>
                    <a:uLnTx/>
                    <a:uFillTx/>
                    <a:latin typeface="Segoe UI Semilight"/>
                    <a:ea typeface="+mn-ea"/>
                    <a:cs typeface="+mn-cs"/>
                  </a:rPr>
                  <a:t>On Premise</a:t>
                </a:r>
              </a:p>
            </p:txBody>
          </p:sp>
        </p:grpSp>
        <p:cxnSp>
          <p:nvCxnSpPr>
            <p:cNvPr id="64" name="Straight Arrow Connector 63"/>
            <p:cNvCxnSpPr>
              <a:stCxn id="123928" idx="3"/>
            </p:cNvCxnSpPr>
            <p:nvPr/>
          </p:nvCxnSpPr>
          <p:spPr>
            <a:xfrm>
              <a:off x="2292609" y="5935914"/>
              <a:ext cx="2939023" cy="261676"/>
            </a:xfrm>
            <a:prstGeom prst="straightConnector1">
              <a:avLst/>
            </a:prstGeom>
            <a:ln w="2857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5" name="TextBox 64"/>
            <p:cNvSpPr txBox="1"/>
            <p:nvPr/>
          </p:nvSpPr>
          <p:spPr>
            <a:xfrm rot="417193">
              <a:off x="2735565" y="5558818"/>
              <a:ext cx="1371481" cy="304640"/>
            </a:xfrm>
            <a:prstGeom prst="rect">
              <a:avLst/>
            </a:prstGeom>
            <a:noFill/>
            <a:ln>
              <a:noFill/>
            </a:ln>
          </p:spPr>
          <p:txBody>
            <a:bodyPr lIns="179285" tIns="143428" rIns="179285" bIns="143428"/>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S PGothic"/>
                  <a:cs typeface="MS PGothic"/>
                </a:rPr>
                <a:t>REST</a:t>
              </a:r>
              <a:endParaRPr kumimoji="0" lang="en-US" sz="2353" b="0" i="0" u="none" strike="noStrike" kern="1200" cap="none" spc="0" normalizeH="0" baseline="0" noProof="0" dirty="0">
                <a:ln>
                  <a:noFill/>
                </a:ln>
                <a:solidFill>
                  <a:srgbClr val="FFFFFF"/>
                </a:solidFill>
                <a:effectLst/>
                <a:uLnTx/>
                <a:uFillTx/>
                <a:latin typeface="Segoe UI Semilight"/>
                <a:ea typeface="MS PGothic"/>
                <a:cs typeface="MS PGothic"/>
              </a:endParaRPr>
            </a:p>
          </p:txBody>
        </p:sp>
        <p:pic>
          <p:nvPicPr>
            <p:cNvPr id="123926" name="Picture 46"/>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2140" y="4514539"/>
              <a:ext cx="780287" cy="7803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23927" name="TextBox 2"/>
            <p:cNvSpPr txBox="1">
              <a:spLocks noChangeArrowheads="1"/>
            </p:cNvSpPr>
            <p:nvPr/>
          </p:nvSpPr>
          <p:spPr bwMode="auto">
            <a:xfrm>
              <a:off x="603604" y="5249283"/>
              <a:ext cx="1188671" cy="2323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79285" tIns="143428" rIns="179285" bIns="143428"/>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altLang="en-US" sz="1078" b="1" i="0" u="none" strike="noStrike" kern="1200" cap="none" spc="0" normalizeH="0" baseline="0" noProof="0" dirty="0">
                  <a:ln>
                    <a:noFill/>
                  </a:ln>
                  <a:solidFill>
                    <a:srgbClr val="FFFFFF"/>
                  </a:solidFill>
                  <a:effectLst/>
                  <a:uLnTx/>
                  <a:uFillTx/>
                  <a:latin typeface="Segoe UI Semilight"/>
                  <a:ea typeface="+mn-ea"/>
                  <a:cs typeface="+mn-cs"/>
                </a:rPr>
                <a:t>Web Sites</a:t>
              </a:r>
            </a:p>
          </p:txBody>
        </p:sp>
        <p:pic>
          <p:nvPicPr>
            <p:cNvPr id="123928" name="Picture 4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12322" y="5545745"/>
              <a:ext cx="780287" cy="7803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cxnSp>
          <p:nvCxnSpPr>
            <p:cNvPr id="95" name="Straight Arrow Connector 94"/>
            <p:cNvCxnSpPr>
              <a:stCxn id="123926" idx="3"/>
            </p:cNvCxnSpPr>
            <p:nvPr/>
          </p:nvCxnSpPr>
          <p:spPr>
            <a:xfrm>
              <a:off x="1522427" y="4904708"/>
              <a:ext cx="3726860" cy="1127823"/>
            </a:xfrm>
            <a:prstGeom prst="straightConnector1">
              <a:avLst/>
            </a:prstGeom>
            <a:ln w="2857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24" name="Group 23"/>
          <p:cNvGrpSpPr>
            <a:grpSpLocks/>
          </p:cNvGrpSpPr>
          <p:nvPr/>
        </p:nvGrpSpPr>
        <p:grpSpPr bwMode="auto">
          <a:xfrm>
            <a:off x="5902760" y="3822249"/>
            <a:ext cx="5863084" cy="2539086"/>
            <a:chOff x="6031093" y="4221868"/>
            <a:chExt cx="5979227" cy="2589234"/>
          </a:xfrm>
        </p:grpSpPr>
        <p:grpSp>
          <p:nvGrpSpPr>
            <p:cNvPr id="123911" name="Group 84"/>
            <p:cNvGrpSpPr>
              <a:grpSpLocks/>
            </p:cNvGrpSpPr>
            <p:nvPr/>
          </p:nvGrpSpPr>
          <p:grpSpPr bwMode="auto">
            <a:xfrm>
              <a:off x="8236145" y="4221868"/>
              <a:ext cx="3774175" cy="2589234"/>
              <a:chOff x="7954917" y="3863018"/>
              <a:chExt cx="3774175" cy="2589234"/>
            </a:xfrm>
          </p:grpSpPr>
          <p:sp>
            <p:nvSpPr>
              <p:cNvPr id="89" name="Freeform 80"/>
              <p:cNvSpPr>
                <a:spLocks/>
              </p:cNvSpPr>
              <p:nvPr/>
            </p:nvSpPr>
            <p:spPr bwMode="auto">
              <a:xfrm>
                <a:off x="7954917" y="3863018"/>
                <a:ext cx="3774175" cy="2177406"/>
              </a:xfrm>
              <a:custGeom>
                <a:avLst/>
                <a:gdLst>
                  <a:gd name="T0" fmla="*/ 0 w 439"/>
                  <a:gd name="T1" fmla="*/ 2147483646 h 253"/>
                  <a:gd name="T2" fmla="*/ 2147483646 w 439"/>
                  <a:gd name="T3" fmla="*/ 2147483646 h 253"/>
                  <a:gd name="T4" fmla="*/ 2147483646 w 439"/>
                  <a:gd name="T5" fmla="*/ 2147483646 h 253"/>
                  <a:gd name="T6" fmla="*/ 2147483646 w 439"/>
                  <a:gd name="T7" fmla="*/ 0 h 253"/>
                  <a:gd name="T8" fmla="*/ 2147483646 w 439"/>
                  <a:gd name="T9" fmla="*/ 2147483646 h 253"/>
                  <a:gd name="T10" fmla="*/ 2147483646 w 439"/>
                  <a:gd name="T11" fmla="*/ 2147483646 h 253"/>
                  <a:gd name="T12" fmla="*/ 2147483646 w 439"/>
                  <a:gd name="T13" fmla="*/ 2147483646 h 253"/>
                  <a:gd name="T14" fmla="*/ 2147483646 w 439"/>
                  <a:gd name="T15" fmla="*/ 2147483646 h 253"/>
                  <a:gd name="T16" fmla="*/ 2147483646 w 439"/>
                  <a:gd name="T17" fmla="*/ 2147483646 h 253"/>
                  <a:gd name="T18" fmla="*/ 2147483646 w 439"/>
                  <a:gd name="T19" fmla="*/ 2147483646 h 253"/>
                  <a:gd name="T20" fmla="*/ 2147483646 w 439"/>
                  <a:gd name="T21" fmla="*/ 2147483646 h 253"/>
                  <a:gd name="T22" fmla="*/ 0 w 439"/>
                  <a:gd name="T23" fmla="*/ 2147483646 h 2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noFill/>
              <a:ln>
                <a:solidFill>
                  <a:schemeClr val="tx1"/>
                </a:solidFill>
              </a:ln>
            </p:spPr>
            <p:txBody>
              <a:bodyPr lIns="89630" tIns="44814" rIns="89630" bIns="44814"/>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S PGothic"/>
                  <a:cs typeface="MS PGothic"/>
                </a:endParaRPr>
              </a:p>
            </p:txBody>
          </p:sp>
          <p:sp>
            <p:nvSpPr>
              <p:cNvPr id="123922" name="TextBox 89"/>
              <p:cNvSpPr txBox="1">
                <a:spLocks noChangeArrowheads="1"/>
              </p:cNvSpPr>
              <p:nvPr/>
            </p:nvSpPr>
            <p:spPr bwMode="auto">
              <a:xfrm>
                <a:off x="8600243" y="6111863"/>
                <a:ext cx="2710715" cy="34038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79285" tIns="143428" rIns="179285" bIns="143428"/>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altLang="en-US" sz="1961" b="0" i="0" u="none" strike="noStrike" kern="1200" cap="none" spc="0" normalizeH="0" baseline="0" noProof="0" dirty="0">
                    <a:ln>
                      <a:noFill/>
                    </a:ln>
                    <a:solidFill>
                      <a:srgbClr val="FFFFFF"/>
                    </a:solidFill>
                    <a:effectLst/>
                    <a:uLnTx/>
                    <a:uFillTx/>
                    <a:latin typeface="Segoe UI Semilight"/>
                    <a:ea typeface="+mn-ea"/>
                    <a:cs typeface="+mn-cs"/>
                  </a:rPr>
                  <a:t>Azure US-West</a:t>
                </a:r>
              </a:p>
            </p:txBody>
          </p:sp>
        </p:grpSp>
        <p:cxnSp>
          <p:nvCxnSpPr>
            <p:cNvPr id="87" name="Straight Arrow Connector 86"/>
            <p:cNvCxnSpPr/>
            <p:nvPr/>
          </p:nvCxnSpPr>
          <p:spPr>
            <a:xfrm flipH="1">
              <a:off x="6031093" y="5807071"/>
              <a:ext cx="3008068" cy="387900"/>
            </a:xfrm>
            <a:prstGeom prst="straightConnector1">
              <a:avLst/>
            </a:prstGeom>
            <a:ln w="2857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8" name="TextBox 87"/>
            <p:cNvSpPr txBox="1"/>
            <p:nvPr/>
          </p:nvSpPr>
          <p:spPr>
            <a:xfrm rot="21105608">
              <a:off x="7316113" y="5462848"/>
              <a:ext cx="1383970" cy="398344"/>
            </a:xfrm>
            <a:prstGeom prst="rect">
              <a:avLst/>
            </a:prstGeom>
            <a:noFill/>
            <a:ln>
              <a:noFill/>
            </a:ln>
          </p:spPr>
          <p:txBody>
            <a:bodyPr lIns="179285" tIns="143428" rIns="179285" bIns="143428"/>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S PGothic"/>
                  <a:cs typeface="MS PGothic"/>
                </a:rPr>
                <a:t>REST</a:t>
              </a:r>
              <a:endParaRPr kumimoji="0" lang="en-US" sz="2353" b="0" i="0" u="none" strike="noStrike" kern="1200" cap="none" spc="0" normalizeH="0" baseline="0" noProof="0" dirty="0">
                <a:ln>
                  <a:noFill/>
                </a:ln>
                <a:solidFill>
                  <a:srgbClr val="FFFFFF"/>
                </a:solidFill>
                <a:effectLst/>
                <a:uLnTx/>
                <a:uFillTx/>
                <a:latin typeface="Segoe UI Semilight"/>
                <a:ea typeface="MS PGothic"/>
                <a:cs typeface="MS PGothic"/>
              </a:endParaRPr>
            </a:p>
          </p:txBody>
        </p:sp>
        <p:pic>
          <p:nvPicPr>
            <p:cNvPr id="123914" name="Picture 46"/>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664570" y="4424546"/>
              <a:ext cx="780287" cy="7803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23915" name="Picture 4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11809" y="5416902"/>
              <a:ext cx="780287" cy="7803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123916" name="Picture 5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44595" y="5404350"/>
              <a:ext cx="780287" cy="78033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
          <p:nvSpPr>
            <p:cNvPr id="123917" name="TextBox 2"/>
            <p:cNvSpPr txBox="1">
              <a:spLocks noChangeArrowheads="1"/>
            </p:cNvSpPr>
            <p:nvPr/>
          </p:nvSpPr>
          <p:spPr bwMode="auto">
            <a:xfrm>
              <a:off x="9557674" y="5135944"/>
              <a:ext cx="1188671" cy="2323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79285" tIns="143428" rIns="179285" bIns="143428"/>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altLang="en-US" sz="1078" b="1" i="0" u="none" strike="noStrike" kern="1200" cap="none" spc="0" normalizeH="0" baseline="0" noProof="0" dirty="0">
                  <a:ln>
                    <a:noFill/>
                  </a:ln>
                  <a:solidFill>
                    <a:srgbClr val="FFFFFF"/>
                  </a:solidFill>
                  <a:effectLst/>
                  <a:uLnTx/>
                  <a:uFillTx/>
                  <a:latin typeface="Segoe UI Semilight"/>
                  <a:ea typeface="+mn-ea"/>
                  <a:cs typeface="+mn-cs"/>
                </a:rPr>
                <a:t>Web Sites</a:t>
              </a:r>
            </a:p>
          </p:txBody>
        </p:sp>
        <p:sp>
          <p:nvSpPr>
            <p:cNvPr id="123918" name="TextBox 37"/>
            <p:cNvSpPr txBox="1">
              <a:spLocks noChangeArrowheads="1"/>
            </p:cNvSpPr>
            <p:nvPr/>
          </p:nvSpPr>
          <p:spPr bwMode="auto">
            <a:xfrm>
              <a:off x="8835267" y="6044404"/>
              <a:ext cx="1321339" cy="2323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79285" tIns="143428" rIns="179285" bIns="143428"/>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altLang="en-US" sz="1078" b="1" i="0" u="none" strike="noStrike" kern="1200" cap="none" spc="0" normalizeH="0" baseline="0" noProof="0" dirty="0">
                  <a:ln>
                    <a:noFill/>
                  </a:ln>
                  <a:solidFill>
                    <a:srgbClr val="FFFFFF"/>
                  </a:solidFill>
                  <a:effectLst/>
                  <a:uLnTx/>
                  <a:uFillTx/>
                  <a:latin typeface="Segoe UI Semilight"/>
                  <a:ea typeface="+mn-ea"/>
                  <a:cs typeface="+mn-cs"/>
                </a:rPr>
                <a:t>Cloud Services</a:t>
              </a:r>
            </a:p>
          </p:txBody>
        </p:sp>
        <p:sp>
          <p:nvSpPr>
            <p:cNvPr id="123919" name="TextBox 42"/>
            <p:cNvSpPr txBox="1">
              <a:spLocks noChangeArrowheads="1"/>
            </p:cNvSpPr>
            <p:nvPr/>
          </p:nvSpPr>
          <p:spPr bwMode="auto">
            <a:xfrm>
              <a:off x="9985882" y="6040998"/>
              <a:ext cx="1321339" cy="23233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179285" tIns="143428" rIns="179285" bIns="143428"/>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altLang="en-US" sz="1078" b="1" i="0" u="none" strike="noStrike" kern="1200" cap="none" spc="0" normalizeH="0" baseline="0" noProof="0" dirty="0">
                  <a:ln>
                    <a:noFill/>
                  </a:ln>
                  <a:solidFill>
                    <a:srgbClr val="FFFFFF"/>
                  </a:solidFill>
                  <a:effectLst/>
                  <a:uLnTx/>
                  <a:uFillTx/>
                  <a:latin typeface="Segoe UI Semilight"/>
                  <a:ea typeface="+mn-ea"/>
                  <a:cs typeface="+mn-cs"/>
                </a:rPr>
                <a:t>Worker Roles</a:t>
              </a:r>
            </a:p>
          </p:txBody>
        </p:sp>
        <p:cxnSp>
          <p:nvCxnSpPr>
            <p:cNvPr id="96" name="Straight Arrow Connector 95"/>
            <p:cNvCxnSpPr/>
            <p:nvPr/>
          </p:nvCxnSpPr>
          <p:spPr>
            <a:xfrm flipH="1">
              <a:off x="6068137" y="4869223"/>
              <a:ext cx="3527423" cy="1174556"/>
            </a:xfrm>
            <a:prstGeom prst="straightConnector1">
              <a:avLst/>
            </a:prstGeom>
            <a:ln w="28575"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12699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80"/>
          <p:cNvSpPr>
            <a:spLocks/>
          </p:cNvSpPr>
          <p:nvPr/>
        </p:nvSpPr>
        <p:spPr bwMode="auto">
          <a:xfrm>
            <a:off x="3481428" y="3029839"/>
            <a:ext cx="5551800" cy="3203141"/>
          </a:xfrm>
          <a:custGeom>
            <a:avLst/>
            <a:gdLst>
              <a:gd name="T0" fmla="*/ 0 w 439"/>
              <a:gd name="T1" fmla="*/ 2147483646 h 253"/>
              <a:gd name="T2" fmla="*/ 2147483646 w 439"/>
              <a:gd name="T3" fmla="*/ 2147483646 h 253"/>
              <a:gd name="T4" fmla="*/ 2147483646 w 439"/>
              <a:gd name="T5" fmla="*/ 2147483646 h 253"/>
              <a:gd name="T6" fmla="*/ 2147483646 w 439"/>
              <a:gd name="T7" fmla="*/ 0 h 253"/>
              <a:gd name="T8" fmla="*/ 2147483646 w 439"/>
              <a:gd name="T9" fmla="*/ 2147483646 h 253"/>
              <a:gd name="T10" fmla="*/ 2147483646 w 439"/>
              <a:gd name="T11" fmla="*/ 2147483646 h 253"/>
              <a:gd name="T12" fmla="*/ 2147483646 w 439"/>
              <a:gd name="T13" fmla="*/ 2147483646 h 253"/>
              <a:gd name="T14" fmla="*/ 2147483646 w 439"/>
              <a:gd name="T15" fmla="*/ 2147483646 h 253"/>
              <a:gd name="T16" fmla="*/ 2147483646 w 439"/>
              <a:gd name="T17" fmla="*/ 2147483646 h 253"/>
              <a:gd name="T18" fmla="*/ 2147483646 w 439"/>
              <a:gd name="T19" fmla="*/ 2147483646 h 253"/>
              <a:gd name="T20" fmla="*/ 2147483646 w 439"/>
              <a:gd name="T21" fmla="*/ 2147483646 h 253"/>
              <a:gd name="T22" fmla="*/ 0 w 439"/>
              <a:gd name="T23" fmla="*/ 2147483646 h 25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noFill/>
          <a:ln>
            <a:solidFill>
              <a:schemeClr val="tx1"/>
            </a:solidFill>
          </a:ln>
        </p:spPr>
        <p:txBody>
          <a:bodyPr lIns="89630" tIns="44814" rIns="89630" bIns="44814"/>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S PGothic"/>
              <a:cs typeface="MS PGothic"/>
            </a:endParaRPr>
          </a:p>
        </p:txBody>
      </p:sp>
      <p:sp>
        <p:nvSpPr>
          <p:cNvPr id="2" name="Title 1"/>
          <p:cNvSpPr>
            <a:spLocks noGrp="1"/>
          </p:cNvSpPr>
          <p:nvPr>
            <p:ph type="title"/>
          </p:nvPr>
        </p:nvSpPr>
        <p:spPr>
          <a:xfrm>
            <a:off x="269241" y="312652"/>
            <a:ext cx="11655840" cy="899537"/>
          </a:xfrm>
        </p:spPr>
        <p:txBody>
          <a:bodyPr/>
          <a:lstStyle/>
          <a:p>
            <a:r>
              <a:rPr lang="en-US" dirty="0"/>
              <a:t>Use Case 4: Simplify hosting HA workload data</a:t>
            </a:r>
          </a:p>
        </p:txBody>
      </p:sp>
      <p:sp>
        <p:nvSpPr>
          <p:cNvPr id="76803" name="TextBox 3"/>
          <p:cNvSpPr txBox="1">
            <a:spLocks noChangeArrowheads="1"/>
          </p:cNvSpPr>
          <p:nvPr/>
        </p:nvSpPr>
        <p:spPr bwMode="auto">
          <a:xfrm>
            <a:off x="269240" y="1187963"/>
            <a:ext cx="11024780" cy="2020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9285" tIns="143428" rIns="179285" bIns="143428"/>
          <a:lstStyle>
            <a:lvl1pPr marL="342900" indent="-342900">
              <a:defRPr>
                <a:solidFill>
                  <a:schemeClr val="tx1"/>
                </a:solidFill>
                <a:latin typeface="Segoe UI" panose="020B0502040204020203" pitchFamily="34" charset="0"/>
                <a:ea typeface="MS PGothic"/>
                <a:cs typeface="MS PGothic"/>
              </a:defRPr>
            </a:lvl1pPr>
            <a:lvl2pPr marL="808038" indent="-342900">
              <a:defRPr>
                <a:solidFill>
                  <a:schemeClr val="tx1"/>
                </a:solidFill>
                <a:latin typeface="Segoe UI" panose="020B0502040204020203" pitchFamily="34" charset="0"/>
                <a:ea typeface="MS PGothic"/>
                <a:cs typeface="MS PGothic"/>
              </a:defRPr>
            </a:lvl2pPr>
            <a:lvl3pPr>
              <a:defRPr>
                <a:solidFill>
                  <a:schemeClr val="tx1"/>
                </a:solidFill>
                <a:latin typeface="Segoe UI" panose="020B0502040204020203" pitchFamily="34" charset="0"/>
                <a:ea typeface="MS PGothic"/>
                <a:cs typeface="MS PGothic"/>
              </a:defRPr>
            </a:lvl3pPr>
            <a:lvl4pPr>
              <a:defRPr>
                <a:solidFill>
                  <a:schemeClr val="tx1"/>
                </a:solidFill>
                <a:latin typeface="Segoe UI" panose="020B0502040204020203" pitchFamily="34" charset="0"/>
                <a:ea typeface="MS PGothic"/>
                <a:cs typeface="MS PGothic"/>
              </a:defRPr>
            </a:lvl4pPr>
            <a:lvl5pPr>
              <a:defRPr>
                <a:solidFill>
                  <a:schemeClr val="tx1"/>
                </a:solidFill>
                <a:latin typeface="Segoe UI" panose="020B0502040204020203" pitchFamily="34" charset="0"/>
                <a:ea typeface="MS PGothic"/>
                <a:cs typeface="MS PGothic"/>
              </a:defRPr>
            </a:lvl5pPr>
            <a:lvl6pPr marL="2322513" indent="-36513" defTabSz="931863" eaLnBrk="0" fontAlgn="base" hangingPunct="0">
              <a:spcBef>
                <a:spcPct val="0"/>
              </a:spcBef>
              <a:spcAft>
                <a:spcPct val="0"/>
              </a:spcAft>
              <a:defRPr>
                <a:solidFill>
                  <a:schemeClr val="tx1"/>
                </a:solidFill>
                <a:latin typeface="Segoe UI" panose="020B0502040204020203" pitchFamily="34" charset="0"/>
                <a:ea typeface="MS PGothic"/>
                <a:cs typeface="MS PGothic"/>
              </a:defRPr>
            </a:lvl6pPr>
            <a:lvl7pPr marL="2779713" indent="-36513" defTabSz="931863" eaLnBrk="0" fontAlgn="base" hangingPunct="0">
              <a:spcBef>
                <a:spcPct val="0"/>
              </a:spcBef>
              <a:spcAft>
                <a:spcPct val="0"/>
              </a:spcAft>
              <a:defRPr>
                <a:solidFill>
                  <a:schemeClr val="tx1"/>
                </a:solidFill>
                <a:latin typeface="Segoe UI" panose="020B0502040204020203" pitchFamily="34" charset="0"/>
                <a:ea typeface="MS PGothic"/>
                <a:cs typeface="MS PGothic"/>
              </a:defRPr>
            </a:lvl7pPr>
            <a:lvl8pPr marL="3236913" indent="-36513" defTabSz="931863" eaLnBrk="0" fontAlgn="base" hangingPunct="0">
              <a:spcBef>
                <a:spcPct val="0"/>
              </a:spcBef>
              <a:spcAft>
                <a:spcPct val="0"/>
              </a:spcAft>
              <a:defRPr>
                <a:solidFill>
                  <a:schemeClr val="tx1"/>
                </a:solidFill>
                <a:latin typeface="Segoe UI" panose="020B0502040204020203" pitchFamily="34" charset="0"/>
                <a:ea typeface="MS PGothic"/>
                <a:cs typeface="MS PGothic"/>
              </a:defRPr>
            </a:lvl8pPr>
            <a:lvl9pPr marL="3694113" indent="-36513" defTabSz="931863" eaLnBrk="0" fontAlgn="base" hangingPunct="0">
              <a:spcBef>
                <a:spcPct val="0"/>
              </a:spcBef>
              <a:spcAft>
                <a:spcPct val="0"/>
              </a:spcAft>
              <a:defRPr>
                <a:solidFill>
                  <a:schemeClr val="tx1"/>
                </a:solidFill>
                <a:latin typeface="Segoe UI" panose="020B0502040204020203" pitchFamily="34" charset="0"/>
                <a:ea typeface="MS PGothic"/>
                <a:cs typeface="MS PGothic"/>
              </a:defRPr>
            </a:lvl9pPr>
          </a:lstStyle>
          <a:p>
            <a:pPr marL="283233" marR="0" lvl="0" indent="-283233"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alt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S PGothic" panose="020B0600070205080204" pitchFamily="34" charset="-128"/>
                <a:cs typeface="+mn-cs"/>
              </a:rPr>
              <a:t>SMB2.1 well suited for client / server scenarios</a:t>
            </a:r>
          </a:p>
          <a:p>
            <a:pPr marL="283233" marR="0" lvl="0" indent="-283233"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alt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S PGothic" panose="020B0600070205080204" pitchFamily="34" charset="-128"/>
                <a:cs typeface="+mn-cs"/>
              </a:rPr>
              <a:t>Server applications such as SQL and IIS require greater reliability during network failures</a:t>
            </a:r>
          </a:p>
          <a:p>
            <a:pPr marL="283233" marR="0" lvl="0" indent="-283233"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alt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S PGothic" panose="020B0600070205080204" pitchFamily="34" charset="-128"/>
                <a:cs typeface="+mn-cs"/>
              </a:rPr>
              <a:t>Using SMB 3.0 persistent handles supports continuous availability </a:t>
            </a:r>
          </a:p>
          <a:p>
            <a:pPr marL="283233" marR="0" lvl="0" indent="-283233"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alt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S PGothic" panose="020B0600070205080204" pitchFamily="34" charset="-128"/>
                <a:cs typeface="+mn-cs"/>
              </a:rPr>
              <a:t>Applications include </a:t>
            </a:r>
          </a:p>
          <a:p>
            <a:pPr marL="555573" marR="0" lvl="1" indent="-27234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alt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S PGothic" panose="020B0600070205080204" pitchFamily="34" charset="-128"/>
                <a:cs typeface="+mn-cs"/>
              </a:rPr>
              <a:t>Hosting IIS/FTP sites using shared storage</a:t>
            </a:r>
          </a:p>
          <a:p>
            <a:pPr marL="555573" marR="0" lvl="1" indent="-272340" algn="l" defTabSz="914367" rtl="0" eaLnBrk="1" fontAlgn="auto" latinLnBrk="0" hangingPunct="1">
              <a:lnSpc>
                <a:spcPct val="90000"/>
              </a:lnSpc>
              <a:spcBef>
                <a:spcPts val="0"/>
              </a:spcBef>
              <a:spcAft>
                <a:spcPts val="588"/>
              </a:spcAft>
              <a:buClrTx/>
              <a:buSzTx/>
              <a:buFont typeface="Arial" panose="020B0604020202020204" pitchFamily="34" charset="0"/>
              <a:buChar char="•"/>
              <a:tabLst/>
              <a:defRPr/>
            </a:pPr>
            <a:r>
              <a:rPr kumimoji="0" lang="en-US" alt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S PGothic" panose="020B0600070205080204" pitchFamily="34" charset="-128"/>
                <a:cs typeface="+mn-cs"/>
              </a:rPr>
              <a:t>SQL Server Failover Cluster Instance</a:t>
            </a:r>
          </a:p>
        </p:txBody>
      </p:sp>
      <p:pic>
        <p:nvPicPr>
          <p:cNvPr id="125957" name="Picture 2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0121" y="4163108"/>
            <a:ext cx="765696" cy="76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8" name="Picture 2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3664" y="4163108"/>
            <a:ext cx="765696" cy="76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5959" name="Picture 2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4990" y="4163108"/>
            <a:ext cx="765696" cy="76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a:grpSpLocks/>
          </p:cNvGrpSpPr>
          <p:nvPr/>
        </p:nvGrpSpPr>
        <p:grpSpPr bwMode="auto">
          <a:xfrm>
            <a:off x="5359405" y="5036997"/>
            <a:ext cx="1534908" cy="1195982"/>
            <a:chOff x="4492250" y="5257735"/>
            <a:chExt cx="1565688" cy="1219984"/>
          </a:xfrm>
        </p:grpSpPr>
        <p:pic>
          <p:nvPicPr>
            <p:cNvPr id="125973" name="Picture 2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3813" y="5696081"/>
              <a:ext cx="781050" cy="78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p:cNvCxnSpPr/>
            <p:nvPr/>
          </p:nvCxnSpPr>
          <p:spPr bwMode="auto">
            <a:xfrm>
              <a:off x="4492250" y="5257735"/>
              <a:ext cx="536663" cy="388120"/>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Straight Arrow Connector 14"/>
            <p:cNvCxnSpPr>
              <a:endCxn id="125973" idx="0"/>
            </p:cNvCxnSpPr>
            <p:nvPr/>
          </p:nvCxnSpPr>
          <p:spPr bwMode="auto">
            <a:xfrm>
              <a:off x="5254337" y="5275037"/>
              <a:ext cx="1" cy="421044"/>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Straight Arrow Connector 15"/>
            <p:cNvCxnSpPr/>
            <p:nvPr/>
          </p:nvCxnSpPr>
          <p:spPr bwMode="auto">
            <a:xfrm flipH="1">
              <a:off x="5486115" y="5275037"/>
              <a:ext cx="571823" cy="370818"/>
            </a:xfrm>
            <a:prstGeom prst="straightConnector1">
              <a:avLst/>
            </a:prstGeom>
            <a:ln w="28575"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125961" name="TextBox 2"/>
          <p:cNvSpPr txBox="1">
            <a:spLocks noChangeArrowheads="1"/>
          </p:cNvSpPr>
          <p:nvPr/>
        </p:nvSpPr>
        <p:spPr bwMode="auto">
          <a:xfrm>
            <a:off x="4930524" y="4791685"/>
            <a:ext cx="551860" cy="228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9285" tIns="143428" rIns="179285" bIns="143428"/>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altLang="en-US" sz="1078" b="1" i="0" u="none" strike="noStrike" kern="1200" cap="none" spc="0" normalizeH="0" baseline="0" noProof="0" dirty="0">
                <a:ln>
                  <a:noFill/>
                </a:ln>
                <a:solidFill>
                  <a:srgbClr val="FFFFFF"/>
                </a:solidFill>
                <a:effectLst/>
                <a:uLnTx/>
                <a:uFillTx/>
                <a:latin typeface="Segoe UI Semilight"/>
                <a:ea typeface="+mn-ea"/>
                <a:cs typeface="+mn-cs"/>
              </a:rPr>
              <a:t>IIS</a:t>
            </a:r>
          </a:p>
        </p:txBody>
      </p:sp>
      <p:sp>
        <p:nvSpPr>
          <p:cNvPr id="125962" name="TextBox 2"/>
          <p:cNvSpPr txBox="1">
            <a:spLocks noChangeArrowheads="1"/>
          </p:cNvSpPr>
          <p:nvPr/>
        </p:nvSpPr>
        <p:spPr bwMode="auto">
          <a:xfrm>
            <a:off x="5849920" y="4768506"/>
            <a:ext cx="575094" cy="209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9285" tIns="143428" rIns="179285" bIns="143428"/>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altLang="en-US" sz="1078" b="1" i="0" u="none" strike="noStrike" kern="1200" cap="none" spc="0" normalizeH="0" baseline="0" noProof="0" dirty="0">
                <a:ln>
                  <a:noFill/>
                </a:ln>
                <a:solidFill>
                  <a:srgbClr val="FFFFFF"/>
                </a:solidFill>
                <a:effectLst/>
                <a:uLnTx/>
                <a:uFillTx/>
                <a:latin typeface="Segoe UI Semilight"/>
                <a:ea typeface="+mn-ea"/>
                <a:cs typeface="+mn-cs"/>
              </a:rPr>
              <a:t>IIS</a:t>
            </a:r>
          </a:p>
        </p:txBody>
      </p:sp>
      <p:sp>
        <p:nvSpPr>
          <p:cNvPr id="125963" name="TextBox 2"/>
          <p:cNvSpPr txBox="1">
            <a:spLocks noChangeArrowheads="1"/>
          </p:cNvSpPr>
          <p:nvPr/>
        </p:nvSpPr>
        <p:spPr bwMode="auto">
          <a:xfrm>
            <a:off x="6741108" y="4779797"/>
            <a:ext cx="522430" cy="23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9285" tIns="143428" rIns="179285" bIns="143428"/>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altLang="en-US" sz="1078" b="1" i="0" u="none" strike="noStrike" kern="1200" cap="none" spc="0" normalizeH="0" baseline="0" noProof="0" dirty="0">
                <a:ln>
                  <a:noFill/>
                </a:ln>
                <a:solidFill>
                  <a:srgbClr val="FFFFFF"/>
                </a:solidFill>
                <a:effectLst/>
                <a:uLnTx/>
                <a:uFillTx/>
                <a:latin typeface="Segoe UI Semilight"/>
                <a:ea typeface="+mn-ea"/>
                <a:cs typeface="+mn-cs"/>
              </a:rPr>
              <a:t>IIS</a:t>
            </a:r>
          </a:p>
        </p:txBody>
      </p:sp>
      <p:sp>
        <p:nvSpPr>
          <p:cNvPr id="125965" name="TextBox 33"/>
          <p:cNvSpPr txBox="1">
            <a:spLocks noChangeArrowheads="1"/>
          </p:cNvSpPr>
          <p:nvPr/>
        </p:nvSpPr>
        <p:spPr bwMode="auto">
          <a:xfrm>
            <a:off x="5288664" y="6161390"/>
            <a:ext cx="1697605" cy="47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9285" tIns="143428" rIns="179285" bIns="143428"/>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alt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IIS Hosting</a:t>
            </a:r>
          </a:p>
        </p:txBody>
      </p:sp>
    </p:spTree>
    <p:extLst>
      <p:ext uri="{BB962C8B-B14F-4D97-AF65-F5344CB8AC3E}">
        <p14:creationId xmlns:p14="http://schemas.microsoft.com/office/powerpoint/2010/main" val="95456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C16E0D-561F-42A5-91E7-68D1A20576E3}"/>
              </a:ext>
            </a:extLst>
          </p:cNvPr>
          <p:cNvSpPr/>
          <p:nvPr/>
        </p:nvSpPr>
        <p:spPr>
          <a:xfrm>
            <a:off x="865" y="488"/>
            <a:ext cx="3300441" cy="6857027"/>
          </a:xfrm>
          <a:prstGeom prst="rect">
            <a:avLst/>
          </a:prstGeom>
          <a:solidFill>
            <a:srgbClr val="4423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6" name="TextBox 5">
            <a:extLst>
              <a:ext uri="{FF2B5EF4-FFF2-40B4-BE49-F238E27FC236}">
                <a16:creationId xmlns:a16="http://schemas.microsoft.com/office/drawing/2014/main" id="{F567A7A7-47F9-41F4-A4D9-D1FD270DB7AD}"/>
              </a:ext>
            </a:extLst>
          </p:cNvPr>
          <p:cNvSpPr txBox="1"/>
          <p:nvPr/>
        </p:nvSpPr>
        <p:spPr>
          <a:xfrm>
            <a:off x="866" y="181436"/>
            <a:ext cx="3300440" cy="657331"/>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Azure File Sync</a:t>
            </a:r>
          </a:p>
        </p:txBody>
      </p:sp>
      <p:grpSp>
        <p:nvGrpSpPr>
          <p:cNvPr id="91" name="HQ Server">
            <a:extLst>
              <a:ext uri="{FF2B5EF4-FFF2-40B4-BE49-F238E27FC236}">
                <a16:creationId xmlns:a16="http://schemas.microsoft.com/office/drawing/2014/main" id="{4C72A1EE-6C82-43D2-9B33-1D88EF00EF89}"/>
              </a:ext>
            </a:extLst>
          </p:cNvPr>
          <p:cNvGrpSpPr/>
          <p:nvPr/>
        </p:nvGrpSpPr>
        <p:grpSpPr>
          <a:xfrm>
            <a:off x="10558840" y="4296174"/>
            <a:ext cx="1491454" cy="2022517"/>
            <a:chOff x="2827548" y="4249398"/>
            <a:chExt cx="1462757" cy="1983603"/>
          </a:xfrm>
        </p:grpSpPr>
        <p:pic>
          <p:nvPicPr>
            <p:cNvPr id="92" name="Picture 2" descr="\\MAGNUM\Projects\Microsoft\Cloud Power FY12\Design\Icons\PNGs\Server_2.png">
              <a:extLst>
                <a:ext uri="{FF2B5EF4-FFF2-40B4-BE49-F238E27FC236}">
                  <a16:creationId xmlns:a16="http://schemas.microsoft.com/office/drawing/2014/main" id="{719F06BE-CE53-410A-BCAD-D59F32320804}"/>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93" name="TextBox 92">
              <a:extLst>
                <a:ext uri="{FF2B5EF4-FFF2-40B4-BE49-F238E27FC236}">
                  <a16:creationId xmlns:a16="http://schemas.microsoft.com/office/drawing/2014/main" id="{7FDACAED-3297-4693-B696-63CF36259ADF}"/>
                </a:ext>
              </a:extLst>
            </p:cNvPr>
            <p:cNvSpPr txBox="1"/>
            <p:nvPr/>
          </p:nvSpPr>
          <p:spPr>
            <a:xfrm>
              <a:off x="3137115" y="5577189"/>
              <a:ext cx="843627" cy="655812"/>
            </a:xfrm>
            <a:prstGeom prst="rect">
              <a:avLst/>
            </a:prstGeom>
            <a:noFill/>
          </p:spPr>
          <p:txBody>
            <a:bodyPr wrap="none" rtlCol="0">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HQ</a:t>
              </a:r>
              <a:br>
                <a:rPr kumimoji="0" lang="en-US" sz="1836"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br>
              <a:r>
                <a:rPr kumimoji="0" lang="en-US" sz="1836"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Seattle</a:t>
              </a:r>
              <a:endParaRPr kumimoji="0" lang="en-US" sz="1836" b="0" i="0" u="none" strike="noStrike" kern="1200" cap="none" spc="0" normalizeH="0" baseline="0" noProof="0" dirty="0">
                <a:ln>
                  <a:noFill/>
                </a:ln>
                <a:solidFill>
                  <a:prstClr val="white">
                    <a:lumMod val="65000"/>
                  </a:prstClr>
                </a:solidFill>
                <a:effectLst/>
                <a:uLnTx/>
                <a:uFillTx/>
                <a:latin typeface="Calibri" panose="020F0502020204030204"/>
                <a:ea typeface="+mn-ea"/>
                <a:cs typeface="+mn-cs"/>
              </a:endParaRPr>
            </a:p>
          </p:txBody>
        </p:sp>
      </p:grpSp>
      <p:grpSp>
        <p:nvGrpSpPr>
          <p:cNvPr id="94" name="East US">
            <a:extLst>
              <a:ext uri="{FF2B5EF4-FFF2-40B4-BE49-F238E27FC236}">
                <a16:creationId xmlns:a16="http://schemas.microsoft.com/office/drawing/2014/main" id="{E6A37154-E5A4-40BB-9833-7F99820BD35F}"/>
              </a:ext>
            </a:extLst>
          </p:cNvPr>
          <p:cNvGrpSpPr/>
          <p:nvPr/>
        </p:nvGrpSpPr>
        <p:grpSpPr>
          <a:xfrm>
            <a:off x="6977450" y="1500660"/>
            <a:ext cx="2335746" cy="1577655"/>
            <a:chOff x="2856517" y="1582399"/>
            <a:chExt cx="2290805" cy="1547300"/>
          </a:xfrm>
        </p:grpSpPr>
        <p:grpSp>
          <p:nvGrpSpPr>
            <p:cNvPr id="95" name="Group 94">
              <a:extLst>
                <a:ext uri="{FF2B5EF4-FFF2-40B4-BE49-F238E27FC236}">
                  <a16:creationId xmlns:a16="http://schemas.microsoft.com/office/drawing/2014/main" id="{03E78B31-D116-4983-8C5A-892B9386D5D4}"/>
                </a:ext>
              </a:extLst>
            </p:cNvPr>
            <p:cNvGrpSpPr/>
            <p:nvPr/>
          </p:nvGrpSpPr>
          <p:grpSpPr>
            <a:xfrm>
              <a:off x="2856517" y="1916920"/>
              <a:ext cx="2290805" cy="1212779"/>
              <a:chOff x="4233863" y="2443162"/>
              <a:chExt cx="3724275" cy="1971674"/>
            </a:xfrm>
          </p:grpSpPr>
          <p:pic>
            <p:nvPicPr>
              <p:cNvPr id="99" name="Picture 98">
                <a:extLst>
                  <a:ext uri="{FF2B5EF4-FFF2-40B4-BE49-F238E27FC236}">
                    <a16:creationId xmlns:a16="http://schemas.microsoft.com/office/drawing/2014/main" id="{2317F6DB-06C4-4C68-A2AF-6C9FA248F68D}"/>
                  </a:ext>
                </a:extLst>
              </p:cNvPr>
              <p:cNvPicPr>
                <a:picLocks noChangeAspect="1"/>
              </p:cNvPicPr>
              <p:nvPr/>
            </p:nvPicPr>
            <p:blipFill>
              <a:blip r:embed="rId4"/>
              <a:stretch>
                <a:fillRect/>
              </a:stretch>
            </p:blipFill>
            <p:spPr>
              <a:xfrm>
                <a:off x="4233863" y="2443162"/>
                <a:ext cx="3724275" cy="1971674"/>
              </a:xfrm>
              <a:prstGeom prst="rect">
                <a:avLst/>
              </a:prstGeom>
            </p:spPr>
          </p:pic>
          <p:sp>
            <p:nvSpPr>
              <p:cNvPr id="100" name="Rectangle 99">
                <a:extLst>
                  <a:ext uri="{FF2B5EF4-FFF2-40B4-BE49-F238E27FC236}">
                    <a16:creationId xmlns:a16="http://schemas.microsoft.com/office/drawing/2014/main" id="{624CBCBA-18CD-4C0A-9B48-A1E9AD34AB7F}"/>
                  </a:ext>
                </a:extLst>
              </p:cNvPr>
              <p:cNvSpPr/>
              <p:nvPr/>
            </p:nvSpPr>
            <p:spPr>
              <a:xfrm>
                <a:off x="4993106" y="3286488"/>
                <a:ext cx="2358189" cy="665886"/>
              </a:xfrm>
              <a:prstGeom prst="rect">
                <a:avLst/>
              </a:prstGeom>
              <a:solidFill>
                <a:srgbClr val="005B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96" name="Picture 5" descr="C:\Users\mitchellg\Desktop\Folder.png">
              <a:extLst>
                <a:ext uri="{FF2B5EF4-FFF2-40B4-BE49-F238E27FC236}">
                  <a16:creationId xmlns:a16="http://schemas.microsoft.com/office/drawing/2014/main" id="{8EF2E538-E806-4062-BF26-DB695CAA991C}"/>
                </a:ext>
              </a:extLst>
            </p:cNvPr>
            <p:cNvPicPr>
              <a:picLocks noChangeAspect="1" noChangeArrowheads="1"/>
            </p:cNvPicPr>
            <p:nvPr/>
          </p:nvPicPr>
          <p:blipFill>
            <a:blip r:embed="rId5" cstate="print">
              <a:lum bright="100000"/>
            </a:blip>
            <a:srcRect/>
            <a:stretch>
              <a:fillRect/>
            </a:stretch>
          </p:blipFill>
          <p:spPr bwMode="auto">
            <a:xfrm>
              <a:off x="3717539" y="2254152"/>
              <a:ext cx="568761" cy="568761"/>
            </a:xfrm>
            <a:prstGeom prst="rect">
              <a:avLst/>
            </a:prstGeom>
            <a:noFill/>
          </p:spPr>
        </p:pic>
        <p:sp>
          <p:nvSpPr>
            <p:cNvPr id="97" name="TextBox 96">
              <a:extLst>
                <a:ext uri="{FF2B5EF4-FFF2-40B4-BE49-F238E27FC236}">
                  <a16:creationId xmlns:a16="http://schemas.microsoft.com/office/drawing/2014/main" id="{AC903A9D-554E-4DD7-88B9-5B1372AFE23D}"/>
                </a:ext>
              </a:extLst>
            </p:cNvPr>
            <p:cNvSpPr txBox="1"/>
            <p:nvPr/>
          </p:nvSpPr>
          <p:spPr>
            <a:xfrm>
              <a:off x="3632304" y="2676246"/>
              <a:ext cx="739230" cy="259721"/>
            </a:xfrm>
            <a:prstGeom prst="rect">
              <a:avLst/>
            </a:prstGeom>
            <a:noFill/>
          </p:spPr>
          <p:txBody>
            <a:bodyPr wrap="none" rtlCol="0">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121" b="0" i="0" u="none" strike="noStrike" kern="1200" cap="none" spc="0" normalizeH="0" baseline="0" noProof="0">
                  <a:ln>
                    <a:noFill/>
                  </a:ln>
                  <a:solidFill>
                    <a:prstClr val="white"/>
                  </a:solidFill>
                  <a:effectLst/>
                  <a:uLnTx/>
                  <a:uFillTx/>
                  <a:latin typeface="Calibri" panose="020F0502020204030204"/>
                  <a:ea typeface="+mn-ea"/>
                  <a:cs typeface="+mn-cs"/>
                </a:rPr>
                <a:t>File Share</a:t>
              </a:r>
            </a:p>
          </p:txBody>
        </p:sp>
        <p:sp>
          <p:nvSpPr>
            <p:cNvPr id="98" name="TextBox 97">
              <a:extLst>
                <a:ext uri="{FF2B5EF4-FFF2-40B4-BE49-F238E27FC236}">
                  <a16:creationId xmlns:a16="http://schemas.microsoft.com/office/drawing/2014/main" id="{DA9D8C63-6FE3-47EF-93F6-B760638540AA}"/>
                </a:ext>
              </a:extLst>
            </p:cNvPr>
            <p:cNvSpPr txBox="1"/>
            <p:nvPr/>
          </p:nvSpPr>
          <p:spPr>
            <a:xfrm>
              <a:off x="3511447" y="1582399"/>
              <a:ext cx="980952" cy="373178"/>
            </a:xfrm>
            <a:prstGeom prst="rect">
              <a:avLst/>
            </a:prstGeom>
            <a:noFill/>
          </p:spPr>
          <p:txBody>
            <a:bodyPr wrap="none" rtlCol="0">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West US</a:t>
              </a:r>
            </a:p>
          </p:txBody>
        </p:sp>
      </p:grpSp>
      <p:pic>
        <p:nvPicPr>
          <p:cNvPr id="101" name="Files">
            <a:extLst>
              <a:ext uri="{FF2B5EF4-FFF2-40B4-BE49-F238E27FC236}">
                <a16:creationId xmlns:a16="http://schemas.microsoft.com/office/drawing/2014/main" id="{9085502F-221F-4BE1-87A5-BF5BA64D2434}"/>
              </a:ext>
            </a:extLst>
          </p:cNvPr>
          <p:cNvPicPr>
            <a:picLocks noChangeAspect="1"/>
          </p:cNvPicPr>
          <p:nvPr/>
        </p:nvPicPr>
        <p:blipFill>
          <a:blip r:embed="rId6"/>
          <a:stretch>
            <a:fillRect/>
          </a:stretch>
        </p:blipFill>
        <p:spPr>
          <a:xfrm>
            <a:off x="9683414" y="4112819"/>
            <a:ext cx="1235936" cy="2539870"/>
          </a:xfrm>
          <a:prstGeom prst="rect">
            <a:avLst/>
          </a:prstGeom>
        </p:spPr>
      </p:pic>
      <p:pic>
        <p:nvPicPr>
          <p:cNvPr id="102" name="File Ghosts #1">
            <a:extLst>
              <a:ext uri="{FF2B5EF4-FFF2-40B4-BE49-F238E27FC236}">
                <a16:creationId xmlns:a16="http://schemas.microsoft.com/office/drawing/2014/main" id="{CFE4E3E8-45E4-4EF8-9B46-BD7DC5F437FC}"/>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t="8146" b="60383"/>
          <a:stretch/>
        </p:blipFill>
        <p:spPr>
          <a:xfrm>
            <a:off x="9681700" y="4329090"/>
            <a:ext cx="1204389" cy="784720"/>
          </a:xfrm>
          <a:prstGeom prst="rect">
            <a:avLst/>
          </a:prstGeom>
        </p:spPr>
      </p:pic>
      <p:pic>
        <p:nvPicPr>
          <p:cNvPr id="103" name="File Ghosts #2">
            <a:extLst>
              <a:ext uri="{FF2B5EF4-FFF2-40B4-BE49-F238E27FC236}">
                <a16:creationId xmlns:a16="http://schemas.microsoft.com/office/drawing/2014/main" id="{5830900C-BCCD-4460-8B9C-41D8A3C3810A}"/>
              </a:ext>
            </a:extLst>
          </p:cNvPr>
          <p:cNvPicPr>
            <a:picLocks noChangeAspect="1"/>
          </p:cNvPicPr>
          <p:nvPr/>
        </p:nvPicPr>
        <p:blipFill>
          <a:blip r:embed="rId9"/>
          <a:stretch>
            <a:fillRect/>
          </a:stretch>
        </p:blipFill>
        <p:spPr>
          <a:xfrm>
            <a:off x="9681699" y="5434936"/>
            <a:ext cx="1189122" cy="894844"/>
          </a:xfrm>
          <a:prstGeom prst="rect">
            <a:avLst/>
          </a:prstGeom>
        </p:spPr>
      </p:pic>
      <p:sp>
        <p:nvSpPr>
          <p:cNvPr id="108" name="TextBox 107">
            <a:extLst>
              <a:ext uri="{FF2B5EF4-FFF2-40B4-BE49-F238E27FC236}">
                <a16:creationId xmlns:a16="http://schemas.microsoft.com/office/drawing/2014/main" id="{593827FB-0E94-4849-B412-95D88494202C}"/>
              </a:ext>
            </a:extLst>
          </p:cNvPr>
          <p:cNvSpPr txBox="1"/>
          <p:nvPr/>
        </p:nvSpPr>
        <p:spPr>
          <a:xfrm>
            <a:off x="865" y="1131380"/>
            <a:ext cx="3300442" cy="406208"/>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Cloud Tiering</a:t>
            </a:r>
          </a:p>
        </p:txBody>
      </p:sp>
      <p:sp>
        <p:nvSpPr>
          <p:cNvPr id="109" name="TextBox 108">
            <a:extLst>
              <a:ext uri="{FF2B5EF4-FFF2-40B4-BE49-F238E27FC236}">
                <a16:creationId xmlns:a16="http://schemas.microsoft.com/office/drawing/2014/main" id="{81186644-B9AF-4B5F-9E64-FC31904C832C}"/>
              </a:ext>
            </a:extLst>
          </p:cNvPr>
          <p:cNvSpPr txBox="1"/>
          <p:nvPr/>
        </p:nvSpPr>
        <p:spPr>
          <a:xfrm>
            <a:off x="865" y="2286163"/>
            <a:ext cx="3300441" cy="406208"/>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Multi-site sync</a:t>
            </a:r>
          </a:p>
        </p:txBody>
      </p:sp>
      <p:sp>
        <p:nvSpPr>
          <p:cNvPr id="110" name="TextBox 109">
            <a:extLst>
              <a:ext uri="{FF2B5EF4-FFF2-40B4-BE49-F238E27FC236}">
                <a16:creationId xmlns:a16="http://schemas.microsoft.com/office/drawing/2014/main" id="{3E2D53F9-03DF-4D7C-992F-14578CE79BA9}"/>
              </a:ext>
            </a:extLst>
          </p:cNvPr>
          <p:cNvSpPr txBox="1"/>
          <p:nvPr/>
        </p:nvSpPr>
        <p:spPr>
          <a:xfrm>
            <a:off x="865" y="3429000"/>
            <a:ext cx="3300441" cy="406208"/>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Rapid file server DR</a:t>
            </a:r>
          </a:p>
        </p:txBody>
      </p:sp>
      <p:sp>
        <p:nvSpPr>
          <p:cNvPr id="111" name="TextBox 110">
            <a:extLst>
              <a:ext uri="{FF2B5EF4-FFF2-40B4-BE49-F238E27FC236}">
                <a16:creationId xmlns:a16="http://schemas.microsoft.com/office/drawing/2014/main" id="{1FB7E803-622B-427E-A5C7-9D9222514EE6}"/>
              </a:ext>
            </a:extLst>
          </p:cNvPr>
          <p:cNvSpPr txBox="1"/>
          <p:nvPr/>
        </p:nvSpPr>
        <p:spPr>
          <a:xfrm>
            <a:off x="865" y="4571839"/>
            <a:ext cx="3300441" cy="406208"/>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Direct cloud access</a:t>
            </a:r>
          </a:p>
        </p:txBody>
      </p:sp>
      <p:sp>
        <p:nvSpPr>
          <p:cNvPr id="112" name="TextBox 111">
            <a:extLst>
              <a:ext uri="{FF2B5EF4-FFF2-40B4-BE49-F238E27FC236}">
                <a16:creationId xmlns:a16="http://schemas.microsoft.com/office/drawing/2014/main" id="{359FD7C9-6882-46AE-8E86-DBD6BDC771B5}"/>
              </a:ext>
            </a:extLst>
          </p:cNvPr>
          <p:cNvSpPr txBox="1"/>
          <p:nvPr/>
        </p:nvSpPr>
        <p:spPr>
          <a:xfrm>
            <a:off x="865" y="5714677"/>
            <a:ext cx="3300441" cy="406208"/>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Integrated cloud backup</a:t>
            </a:r>
          </a:p>
        </p:txBody>
      </p:sp>
      <p:grpSp>
        <p:nvGrpSpPr>
          <p:cNvPr id="113" name="Cloud Access">
            <a:extLst>
              <a:ext uri="{FF2B5EF4-FFF2-40B4-BE49-F238E27FC236}">
                <a16:creationId xmlns:a16="http://schemas.microsoft.com/office/drawing/2014/main" id="{8DB0EA3E-3AEA-4A32-863D-7D9C9CA45065}"/>
              </a:ext>
            </a:extLst>
          </p:cNvPr>
          <p:cNvGrpSpPr/>
          <p:nvPr/>
        </p:nvGrpSpPr>
        <p:grpSpPr>
          <a:xfrm>
            <a:off x="4075051" y="-44017"/>
            <a:ext cx="3380036" cy="2958072"/>
            <a:chOff x="129377" y="-44134"/>
            <a:chExt cx="3315003" cy="2901157"/>
          </a:xfrm>
        </p:grpSpPr>
        <p:grpSp>
          <p:nvGrpSpPr>
            <p:cNvPr id="114" name="PaaS">
              <a:extLst>
                <a:ext uri="{FF2B5EF4-FFF2-40B4-BE49-F238E27FC236}">
                  <a16:creationId xmlns:a16="http://schemas.microsoft.com/office/drawing/2014/main" id="{B69A5198-4D22-4F3E-8B1E-9A463A69C1FE}"/>
                </a:ext>
              </a:extLst>
            </p:cNvPr>
            <p:cNvGrpSpPr/>
            <p:nvPr/>
          </p:nvGrpSpPr>
          <p:grpSpPr>
            <a:xfrm>
              <a:off x="1459875" y="-44134"/>
              <a:ext cx="1018580" cy="1036600"/>
              <a:chOff x="5697780" y="1708578"/>
              <a:chExt cx="1018580" cy="1036600"/>
            </a:xfrm>
          </p:grpSpPr>
          <p:pic>
            <p:nvPicPr>
              <p:cNvPr id="123" name="Picture 122" descr="\\MAGNUM\Projects\Microsoft\Cloud Power FY12\Design\ICONS_PNG\Application.png">
                <a:extLst>
                  <a:ext uri="{FF2B5EF4-FFF2-40B4-BE49-F238E27FC236}">
                    <a16:creationId xmlns:a16="http://schemas.microsoft.com/office/drawing/2014/main" id="{77827E06-14EC-40F9-8306-C9816F35084F}"/>
                  </a:ext>
                </a:extLst>
              </p:cNvPr>
              <p:cNvPicPr>
                <a:picLocks noChangeAspect="1" noChangeArrowheads="1"/>
              </p:cNvPicPr>
              <p:nvPr/>
            </p:nvPicPr>
            <p:blipFill>
              <a:blip r:embed="rId10" cstate="print">
                <a:duotone>
                  <a:prstClr val="black"/>
                  <a:schemeClr val="tx2">
                    <a:tint val="45000"/>
                    <a:satMod val="400000"/>
                  </a:schemeClr>
                </a:duotone>
              </a:blip>
              <a:srcRect/>
              <a:stretch>
                <a:fillRect/>
              </a:stretch>
            </p:blipFill>
            <p:spPr bwMode="auto">
              <a:xfrm>
                <a:off x="5697780" y="1708578"/>
                <a:ext cx="1018580" cy="1018580"/>
              </a:xfrm>
              <a:prstGeom prst="rect">
                <a:avLst/>
              </a:prstGeom>
              <a:noFill/>
            </p:spPr>
          </p:pic>
          <p:sp>
            <p:nvSpPr>
              <p:cNvPr id="124" name="TextBox 123">
                <a:extLst>
                  <a:ext uri="{FF2B5EF4-FFF2-40B4-BE49-F238E27FC236}">
                    <a16:creationId xmlns:a16="http://schemas.microsoft.com/office/drawing/2014/main" id="{7997D0CD-A9F4-4D2C-989D-83DA83FA2141}"/>
                  </a:ext>
                </a:extLst>
              </p:cNvPr>
              <p:cNvSpPr txBox="1"/>
              <p:nvPr/>
            </p:nvSpPr>
            <p:spPr>
              <a:xfrm>
                <a:off x="5944708" y="2439235"/>
                <a:ext cx="524724" cy="305943"/>
              </a:xfrm>
              <a:prstGeom prst="rect">
                <a:avLst/>
              </a:prstGeom>
              <a:noFill/>
              <a:effectLst/>
            </p:spPr>
            <p:txBody>
              <a:bodyPr wrap="none" rtlCol="0">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427"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PaaS</a:t>
                </a:r>
                <a:endParaRPr kumimoji="0" lang="en-US" sz="1427"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grpSp>
        <p:grpSp>
          <p:nvGrpSpPr>
            <p:cNvPr id="115" name="IaaS">
              <a:extLst>
                <a:ext uri="{FF2B5EF4-FFF2-40B4-BE49-F238E27FC236}">
                  <a16:creationId xmlns:a16="http://schemas.microsoft.com/office/drawing/2014/main" id="{918C61CD-94D4-4A32-994B-F6A26D0A3838}"/>
                </a:ext>
              </a:extLst>
            </p:cNvPr>
            <p:cNvGrpSpPr>
              <a:grpSpLocks noChangeAspect="1"/>
            </p:cNvGrpSpPr>
            <p:nvPr/>
          </p:nvGrpSpPr>
          <p:grpSpPr>
            <a:xfrm>
              <a:off x="129377" y="506670"/>
              <a:ext cx="1345736" cy="1345736"/>
              <a:chOff x="8742362" y="2270438"/>
              <a:chExt cx="1661363" cy="1661363"/>
            </a:xfrm>
          </p:grpSpPr>
          <p:pic>
            <p:nvPicPr>
              <p:cNvPr id="121" name="Picture 2" descr="\\MAGNUM\Projects\Microsoft\Cloud Power FY12\Design\Icons\PNGs\Cloud_on_your_terms.png">
                <a:extLst>
                  <a:ext uri="{FF2B5EF4-FFF2-40B4-BE49-F238E27FC236}">
                    <a16:creationId xmlns:a16="http://schemas.microsoft.com/office/drawing/2014/main" id="{76F0CEE3-BAFA-4384-8C0C-EBF7BF45A951}"/>
                  </a:ext>
                </a:extLst>
              </p:cNvPr>
              <p:cNvPicPr>
                <a:picLocks noChangeAspect="1" noChangeArrowheads="1"/>
              </p:cNvPicPr>
              <p:nvPr/>
            </p:nvPicPr>
            <p:blipFill>
              <a:blip r:embed="rId11" cstate="print">
                <a:duotone>
                  <a:prstClr val="black"/>
                  <a:schemeClr val="tx2">
                    <a:tint val="45000"/>
                    <a:satMod val="400000"/>
                  </a:schemeClr>
                </a:duotone>
              </a:blip>
              <a:stretch>
                <a:fillRect/>
              </a:stretch>
            </p:blipFill>
            <p:spPr bwMode="auto">
              <a:xfrm>
                <a:off x="8742362" y="2270438"/>
                <a:ext cx="1661363" cy="1661363"/>
              </a:xfrm>
              <a:prstGeom prst="rect">
                <a:avLst/>
              </a:prstGeom>
              <a:noFill/>
              <a:ln>
                <a:noFill/>
              </a:ln>
            </p:spPr>
          </p:pic>
          <p:sp>
            <p:nvSpPr>
              <p:cNvPr id="122" name="TextBox 121">
                <a:extLst>
                  <a:ext uri="{FF2B5EF4-FFF2-40B4-BE49-F238E27FC236}">
                    <a16:creationId xmlns:a16="http://schemas.microsoft.com/office/drawing/2014/main" id="{B22318AA-FA98-4FCF-9032-E83666149953}"/>
                  </a:ext>
                </a:extLst>
              </p:cNvPr>
              <p:cNvSpPr txBox="1"/>
              <p:nvPr/>
            </p:nvSpPr>
            <p:spPr>
              <a:xfrm rot="19952751">
                <a:off x="9559643" y="3348746"/>
                <a:ext cx="594302" cy="377698"/>
              </a:xfrm>
              <a:prstGeom prst="rect">
                <a:avLst/>
              </a:prstGeom>
              <a:noFill/>
              <a:effectLst/>
            </p:spPr>
            <p:txBody>
              <a:bodyPr wrap="none" rtlCol="0">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427"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IaaS</a:t>
                </a:r>
                <a:endParaRPr kumimoji="0" lang="en-US" sz="1427"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grpSp>
        <p:grpSp>
          <p:nvGrpSpPr>
            <p:cNvPr id="116" name="SMB / REST">
              <a:extLst>
                <a:ext uri="{FF2B5EF4-FFF2-40B4-BE49-F238E27FC236}">
                  <a16:creationId xmlns:a16="http://schemas.microsoft.com/office/drawing/2014/main" id="{A4305493-14D6-4ABB-B98B-506DDEA3BC46}"/>
                </a:ext>
              </a:extLst>
            </p:cNvPr>
            <p:cNvGrpSpPr/>
            <p:nvPr/>
          </p:nvGrpSpPr>
          <p:grpSpPr>
            <a:xfrm>
              <a:off x="1377464" y="1045365"/>
              <a:ext cx="2066916" cy="1811658"/>
              <a:chOff x="1377464" y="1045365"/>
              <a:chExt cx="2066916" cy="1811658"/>
            </a:xfrm>
          </p:grpSpPr>
          <p:sp>
            <p:nvSpPr>
              <p:cNvPr id="117" name="Arc 116">
                <a:extLst>
                  <a:ext uri="{FF2B5EF4-FFF2-40B4-BE49-F238E27FC236}">
                    <a16:creationId xmlns:a16="http://schemas.microsoft.com/office/drawing/2014/main" id="{4BEC90C4-1C72-4AD2-B043-48BBE41EB8BC}"/>
                  </a:ext>
                </a:extLst>
              </p:cNvPr>
              <p:cNvSpPr/>
              <p:nvPr/>
            </p:nvSpPr>
            <p:spPr>
              <a:xfrm rot="13665660" flipV="1">
                <a:off x="1505093" y="917736"/>
                <a:ext cx="1811658" cy="2066916"/>
              </a:xfrm>
              <a:prstGeom prst="arc">
                <a:avLst>
                  <a:gd name="adj1" fmla="val 19291806"/>
                  <a:gd name="adj2" fmla="val 2485857"/>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8" name="Group 117">
                <a:extLst>
                  <a:ext uri="{FF2B5EF4-FFF2-40B4-BE49-F238E27FC236}">
                    <a16:creationId xmlns:a16="http://schemas.microsoft.com/office/drawing/2014/main" id="{9113F226-3CA0-456D-BD50-A05C3B9A422F}"/>
                  </a:ext>
                </a:extLst>
              </p:cNvPr>
              <p:cNvGrpSpPr/>
              <p:nvPr/>
            </p:nvGrpSpPr>
            <p:grpSpPr>
              <a:xfrm rot="2506038">
                <a:off x="1797834" y="1461221"/>
                <a:ext cx="1268139" cy="703385"/>
                <a:chOff x="2127905" y="1512542"/>
                <a:chExt cx="722930" cy="703385"/>
              </a:xfrm>
            </p:grpSpPr>
            <p:sp>
              <p:nvSpPr>
                <p:cNvPr id="119" name="TextBox 118">
                  <a:extLst>
                    <a:ext uri="{FF2B5EF4-FFF2-40B4-BE49-F238E27FC236}">
                      <a16:creationId xmlns:a16="http://schemas.microsoft.com/office/drawing/2014/main" id="{B762A520-7E96-419E-ACDC-309FC3507C49}"/>
                    </a:ext>
                  </a:extLst>
                </p:cNvPr>
                <p:cNvSpPr txBox="1"/>
                <p:nvPr/>
              </p:nvSpPr>
              <p:spPr>
                <a:xfrm>
                  <a:off x="2127905" y="1512542"/>
                  <a:ext cx="722930" cy="703385"/>
                </a:xfrm>
                <a:prstGeom prst="rect">
                  <a:avLst/>
                </a:prstGeom>
                <a:noFill/>
              </p:spPr>
              <p:txBody>
                <a:bodyPr wrap="square" rtlCol="0">
                  <a:spAutoFit/>
                </a:bodyPr>
                <a:lstStyle/>
                <a:p>
                  <a:pPr marL="0" marR="0" lvl="0" indent="0" algn="ctr" defTabSz="932239" rtl="0" eaLnBrk="1" fontAlgn="auto" latinLnBrk="0" hangingPunct="1">
                    <a:lnSpc>
                      <a:spcPct val="150000"/>
                    </a:lnSpc>
                    <a:spcBef>
                      <a:spcPts val="0"/>
                    </a:spcBef>
                    <a:spcAft>
                      <a:spcPts val="0"/>
                    </a:spcAft>
                    <a:buClrTx/>
                    <a:buSzTx/>
                    <a:buFontTx/>
                    <a:buNone/>
                    <a:tabLst/>
                    <a:defRPr/>
                  </a:pPr>
                  <a:r>
                    <a:rPr kumimoji="0" lang="en-US" sz="1427"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SMB</a:t>
                  </a:r>
                </a:p>
                <a:p>
                  <a:pPr marL="0" marR="0" lvl="0" indent="0" algn="ctr" defTabSz="932239" rtl="0" eaLnBrk="1" fontAlgn="auto" latinLnBrk="0" hangingPunct="1">
                    <a:lnSpc>
                      <a:spcPct val="150000"/>
                    </a:lnSpc>
                    <a:spcBef>
                      <a:spcPts val="0"/>
                    </a:spcBef>
                    <a:spcAft>
                      <a:spcPts val="0"/>
                    </a:spcAft>
                    <a:buClrTx/>
                    <a:buSzTx/>
                    <a:buFontTx/>
                    <a:buNone/>
                    <a:tabLst/>
                    <a:defRPr/>
                  </a:pPr>
                  <a:r>
                    <a:rPr kumimoji="0" lang="en-US" sz="1427"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REST</a:t>
                  </a:r>
                </a:p>
              </p:txBody>
            </p:sp>
            <p:cxnSp>
              <p:nvCxnSpPr>
                <p:cNvPr id="120" name="Straight Arrow Connector 119">
                  <a:extLst>
                    <a:ext uri="{FF2B5EF4-FFF2-40B4-BE49-F238E27FC236}">
                      <a16:creationId xmlns:a16="http://schemas.microsoft.com/office/drawing/2014/main" id="{D1D702F7-C9C8-40CA-93E1-9C46DB80C6C3}"/>
                    </a:ext>
                  </a:extLst>
                </p:cNvPr>
                <p:cNvCxnSpPr>
                  <a:cxnSpLocks/>
                </p:cNvCxnSpPr>
                <p:nvPr/>
              </p:nvCxnSpPr>
              <p:spPr>
                <a:xfrm flipV="1">
                  <a:off x="2142983" y="1880579"/>
                  <a:ext cx="692777" cy="1"/>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grpSp>
      <p:cxnSp>
        <p:nvCxnSpPr>
          <p:cNvPr id="125" name="Sync: HQ">
            <a:extLst>
              <a:ext uri="{FF2B5EF4-FFF2-40B4-BE49-F238E27FC236}">
                <a16:creationId xmlns:a16="http://schemas.microsoft.com/office/drawing/2014/main" id="{A1C92E9F-0E1B-4944-90D9-D6300685DB76}"/>
              </a:ext>
            </a:extLst>
          </p:cNvPr>
          <p:cNvCxnSpPr>
            <a:cxnSpLocks/>
            <a:stCxn id="134" idx="0"/>
          </p:cNvCxnSpPr>
          <p:nvPr/>
        </p:nvCxnSpPr>
        <p:spPr>
          <a:xfrm flipV="1">
            <a:off x="6806786" y="3078315"/>
            <a:ext cx="878088" cy="1312590"/>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126" name="Sync: New York">
            <a:extLst>
              <a:ext uri="{FF2B5EF4-FFF2-40B4-BE49-F238E27FC236}">
                <a16:creationId xmlns:a16="http://schemas.microsoft.com/office/drawing/2014/main" id="{0191F67C-12D3-408D-9950-199891AD7205}"/>
              </a:ext>
            </a:extLst>
          </p:cNvPr>
          <p:cNvCxnSpPr>
            <a:cxnSpLocks/>
            <a:stCxn id="92" idx="0"/>
          </p:cNvCxnSpPr>
          <p:nvPr/>
        </p:nvCxnSpPr>
        <p:spPr>
          <a:xfrm flipH="1" flipV="1">
            <a:off x="8435284" y="3078317"/>
            <a:ext cx="2869283" cy="1217857"/>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cxnSp>
        <p:nvCxnSpPr>
          <p:cNvPr id="128" name="To MAB">
            <a:extLst>
              <a:ext uri="{FF2B5EF4-FFF2-40B4-BE49-F238E27FC236}">
                <a16:creationId xmlns:a16="http://schemas.microsoft.com/office/drawing/2014/main" id="{6ED630C0-8702-426D-9D9F-5A5CED2CADA5}"/>
              </a:ext>
            </a:extLst>
          </p:cNvPr>
          <p:cNvCxnSpPr>
            <a:cxnSpLocks/>
            <a:endCxn id="131" idx="1"/>
          </p:cNvCxnSpPr>
          <p:nvPr/>
        </p:nvCxnSpPr>
        <p:spPr>
          <a:xfrm flipV="1">
            <a:off x="9313202" y="1206696"/>
            <a:ext cx="920482" cy="791330"/>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nvGrpSpPr>
          <p:cNvPr id="129" name="Vault">
            <a:extLst>
              <a:ext uri="{FF2B5EF4-FFF2-40B4-BE49-F238E27FC236}">
                <a16:creationId xmlns:a16="http://schemas.microsoft.com/office/drawing/2014/main" id="{1BF0765D-6401-42E5-93C3-E1A359539765}"/>
              </a:ext>
            </a:extLst>
          </p:cNvPr>
          <p:cNvGrpSpPr/>
          <p:nvPr/>
        </p:nvGrpSpPr>
        <p:grpSpPr>
          <a:xfrm>
            <a:off x="10233684" y="133623"/>
            <a:ext cx="1757745" cy="1337963"/>
            <a:chOff x="7859407" y="1867712"/>
            <a:chExt cx="2086648" cy="1588318"/>
          </a:xfrm>
        </p:grpSpPr>
        <p:pic>
          <p:nvPicPr>
            <p:cNvPr id="130" name="Picture 129">
              <a:extLst>
                <a:ext uri="{FF2B5EF4-FFF2-40B4-BE49-F238E27FC236}">
                  <a16:creationId xmlns:a16="http://schemas.microsoft.com/office/drawing/2014/main" id="{A89CA04E-D717-4C93-AC2C-892F3A6FCE20}"/>
                </a:ext>
              </a:extLst>
            </p:cNvPr>
            <p:cNvPicPr>
              <a:picLocks noChangeAspect="1"/>
            </p:cNvPicPr>
            <p:nvPr/>
          </p:nvPicPr>
          <p:blipFill>
            <a:blip r:embed="rId12">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8139781" y="1867712"/>
              <a:ext cx="1525899" cy="960443"/>
            </a:xfrm>
            <a:prstGeom prst="rect">
              <a:avLst/>
            </a:prstGeom>
          </p:spPr>
        </p:pic>
        <p:sp>
          <p:nvSpPr>
            <p:cNvPr id="131" name="TextBox 130">
              <a:extLst>
                <a:ext uri="{FF2B5EF4-FFF2-40B4-BE49-F238E27FC236}">
                  <a16:creationId xmlns:a16="http://schemas.microsoft.com/office/drawing/2014/main" id="{2378D12B-B3BB-49C3-8C10-4CD2DE55BF6B}"/>
                </a:ext>
              </a:extLst>
            </p:cNvPr>
            <p:cNvSpPr txBox="1"/>
            <p:nvPr/>
          </p:nvSpPr>
          <p:spPr>
            <a:xfrm>
              <a:off x="7859407" y="2827118"/>
              <a:ext cx="2086648" cy="628912"/>
            </a:xfrm>
            <a:prstGeom prst="rect">
              <a:avLst/>
            </a:prstGeom>
            <a:noFill/>
          </p:spPr>
          <p:txBody>
            <a:bodyPr wrap="none" rtlCol="0">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427"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Azure Backup Vault</a:t>
              </a: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427"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3</a:t>
              </a:r>
              <a:r>
                <a:rPr kumimoji="0" lang="en-US" sz="1427" b="0" i="0" u="none" strike="noStrike" kern="1200" cap="none" spc="0" normalizeH="0" baseline="30000" noProof="0" dirty="0">
                  <a:ln>
                    <a:noFill/>
                  </a:ln>
                  <a:solidFill>
                    <a:prstClr val="white">
                      <a:lumMod val="50000"/>
                    </a:prstClr>
                  </a:solidFill>
                  <a:effectLst/>
                  <a:uLnTx/>
                  <a:uFillTx/>
                  <a:latin typeface="Calibri" panose="020F0502020204030204"/>
                  <a:ea typeface="+mn-ea"/>
                  <a:cs typeface="+mn-cs"/>
                </a:rPr>
                <a:t>rd</a:t>
              </a:r>
              <a:r>
                <a:rPr kumimoji="0" lang="en-US" sz="1427"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 party data </a:t>
              </a:r>
              <a:r>
                <a:rPr kumimoji="0" lang="en-US" sz="1427"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mngmt</a:t>
              </a:r>
              <a:endParaRPr kumimoji="0" lang="en-US" sz="1427"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grpSp>
        <p:nvGrpSpPr>
          <p:cNvPr id="133" name="New York">
            <a:extLst>
              <a:ext uri="{FF2B5EF4-FFF2-40B4-BE49-F238E27FC236}">
                <a16:creationId xmlns:a16="http://schemas.microsoft.com/office/drawing/2014/main" id="{FE76E997-0584-49E8-8BEF-2389E6C65F0A}"/>
              </a:ext>
            </a:extLst>
          </p:cNvPr>
          <p:cNvGrpSpPr/>
          <p:nvPr/>
        </p:nvGrpSpPr>
        <p:grpSpPr>
          <a:xfrm>
            <a:off x="6061060" y="4390907"/>
            <a:ext cx="1491452" cy="2011199"/>
            <a:chOff x="2827548" y="4249398"/>
            <a:chExt cx="1462757" cy="1972502"/>
          </a:xfrm>
        </p:grpSpPr>
        <p:pic>
          <p:nvPicPr>
            <p:cNvPr id="134" name="Picture 133" descr="\\MAGNUM\Projects\Microsoft\Cloud Power FY12\Design\Icons\PNGs\Server_2.png">
              <a:extLst>
                <a:ext uri="{FF2B5EF4-FFF2-40B4-BE49-F238E27FC236}">
                  <a16:creationId xmlns:a16="http://schemas.microsoft.com/office/drawing/2014/main" id="{9C1CF7B9-3355-4A9B-8E60-5E4C94000977}"/>
                </a:ext>
              </a:extLst>
            </p:cNvPr>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2827548" y="4249398"/>
              <a:ext cx="1462757" cy="1462757"/>
            </a:xfrm>
            <a:prstGeom prst="rect">
              <a:avLst/>
            </a:prstGeom>
            <a:noFill/>
            <a:effectLst/>
          </p:spPr>
        </p:pic>
        <p:sp>
          <p:nvSpPr>
            <p:cNvPr id="135" name="TextBox 134">
              <a:extLst>
                <a:ext uri="{FF2B5EF4-FFF2-40B4-BE49-F238E27FC236}">
                  <a16:creationId xmlns:a16="http://schemas.microsoft.com/office/drawing/2014/main" id="{DE804CD4-50E1-4BA7-A959-2BFF603C0F13}"/>
                </a:ext>
              </a:extLst>
            </p:cNvPr>
            <p:cNvSpPr txBox="1"/>
            <p:nvPr/>
          </p:nvSpPr>
          <p:spPr>
            <a:xfrm>
              <a:off x="2838278" y="5577189"/>
              <a:ext cx="1441295" cy="644711"/>
            </a:xfrm>
            <a:prstGeom prst="rect">
              <a:avLst/>
            </a:prstGeom>
            <a:noFill/>
          </p:spPr>
          <p:txBody>
            <a:bodyPr wrap="none" rtlCol="0">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Branch Office</a:t>
              </a:r>
              <a:br>
                <a:rPr kumimoji="0" lang="en-US" sz="1836"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br>
              <a:r>
                <a:rPr kumimoji="0" lang="en-US" sz="1836" b="0" i="0" u="none" strike="noStrike" kern="1200" cap="none" spc="0" normalizeH="0" baseline="0" noProof="0">
                  <a:ln>
                    <a:noFill/>
                  </a:ln>
                  <a:solidFill>
                    <a:prstClr val="white">
                      <a:lumMod val="65000"/>
                    </a:prstClr>
                  </a:solidFill>
                  <a:effectLst/>
                  <a:uLnTx/>
                  <a:uFillTx/>
                  <a:latin typeface="Calibri" panose="020F0502020204030204"/>
                  <a:ea typeface="+mn-ea"/>
                  <a:cs typeface="+mn-cs"/>
                </a:rPr>
                <a:t>New York</a:t>
              </a:r>
            </a:p>
          </p:txBody>
        </p:sp>
      </p:grpSp>
      <p:grpSp>
        <p:nvGrpSpPr>
          <p:cNvPr id="136" name="IW Access color sync">
            <a:extLst>
              <a:ext uri="{FF2B5EF4-FFF2-40B4-BE49-F238E27FC236}">
                <a16:creationId xmlns:a16="http://schemas.microsoft.com/office/drawing/2014/main" id="{EB2423C9-9297-4DAC-BA38-E1F87D6B8795}"/>
              </a:ext>
            </a:extLst>
          </p:cNvPr>
          <p:cNvGrpSpPr/>
          <p:nvPr/>
        </p:nvGrpSpPr>
        <p:grpSpPr>
          <a:xfrm>
            <a:off x="3555684" y="4091308"/>
            <a:ext cx="2847219" cy="1939162"/>
            <a:chOff x="355771" y="3965247"/>
            <a:chExt cx="2848027" cy="1939712"/>
          </a:xfrm>
        </p:grpSpPr>
        <p:grpSp>
          <p:nvGrpSpPr>
            <p:cNvPr id="137" name="Group 136">
              <a:extLst>
                <a:ext uri="{FF2B5EF4-FFF2-40B4-BE49-F238E27FC236}">
                  <a16:creationId xmlns:a16="http://schemas.microsoft.com/office/drawing/2014/main" id="{F3441314-9F85-4200-8E4E-C354FB5818E9}"/>
                </a:ext>
              </a:extLst>
            </p:cNvPr>
            <p:cNvGrpSpPr/>
            <p:nvPr/>
          </p:nvGrpSpPr>
          <p:grpSpPr>
            <a:xfrm>
              <a:off x="355771" y="3965247"/>
              <a:ext cx="2848027" cy="1939712"/>
              <a:chOff x="355771" y="3965247"/>
              <a:chExt cx="2848027" cy="1939712"/>
            </a:xfrm>
          </p:grpSpPr>
          <p:sp>
            <p:nvSpPr>
              <p:cNvPr id="139" name="Arc 138">
                <a:extLst>
                  <a:ext uri="{FF2B5EF4-FFF2-40B4-BE49-F238E27FC236}">
                    <a16:creationId xmlns:a16="http://schemas.microsoft.com/office/drawing/2014/main" id="{D7CD9723-658B-478D-B43F-86663839FCB3}"/>
                  </a:ext>
                </a:extLst>
              </p:cNvPr>
              <p:cNvSpPr/>
              <p:nvPr/>
            </p:nvSpPr>
            <p:spPr>
              <a:xfrm rot="1002910" flipH="1" flipV="1">
                <a:off x="1478995" y="3965247"/>
                <a:ext cx="1310214" cy="1820029"/>
              </a:xfrm>
              <a:prstGeom prst="arc">
                <a:avLst>
                  <a:gd name="adj1" fmla="val 16200000"/>
                  <a:gd name="adj2" fmla="val 2485857"/>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40" name="Group 139">
                <a:extLst>
                  <a:ext uri="{FF2B5EF4-FFF2-40B4-BE49-F238E27FC236}">
                    <a16:creationId xmlns:a16="http://schemas.microsoft.com/office/drawing/2014/main" id="{52BB0B5E-63D0-4B61-983F-CE764187612E}"/>
                  </a:ext>
                </a:extLst>
              </p:cNvPr>
              <p:cNvGrpSpPr/>
              <p:nvPr/>
            </p:nvGrpSpPr>
            <p:grpSpPr>
              <a:xfrm>
                <a:off x="355771" y="4088145"/>
                <a:ext cx="2848027" cy="1816814"/>
                <a:chOff x="355771" y="4088145"/>
                <a:chExt cx="2848027" cy="1816814"/>
              </a:xfrm>
            </p:grpSpPr>
            <p:grpSp>
              <p:nvGrpSpPr>
                <p:cNvPr id="141" name="Group 140">
                  <a:extLst>
                    <a:ext uri="{FF2B5EF4-FFF2-40B4-BE49-F238E27FC236}">
                      <a16:creationId xmlns:a16="http://schemas.microsoft.com/office/drawing/2014/main" id="{3F2CF9DE-2620-467B-9BB9-0CE701C468E9}"/>
                    </a:ext>
                  </a:extLst>
                </p:cNvPr>
                <p:cNvGrpSpPr/>
                <p:nvPr/>
              </p:nvGrpSpPr>
              <p:grpSpPr>
                <a:xfrm>
                  <a:off x="355771" y="4088145"/>
                  <a:ext cx="1149075" cy="1816814"/>
                  <a:chOff x="451154" y="6462143"/>
                  <a:chExt cx="1149075" cy="1816814"/>
                </a:xfrm>
              </p:grpSpPr>
              <p:pic>
                <p:nvPicPr>
                  <p:cNvPr id="143" name="Picture 142">
                    <a:extLst>
                      <a:ext uri="{FF2B5EF4-FFF2-40B4-BE49-F238E27FC236}">
                        <a16:creationId xmlns:a16="http://schemas.microsoft.com/office/drawing/2014/main" id="{0A6C9583-D915-4B53-BC20-BF35D0E37425}"/>
                      </a:ext>
                    </a:extLst>
                  </p:cNvPr>
                  <p:cNvPicPr>
                    <a:picLocks noChangeAspect="1"/>
                  </p:cNvPicPr>
                  <p:nvPr/>
                </p:nvPicPr>
                <p:blipFill>
                  <a:blip r:embed="rId14">
                    <a:extLst>
                      <a:ext uri="{BEBA8EAE-BF5A-486C-A8C5-ECC9F3942E4B}">
                        <a14:imgProps xmlns:a14="http://schemas.microsoft.com/office/drawing/2010/main">
                          <a14:imgLayer r:embed="rId15">
                            <a14:imgEffect>
                              <a14:saturation sat="0"/>
                            </a14:imgEffect>
                          </a14:imgLayer>
                        </a14:imgProps>
                      </a:ext>
                    </a:extLst>
                  </a:blip>
                  <a:stretch>
                    <a:fillRect/>
                  </a:stretch>
                </p:blipFill>
                <p:spPr>
                  <a:xfrm>
                    <a:off x="451154" y="7114807"/>
                    <a:ext cx="782821" cy="554353"/>
                  </a:xfrm>
                  <a:prstGeom prst="rect">
                    <a:avLst/>
                  </a:prstGeom>
                </p:spPr>
              </p:pic>
              <p:pic>
                <p:nvPicPr>
                  <p:cNvPr id="144" name="Picture 143">
                    <a:extLst>
                      <a:ext uri="{FF2B5EF4-FFF2-40B4-BE49-F238E27FC236}">
                        <a16:creationId xmlns:a16="http://schemas.microsoft.com/office/drawing/2014/main" id="{14FA0FEA-8D2B-4806-B8A3-1E3037C3064A}"/>
                      </a:ext>
                    </a:extLst>
                  </p:cNvPr>
                  <p:cNvPicPr>
                    <a:picLocks noChangeAspect="1"/>
                  </p:cNvPicPr>
                  <p:nvPr/>
                </p:nvPicPr>
                <p:blipFill>
                  <a:blip r:embed="rId16">
                    <a:extLst>
                      <a:ext uri="{BEBA8EAE-BF5A-486C-A8C5-ECC9F3942E4B}">
                        <a14:imgProps xmlns:a14="http://schemas.microsoft.com/office/drawing/2010/main">
                          <a14:imgLayer r:embed="rId17">
                            <a14:imgEffect>
                              <a14:saturation sat="0"/>
                            </a14:imgEffect>
                          </a14:imgLayer>
                        </a14:imgProps>
                      </a:ext>
                    </a:extLst>
                  </a:blip>
                  <a:stretch>
                    <a:fillRect/>
                  </a:stretch>
                </p:blipFill>
                <p:spPr>
                  <a:xfrm>
                    <a:off x="1209170" y="7669160"/>
                    <a:ext cx="348720" cy="609797"/>
                  </a:xfrm>
                  <a:prstGeom prst="rect">
                    <a:avLst/>
                  </a:prstGeom>
                </p:spPr>
              </p:pic>
              <p:pic>
                <p:nvPicPr>
                  <p:cNvPr id="145" name="Picture 144">
                    <a:extLst>
                      <a:ext uri="{FF2B5EF4-FFF2-40B4-BE49-F238E27FC236}">
                        <a16:creationId xmlns:a16="http://schemas.microsoft.com/office/drawing/2014/main" id="{58EC13B6-7A59-42D9-BE9C-389233CA7AE6}"/>
                      </a:ext>
                    </a:extLst>
                  </p:cNvPr>
                  <p:cNvPicPr>
                    <a:picLocks noChangeAspect="1"/>
                  </p:cNvPicPr>
                  <p:nvPr/>
                </p:nvPicPr>
                <p:blipFill>
                  <a:blip r:embed="rId18">
                    <a:extLst>
                      <a:ext uri="{BEBA8EAE-BF5A-486C-A8C5-ECC9F3942E4B}">
                        <a14:imgProps xmlns:a14="http://schemas.microsoft.com/office/drawing/2010/main">
                          <a14:imgLayer r:embed="rId19">
                            <a14:imgEffect>
                              <a14:saturation sat="0"/>
                            </a14:imgEffect>
                          </a14:imgLayer>
                        </a14:imgProps>
                      </a:ext>
                    </a:extLst>
                  </a:blip>
                  <a:stretch>
                    <a:fillRect/>
                  </a:stretch>
                </p:blipFill>
                <p:spPr>
                  <a:xfrm>
                    <a:off x="1179545" y="6462143"/>
                    <a:ext cx="420684" cy="691535"/>
                  </a:xfrm>
                  <a:prstGeom prst="rect">
                    <a:avLst/>
                  </a:prstGeom>
                </p:spPr>
              </p:pic>
            </p:grpSp>
            <p:cxnSp>
              <p:nvCxnSpPr>
                <p:cNvPr id="142" name="Straight Arrow Connector 141">
                  <a:extLst>
                    <a:ext uri="{FF2B5EF4-FFF2-40B4-BE49-F238E27FC236}">
                      <a16:creationId xmlns:a16="http://schemas.microsoft.com/office/drawing/2014/main" id="{BF1F4151-98F5-458A-B6CB-5A97382D4E99}"/>
                    </a:ext>
                  </a:extLst>
                </p:cNvPr>
                <p:cNvCxnSpPr>
                  <a:cxnSpLocks/>
                </p:cNvCxnSpPr>
                <p:nvPr/>
              </p:nvCxnSpPr>
              <p:spPr>
                <a:xfrm flipV="1">
                  <a:off x="1528266" y="5039578"/>
                  <a:ext cx="1675532" cy="2364"/>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sp>
          <p:nvSpPr>
            <p:cNvPr id="138" name="TextBox 137">
              <a:extLst>
                <a:ext uri="{FF2B5EF4-FFF2-40B4-BE49-F238E27FC236}">
                  <a16:creationId xmlns:a16="http://schemas.microsoft.com/office/drawing/2014/main" id="{034048C1-E534-45A5-8EEF-8DA81D62B7B6}"/>
                </a:ext>
              </a:extLst>
            </p:cNvPr>
            <p:cNvSpPr txBox="1"/>
            <p:nvPr/>
          </p:nvSpPr>
          <p:spPr>
            <a:xfrm>
              <a:off x="1676987" y="4716120"/>
              <a:ext cx="1348707" cy="312033"/>
            </a:xfrm>
            <a:prstGeom prst="rect">
              <a:avLst/>
            </a:prstGeom>
            <a:noFill/>
          </p:spPr>
          <p:txBody>
            <a:bodyPr wrap="square" rtlCol="0">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427"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Work Folders</a:t>
              </a:r>
            </a:p>
          </p:txBody>
        </p:sp>
      </p:grpSp>
      <p:grpSp>
        <p:nvGrpSpPr>
          <p:cNvPr id="149" name="SMB / NFS">
            <a:extLst>
              <a:ext uri="{FF2B5EF4-FFF2-40B4-BE49-F238E27FC236}">
                <a16:creationId xmlns:a16="http://schemas.microsoft.com/office/drawing/2014/main" id="{2AC84EFD-0275-4D8D-A60E-12252A613A04}"/>
              </a:ext>
            </a:extLst>
          </p:cNvPr>
          <p:cNvGrpSpPr/>
          <p:nvPr/>
        </p:nvGrpSpPr>
        <p:grpSpPr>
          <a:xfrm>
            <a:off x="6650589" y="4216036"/>
            <a:ext cx="2619314" cy="1819512"/>
            <a:chOff x="3454698" y="4127322"/>
            <a:chExt cx="2568917" cy="1784503"/>
          </a:xfrm>
        </p:grpSpPr>
        <p:grpSp>
          <p:nvGrpSpPr>
            <p:cNvPr id="150" name="Group 149">
              <a:extLst>
                <a:ext uri="{FF2B5EF4-FFF2-40B4-BE49-F238E27FC236}">
                  <a16:creationId xmlns:a16="http://schemas.microsoft.com/office/drawing/2014/main" id="{8EB78A8B-7AB0-43CC-8038-B179028A4FFD}"/>
                </a:ext>
              </a:extLst>
            </p:cNvPr>
            <p:cNvGrpSpPr/>
            <p:nvPr/>
          </p:nvGrpSpPr>
          <p:grpSpPr>
            <a:xfrm>
              <a:off x="3921985" y="4562314"/>
              <a:ext cx="722930" cy="703385"/>
              <a:chOff x="4219419" y="4597995"/>
              <a:chExt cx="722930" cy="703385"/>
            </a:xfrm>
          </p:grpSpPr>
          <p:sp>
            <p:nvSpPr>
              <p:cNvPr id="157" name="TextBox 156">
                <a:extLst>
                  <a:ext uri="{FF2B5EF4-FFF2-40B4-BE49-F238E27FC236}">
                    <a16:creationId xmlns:a16="http://schemas.microsoft.com/office/drawing/2014/main" id="{26DB32A1-8747-4A26-B40A-573076D1FAD6}"/>
                  </a:ext>
                </a:extLst>
              </p:cNvPr>
              <p:cNvSpPr txBox="1"/>
              <p:nvPr/>
            </p:nvSpPr>
            <p:spPr>
              <a:xfrm>
                <a:off x="4219419" y="4597995"/>
                <a:ext cx="722930" cy="703385"/>
              </a:xfrm>
              <a:prstGeom prst="rect">
                <a:avLst/>
              </a:prstGeom>
              <a:noFill/>
            </p:spPr>
            <p:txBody>
              <a:bodyPr wrap="square" rtlCol="0">
                <a:spAutoFit/>
              </a:bodyPr>
              <a:lstStyle/>
              <a:p>
                <a:pPr marL="0" marR="0" lvl="0" indent="0" algn="ctr" defTabSz="932239" rtl="0" eaLnBrk="1" fontAlgn="auto" latinLnBrk="0" hangingPunct="1">
                  <a:lnSpc>
                    <a:spcPct val="150000"/>
                  </a:lnSpc>
                  <a:spcBef>
                    <a:spcPts val="0"/>
                  </a:spcBef>
                  <a:spcAft>
                    <a:spcPts val="0"/>
                  </a:spcAft>
                  <a:buClrTx/>
                  <a:buSzTx/>
                  <a:buFontTx/>
                  <a:buNone/>
                  <a:tabLst/>
                  <a:defRPr/>
                </a:pPr>
                <a:r>
                  <a:rPr kumimoji="0" lang="en-US" sz="1427"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SMB</a:t>
                </a:r>
              </a:p>
              <a:p>
                <a:pPr marL="0" marR="0" lvl="0" indent="0" algn="ctr" defTabSz="932239" rtl="0" eaLnBrk="1" fontAlgn="auto" latinLnBrk="0" hangingPunct="1">
                  <a:lnSpc>
                    <a:spcPct val="150000"/>
                  </a:lnSpc>
                  <a:spcBef>
                    <a:spcPts val="0"/>
                  </a:spcBef>
                  <a:spcAft>
                    <a:spcPts val="0"/>
                  </a:spcAft>
                  <a:buClrTx/>
                  <a:buSzTx/>
                  <a:buFontTx/>
                  <a:buNone/>
                  <a:tabLst/>
                  <a:defRPr/>
                </a:pPr>
                <a:r>
                  <a:rPr kumimoji="0" lang="en-US" sz="1427"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NFS</a:t>
                </a:r>
              </a:p>
            </p:txBody>
          </p:sp>
          <p:cxnSp>
            <p:nvCxnSpPr>
              <p:cNvPr id="158" name="Straight Arrow Connector 157">
                <a:extLst>
                  <a:ext uri="{FF2B5EF4-FFF2-40B4-BE49-F238E27FC236}">
                    <a16:creationId xmlns:a16="http://schemas.microsoft.com/office/drawing/2014/main" id="{B6B479C4-6E23-4B21-A479-B8260732597B}"/>
                  </a:ext>
                </a:extLst>
              </p:cNvPr>
              <p:cNvCxnSpPr/>
              <p:nvPr/>
            </p:nvCxnSpPr>
            <p:spPr>
              <a:xfrm flipV="1">
                <a:off x="4234497" y="4983672"/>
                <a:ext cx="692777" cy="1"/>
              </a:xfrm>
              <a:prstGeom prst="straightConnector1">
                <a:avLst/>
              </a:prstGeom>
              <a:noFill/>
              <a:ln w="25400" cmpd="sng">
                <a:solidFill>
                  <a:schemeClr val="accent1"/>
                </a:solidFill>
                <a:headEnd type="triangle"/>
                <a:tailEnd type="triangle"/>
              </a:ln>
              <a:effectLst/>
            </p:spPr>
            <p:style>
              <a:lnRef idx="2">
                <a:schemeClr val="accent1">
                  <a:shade val="50000"/>
                </a:schemeClr>
              </a:lnRef>
              <a:fillRef idx="1">
                <a:schemeClr val="accent1"/>
              </a:fillRef>
              <a:effectRef idx="0">
                <a:schemeClr val="accent1"/>
              </a:effectRef>
              <a:fontRef idx="minor">
                <a:schemeClr val="lt1"/>
              </a:fontRef>
            </p:style>
          </p:cxnSp>
        </p:grpSp>
        <p:grpSp>
          <p:nvGrpSpPr>
            <p:cNvPr id="151" name="Group 150">
              <a:extLst>
                <a:ext uri="{FF2B5EF4-FFF2-40B4-BE49-F238E27FC236}">
                  <a16:creationId xmlns:a16="http://schemas.microsoft.com/office/drawing/2014/main" id="{865CEE6D-D984-41EF-A967-F29C20ED107D}"/>
                </a:ext>
              </a:extLst>
            </p:cNvPr>
            <p:cNvGrpSpPr/>
            <p:nvPr/>
          </p:nvGrpSpPr>
          <p:grpSpPr>
            <a:xfrm>
              <a:off x="3454698" y="4127322"/>
              <a:ext cx="2568917" cy="1784503"/>
              <a:chOff x="3752132" y="4163003"/>
              <a:chExt cx="2568917" cy="1784503"/>
            </a:xfrm>
          </p:grpSpPr>
          <p:sp>
            <p:nvSpPr>
              <p:cNvPr id="152" name="Arc 151">
                <a:extLst>
                  <a:ext uri="{FF2B5EF4-FFF2-40B4-BE49-F238E27FC236}">
                    <a16:creationId xmlns:a16="http://schemas.microsoft.com/office/drawing/2014/main" id="{8CC39AC8-A3DD-4379-AD27-33121D90AA09}"/>
                  </a:ext>
                </a:extLst>
              </p:cNvPr>
              <p:cNvSpPr/>
              <p:nvPr/>
            </p:nvSpPr>
            <p:spPr>
              <a:xfrm flipV="1">
                <a:off x="3752132" y="4163003"/>
                <a:ext cx="1284640" cy="1784503"/>
              </a:xfrm>
              <a:prstGeom prst="arc">
                <a:avLst>
                  <a:gd name="adj1" fmla="val 19291806"/>
                  <a:gd name="adj2" fmla="val 2485857"/>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53" name="Picture 6" descr="\\MAGNUM\Projects\Microsoft\Cloud Power FY12\Design\ICONS_PNG\Flexible_Workspace.png">
                <a:extLst>
                  <a:ext uri="{FF2B5EF4-FFF2-40B4-BE49-F238E27FC236}">
                    <a16:creationId xmlns:a16="http://schemas.microsoft.com/office/drawing/2014/main" id="{741844ED-FBF9-4F9C-A1A9-3E28678EE619}"/>
                  </a:ext>
                </a:extLst>
              </p:cNvPr>
              <p:cNvPicPr>
                <a:picLocks noChangeAspect="1" noChangeArrowheads="1"/>
              </p:cNvPicPr>
              <p:nvPr/>
            </p:nvPicPr>
            <p:blipFill rotWithShape="1">
              <a:blip r:embed="rId20" cstate="print">
                <a:duotone>
                  <a:prstClr val="black"/>
                  <a:schemeClr val="tx2">
                    <a:tint val="45000"/>
                    <a:satMod val="400000"/>
                  </a:schemeClr>
                </a:duotone>
              </a:blip>
              <a:srcRect r="62596"/>
              <a:stretch/>
            </p:blipFill>
            <p:spPr bwMode="auto">
              <a:xfrm>
                <a:off x="5160679" y="4633434"/>
                <a:ext cx="206494" cy="552071"/>
              </a:xfrm>
              <a:prstGeom prst="rect">
                <a:avLst/>
              </a:prstGeom>
              <a:noFill/>
            </p:spPr>
          </p:pic>
          <p:pic>
            <p:nvPicPr>
              <p:cNvPr id="154" name="Picture 153" descr="\\MAGNUM\Projects\Microsoft\Cloud Power FY12\Design\ICONS_PNG\Application.png">
                <a:extLst>
                  <a:ext uri="{FF2B5EF4-FFF2-40B4-BE49-F238E27FC236}">
                    <a16:creationId xmlns:a16="http://schemas.microsoft.com/office/drawing/2014/main" id="{741281DA-A716-4CA1-9050-CF1CB5287275}"/>
                  </a:ext>
                </a:extLst>
              </p:cNvPr>
              <p:cNvPicPr>
                <a:picLocks noChangeAspect="1" noChangeArrowheads="1"/>
              </p:cNvPicPr>
              <p:nvPr/>
            </p:nvPicPr>
            <p:blipFill>
              <a:blip r:embed="rId10" cstate="print">
                <a:duotone>
                  <a:prstClr val="black"/>
                  <a:schemeClr val="tx2">
                    <a:tint val="45000"/>
                    <a:satMod val="400000"/>
                  </a:schemeClr>
                </a:duotone>
              </a:blip>
              <a:srcRect/>
              <a:stretch>
                <a:fillRect/>
              </a:stretch>
            </p:blipFill>
            <p:spPr bwMode="auto">
              <a:xfrm>
                <a:off x="5038628" y="5128872"/>
                <a:ext cx="444654" cy="444654"/>
              </a:xfrm>
              <a:prstGeom prst="rect">
                <a:avLst/>
              </a:prstGeom>
              <a:noFill/>
            </p:spPr>
          </p:pic>
          <p:sp>
            <p:nvSpPr>
              <p:cNvPr id="155" name="TextBox 154">
                <a:extLst>
                  <a:ext uri="{FF2B5EF4-FFF2-40B4-BE49-F238E27FC236}">
                    <a16:creationId xmlns:a16="http://schemas.microsoft.com/office/drawing/2014/main" id="{5C8A528B-6065-4D1B-B34E-FD4E46AB2E23}"/>
                  </a:ext>
                </a:extLst>
              </p:cNvPr>
              <p:cNvSpPr txBox="1"/>
              <p:nvPr/>
            </p:nvSpPr>
            <p:spPr>
              <a:xfrm>
                <a:off x="5365754" y="4664210"/>
                <a:ext cx="527492" cy="275128"/>
              </a:xfrm>
              <a:prstGeom prst="rect">
                <a:avLst/>
              </a:prstGeom>
              <a:noFill/>
              <a:effectLst/>
            </p:spPr>
            <p:txBody>
              <a:bodyPr wrap="none" rtlCol="0">
                <a:spAutoFit/>
              </a:bodyPr>
              <a:lstStyle/>
              <a:p>
                <a:pPr marL="0" marR="0" lvl="0" indent="0" algn="l" defTabSz="932239" rtl="0" eaLnBrk="1" fontAlgn="auto" latinLnBrk="0" hangingPunct="1">
                  <a:lnSpc>
                    <a:spcPct val="100000"/>
                  </a:lnSpc>
                  <a:spcBef>
                    <a:spcPts val="0"/>
                  </a:spcBef>
                  <a:spcAft>
                    <a:spcPts val="0"/>
                  </a:spcAft>
                  <a:buClrTx/>
                  <a:buSzTx/>
                  <a:buFontTx/>
                  <a:buNone/>
                  <a:tabLst/>
                  <a:defRPr/>
                </a:pPr>
                <a:r>
                  <a:rPr kumimoji="0" lang="en-US" sz="122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Users</a:t>
                </a:r>
                <a:endParaRPr kumimoji="0" lang="en-US" sz="1223"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646DDEAE-4589-40F1-B9F1-5669FA6439AF}"/>
                  </a:ext>
                </a:extLst>
              </p:cNvPr>
              <p:cNvSpPr txBox="1"/>
              <p:nvPr/>
            </p:nvSpPr>
            <p:spPr>
              <a:xfrm>
                <a:off x="5376998" y="5171381"/>
                <a:ext cx="944051" cy="275128"/>
              </a:xfrm>
              <a:prstGeom prst="rect">
                <a:avLst/>
              </a:prstGeom>
              <a:noFill/>
              <a:effectLst/>
            </p:spPr>
            <p:txBody>
              <a:bodyPr wrap="none" rtlCol="0">
                <a:spAutoFit/>
              </a:bodyPr>
              <a:lstStyle/>
              <a:p>
                <a:pPr marL="0" marR="0" lvl="0" indent="0" algn="l" defTabSz="932239" rtl="0" eaLnBrk="1" fontAlgn="auto" latinLnBrk="0" hangingPunct="1">
                  <a:lnSpc>
                    <a:spcPct val="100000"/>
                  </a:lnSpc>
                  <a:spcBef>
                    <a:spcPts val="0"/>
                  </a:spcBef>
                  <a:spcAft>
                    <a:spcPts val="0"/>
                  </a:spcAft>
                  <a:buClrTx/>
                  <a:buSzTx/>
                  <a:buFontTx/>
                  <a:buNone/>
                  <a:tabLst/>
                  <a:defRPr/>
                </a:pPr>
                <a:r>
                  <a:rPr kumimoji="0" lang="en-US" sz="1223"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Applications</a:t>
                </a:r>
                <a:endParaRPr kumimoji="0" lang="en-US" sz="1223" b="0" i="0" u="none" strike="noStrike" kern="1200" cap="none" spc="0" normalizeH="0" baseline="0" noProof="0">
                  <a:ln>
                    <a:noFill/>
                  </a:ln>
                  <a:solidFill>
                    <a:prstClr val="white">
                      <a:lumMod val="65000"/>
                    </a:prstClr>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406505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anim calcmode="lin" valueType="num">
                                      <p:cBhvr>
                                        <p:cTn id="8" dur="1000" fill="hold"/>
                                        <p:tgtEl>
                                          <p:spTgt spid="112"/>
                                        </p:tgtEl>
                                        <p:attrNameLst>
                                          <p:attrName>ppt_x</p:attrName>
                                        </p:attrNameLst>
                                      </p:cBhvr>
                                      <p:tavLst>
                                        <p:tav tm="0">
                                          <p:val>
                                            <p:strVal val="#ppt_x"/>
                                          </p:val>
                                        </p:tav>
                                        <p:tav tm="100000">
                                          <p:val>
                                            <p:strVal val="#ppt_x"/>
                                          </p:val>
                                        </p:tav>
                                      </p:tavLst>
                                    </p:anim>
                                    <p:anim calcmode="lin" valueType="num">
                                      <p:cBhvr>
                                        <p:cTn id="9"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9"/>
                                        </p:tgtEl>
                                        <p:attrNameLst>
                                          <p:attrName>style.visibility</p:attrName>
                                        </p:attrNameLst>
                                      </p:cBhvr>
                                      <p:to>
                                        <p:strVal val="visible"/>
                                      </p:to>
                                    </p:set>
                                    <p:animEffect transition="in" filter="fade">
                                      <p:cBhvr>
                                        <p:cTn id="14" dur="1000"/>
                                        <p:tgtEl>
                                          <p:spTgt spid="129"/>
                                        </p:tgtEl>
                                      </p:cBhvr>
                                    </p:animEffect>
                                    <p:anim calcmode="lin" valueType="num">
                                      <p:cBhvr>
                                        <p:cTn id="15" dur="1000" fill="hold"/>
                                        <p:tgtEl>
                                          <p:spTgt spid="129"/>
                                        </p:tgtEl>
                                        <p:attrNameLst>
                                          <p:attrName>ppt_x</p:attrName>
                                        </p:attrNameLst>
                                      </p:cBhvr>
                                      <p:tavLst>
                                        <p:tav tm="0">
                                          <p:val>
                                            <p:strVal val="#ppt_x"/>
                                          </p:val>
                                        </p:tav>
                                        <p:tav tm="100000">
                                          <p:val>
                                            <p:strVal val="#ppt_x"/>
                                          </p:val>
                                        </p:tav>
                                      </p:tavLst>
                                    </p:anim>
                                    <p:anim calcmode="lin" valueType="num">
                                      <p:cBhvr>
                                        <p:cTn id="16" dur="1000" fill="hold"/>
                                        <p:tgtEl>
                                          <p:spTgt spid="12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28"/>
                                        </p:tgtEl>
                                        <p:attrNameLst>
                                          <p:attrName>style.visibility</p:attrName>
                                        </p:attrNameLst>
                                      </p:cBhvr>
                                      <p:to>
                                        <p:strVal val="visible"/>
                                      </p:to>
                                    </p:set>
                                    <p:animEffect transition="in" filter="fade">
                                      <p:cBhvr>
                                        <p:cTn id="19" dur="1000"/>
                                        <p:tgtEl>
                                          <p:spTgt spid="128"/>
                                        </p:tgtEl>
                                      </p:cBhvr>
                                    </p:animEffect>
                                    <p:anim calcmode="lin" valueType="num">
                                      <p:cBhvr>
                                        <p:cTn id="20" dur="1000" fill="hold"/>
                                        <p:tgtEl>
                                          <p:spTgt spid="128"/>
                                        </p:tgtEl>
                                        <p:attrNameLst>
                                          <p:attrName>ppt_x</p:attrName>
                                        </p:attrNameLst>
                                      </p:cBhvr>
                                      <p:tavLst>
                                        <p:tav tm="0">
                                          <p:val>
                                            <p:strVal val="#ppt_x"/>
                                          </p:val>
                                        </p:tav>
                                        <p:tav tm="100000">
                                          <p:val>
                                            <p:strVal val="#ppt_x"/>
                                          </p:val>
                                        </p:tav>
                                      </p:tavLst>
                                    </p:anim>
                                    <p:anim calcmode="lin" valueType="num">
                                      <p:cBhvr>
                                        <p:cTn id="21"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B9F4FD-FAD5-4E29-A693-849BAC4E3408}"/>
              </a:ext>
            </a:extLst>
          </p:cNvPr>
          <p:cNvSpPr>
            <a:spLocks noGrp="1"/>
          </p:cNvSpPr>
          <p:nvPr>
            <p:ph type="title"/>
          </p:nvPr>
        </p:nvSpPr>
        <p:spPr/>
        <p:txBody>
          <a:bodyPr/>
          <a:lstStyle/>
          <a:p>
            <a:r>
              <a:rPr lang="en-US" dirty="0"/>
              <a:t>Files - Best Practices</a:t>
            </a:r>
          </a:p>
        </p:txBody>
      </p:sp>
      <p:sp>
        <p:nvSpPr>
          <p:cNvPr id="5" name="Text Placeholder 4">
            <a:extLst>
              <a:ext uri="{FF2B5EF4-FFF2-40B4-BE49-F238E27FC236}">
                <a16:creationId xmlns:a16="http://schemas.microsoft.com/office/drawing/2014/main" id="{034155A0-1342-4423-9F58-7DBA17E3E3BA}"/>
              </a:ext>
            </a:extLst>
          </p:cNvPr>
          <p:cNvSpPr>
            <a:spLocks noGrp="1"/>
          </p:cNvSpPr>
          <p:nvPr>
            <p:ph type="body" sz="quarter" idx="10"/>
          </p:nvPr>
        </p:nvSpPr>
        <p:spPr>
          <a:xfrm>
            <a:off x="269240" y="1189177"/>
            <a:ext cx="11655078" cy="5903539"/>
          </a:xfrm>
        </p:spPr>
        <p:txBody>
          <a:bodyPr/>
          <a:lstStyle/>
          <a:p>
            <a:r>
              <a:rPr lang="en-US" sz="4000" dirty="0"/>
              <a:t>File Sync worth a look esp. for Windows File Servers</a:t>
            </a:r>
          </a:p>
          <a:p>
            <a:pPr lvl="1"/>
            <a:r>
              <a:rPr lang="en-US" sz="3216" dirty="0"/>
              <a:t>Combine File Sync with Azure Backup of File Shares</a:t>
            </a:r>
          </a:p>
          <a:p>
            <a:r>
              <a:rPr lang="en-US" sz="4000" dirty="0"/>
              <a:t>Current use cases: </a:t>
            </a:r>
          </a:p>
          <a:p>
            <a:pPr lvl="1"/>
            <a:r>
              <a:rPr lang="en-US" sz="3216" dirty="0"/>
              <a:t>Server side workloads including config distribution, FTP servers</a:t>
            </a:r>
          </a:p>
          <a:p>
            <a:pPr lvl="1"/>
            <a:r>
              <a:rPr lang="en-US" sz="3216" dirty="0"/>
              <a:t>No ACL support yet (use Azure File Sync)</a:t>
            </a:r>
          </a:p>
          <a:p>
            <a:r>
              <a:rPr lang="en-US" sz="4000" dirty="0"/>
              <a:t>Future use cases: Many improvements in CY18</a:t>
            </a:r>
          </a:p>
          <a:p>
            <a:pPr lvl="1"/>
            <a:r>
              <a:rPr lang="en-US" sz="3216" dirty="0"/>
              <a:t>ACLs natively in Azure Files</a:t>
            </a:r>
          </a:p>
          <a:p>
            <a:pPr lvl="1"/>
            <a:r>
              <a:rPr lang="en-US" sz="3216" dirty="0"/>
              <a:t>Larger shares and higher perf for Standard Files</a:t>
            </a:r>
          </a:p>
          <a:p>
            <a:pPr lvl="1"/>
            <a:r>
              <a:rPr lang="en-US" sz="3216" dirty="0"/>
              <a:t>High performance shared storage for HPC with Premium Files</a:t>
            </a:r>
          </a:p>
          <a:p>
            <a:pPr lvl="1"/>
            <a:endParaRPr lang="en-US" sz="3216" dirty="0"/>
          </a:p>
        </p:txBody>
      </p:sp>
    </p:spTree>
    <p:extLst>
      <p:ext uri="{BB962C8B-B14F-4D97-AF65-F5344CB8AC3E}">
        <p14:creationId xmlns:p14="http://schemas.microsoft.com/office/powerpoint/2010/main" val="291030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25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25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left)">
                                      <p:cBhvr>
                                        <p:cTn id="17" dur="25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left)">
                                      <p:cBhvr>
                                        <p:cTn id="22" dur="25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left)">
                                      <p:cBhvr>
                                        <p:cTn id="27" dur="25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left)">
                                      <p:cBhvr>
                                        <p:cTn id="32" dur="25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left)">
                                      <p:cBhvr>
                                        <p:cTn id="37" dur="25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wipe(left)">
                                      <p:cBhvr>
                                        <p:cTn id="42" dur="25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wipe(left)">
                                      <p:cBhvr>
                                        <p:cTn id="47" dur="25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Share Roadmap</a:t>
            </a:r>
          </a:p>
        </p:txBody>
      </p:sp>
      <p:graphicFrame>
        <p:nvGraphicFramePr>
          <p:cNvPr id="4" name="Content Placeholder 3"/>
          <p:cNvGraphicFramePr>
            <a:graphicFrameLocks noGrp="1"/>
          </p:cNvGraphicFramePr>
          <p:nvPr>
            <p:ph idx="4294967295"/>
            <p:extLst/>
          </p:nvPr>
        </p:nvGraphicFramePr>
        <p:xfrm>
          <a:off x="730250" y="2760663"/>
          <a:ext cx="11461750" cy="4097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43C8F072-9C28-448D-9DD9-8ADE91FA48F0}"/>
              </a:ext>
            </a:extLst>
          </p:cNvPr>
          <p:cNvSpPr txBox="1"/>
          <p:nvPr/>
        </p:nvSpPr>
        <p:spPr>
          <a:xfrm>
            <a:off x="262674" y="1056987"/>
            <a:ext cx="9146271" cy="3157365"/>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353535"/>
                </a:solidFill>
                <a:effectLst/>
                <a:uLnTx/>
                <a:uFillTx/>
                <a:latin typeface="Segoe UI Semilight"/>
                <a:ea typeface="+mn-ea"/>
                <a:cs typeface="+mn-cs"/>
              </a:rPr>
              <a:t>Protect against accidental deletion or application errors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353535"/>
                </a:solidFill>
                <a:effectLst/>
                <a:uLnTx/>
                <a:uFillTx/>
                <a:latin typeface="Segoe UI Semilight"/>
                <a:ea typeface="+mn-ea"/>
                <a:cs typeface="+mn-cs"/>
              </a:rPr>
              <a:t>Pay for incremental data stored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353535"/>
                </a:solidFill>
                <a:effectLst/>
                <a:uLnTx/>
                <a:uFillTx/>
                <a:latin typeface="Segoe UI Semilight"/>
                <a:ea typeface="+mn-ea"/>
                <a:cs typeface="+mn-cs"/>
              </a:rPr>
              <a:t>Create, list, view, or restore using Portal, PowerShell, CLI or REST API</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50"/>
                </a:solidFill>
                <a:effectLst/>
                <a:uLnTx/>
                <a:uFillTx/>
                <a:latin typeface="Segoe UI Semilight"/>
                <a:ea typeface="+mn-ea"/>
                <a:cs typeface="+mn-cs"/>
              </a:rPr>
              <a:t>GA 3/27</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1200" cap="none" spc="0" normalizeH="0" baseline="0" noProof="0" dirty="0">
              <a:ln>
                <a:noFill/>
              </a:ln>
              <a:solidFill>
                <a:srgbClr val="353535"/>
              </a:soli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2353"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201600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Share Backups</a:t>
            </a:r>
          </a:p>
        </p:txBody>
      </p:sp>
      <p:graphicFrame>
        <p:nvGraphicFramePr>
          <p:cNvPr id="4" name="Content Placeholder 3"/>
          <p:cNvGraphicFramePr>
            <a:graphicFrameLocks noGrp="1"/>
          </p:cNvGraphicFramePr>
          <p:nvPr>
            <p:ph idx="4294967295"/>
            <p:extLst/>
          </p:nvPr>
        </p:nvGraphicFramePr>
        <p:xfrm>
          <a:off x="731838" y="2760663"/>
          <a:ext cx="11460162" cy="4097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43C8F072-9C28-448D-9DD9-8ADE91FA48F0}"/>
              </a:ext>
            </a:extLst>
          </p:cNvPr>
          <p:cNvSpPr txBox="1"/>
          <p:nvPr/>
        </p:nvSpPr>
        <p:spPr>
          <a:xfrm>
            <a:off x="269241" y="1056987"/>
            <a:ext cx="7677472" cy="2100089"/>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Configure backup policies (Backups based on snapshots)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Retention up to 120 days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Restore shares or individual files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Pay per storage account backed up</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B050"/>
                </a:solidFill>
                <a:effectLst/>
                <a:uLnTx/>
                <a:uFillTx/>
                <a:latin typeface="Segoe UI Semilight"/>
                <a:ea typeface="+mn-ea"/>
                <a:cs typeface="+mn-cs"/>
              </a:rPr>
              <a:t>Preview now</a:t>
            </a:r>
            <a:r>
              <a:rPr kumimoji="0" lang="en-US" sz="2353"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(as of 2/21/18)</a:t>
            </a:r>
            <a:endParaRPr kumimoji="0" lang="en-US" sz="2000" b="1" i="0" u="none" strike="noStrike" kern="1200" cap="none" spc="0" normalizeH="0" baseline="0" noProof="0" dirty="0">
              <a:ln>
                <a:noFill/>
              </a:ln>
              <a:solidFill>
                <a:srgbClr val="00B050"/>
              </a:solidFill>
              <a:effectLst/>
              <a:uLnTx/>
              <a:uFillTx/>
              <a:latin typeface="Segoe UI Semilight"/>
              <a:ea typeface="+mn-ea"/>
              <a:cs typeface="+mn-cs"/>
            </a:endParaRPr>
          </a:p>
        </p:txBody>
      </p:sp>
    </p:spTree>
    <p:extLst>
      <p:ext uri="{BB962C8B-B14F-4D97-AF65-F5344CB8AC3E}">
        <p14:creationId xmlns:p14="http://schemas.microsoft.com/office/powerpoint/2010/main" val="162761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C1F834D-D647-4C83-A7AA-A88212C1BEA9}"/>
              </a:ext>
            </a:extLst>
          </p:cNvPr>
          <p:cNvSpPr/>
          <p:nvPr/>
        </p:nvSpPr>
        <p:spPr bwMode="auto">
          <a:xfrm flipH="1">
            <a:off x="0" y="486"/>
            <a:ext cx="3429000"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0A97F69D-172C-4596-8A2A-CA2BA315416F}"/>
              </a:ext>
            </a:extLst>
          </p:cNvPr>
          <p:cNvSpPr>
            <a:spLocks noGrp="1"/>
          </p:cNvSpPr>
          <p:nvPr>
            <p:ph type="title"/>
          </p:nvPr>
        </p:nvSpPr>
        <p:spPr>
          <a:xfrm>
            <a:off x="269240" y="354826"/>
            <a:ext cx="3114529" cy="899665"/>
          </a:xfrm>
        </p:spPr>
        <p:txBody>
          <a:bodyPr/>
          <a:lstStyle/>
          <a:p>
            <a:r>
              <a:rPr lang="en-US" sz="4000"/>
              <a:t>Azure Enterprise NFS Service Overview</a:t>
            </a:r>
          </a:p>
        </p:txBody>
      </p:sp>
      <p:sp>
        <p:nvSpPr>
          <p:cNvPr id="4" name="Text Placeholder 3">
            <a:extLst>
              <a:ext uri="{FF2B5EF4-FFF2-40B4-BE49-F238E27FC236}">
                <a16:creationId xmlns:a16="http://schemas.microsoft.com/office/drawing/2014/main" id="{ED55BF2F-034A-4F36-AC75-A9DD1A27583C}"/>
              </a:ext>
            </a:extLst>
          </p:cNvPr>
          <p:cNvSpPr>
            <a:spLocks noGrp="1"/>
          </p:cNvSpPr>
          <p:nvPr>
            <p:ph type="body" sz="quarter" idx="4294967295"/>
          </p:nvPr>
        </p:nvSpPr>
        <p:spPr>
          <a:xfrm>
            <a:off x="269240" y="3176297"/>
            <a:ext cx="2935821" cy="849463"/>
          </a:xfrm>
        </p:spPr>
        <p:txBody>
          <a:bodyPr/>
          <a:lstStyle/>
          <a:p>
            <a:pPr marL="0" indent="0">
              <a:buNone/>
            </a:pPr>
            <a:r>
              <a:rPr lang="en-US" sz="1600" dirty="0">
                <a:solidFill>
                  <a:schemeClr val="bg1"/>
                </a:solidFill>
                <a:latin typeface="Segoe UI Semibold" panose="020B0702040204020203" pitchFamily="34" charset="0"/>
                <a:cs typeface="Segoe UI Semibold" panose="020B0702040204020203" pitchFamily="34" charset="0"/>
              </a:rPr>
              <a:t>NFS as a Native Microsoft Azure Service, powered by NetApp</a:t>
            </a:r>
          </a:p>
        </p:txBody>
      </p:sp>
      <p:sp>
        <p:nvSpPr>
          <p:cNvPr id="61" name="Rectangle 60">
            <a:extLst>
              <a:ext uri="{FF2B5EF4-FFF2-40B4-BE49-F238E27FC236}">
                <a16:creationId xmlns:a16="http://schemas.microsoft.com/office/drawing/2014/main" id="{EEAFA3EC-6710-4B3B-B543-43CC26AACFDD}"/>
              </a:ext>
            </a:extLst>
          </p:cNvPr>
          <p:cNvSpPr/>
          <p:nvPr/>
        </p:nvSpPr>
        <p:spPr>
          <a:xfrm>
            <a:off x="4624701" y="382748"/>
            <a:ext cx="4262611" cy="128468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274281"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5000"/>
              </a:lnSpc>
              <a:spcBef>
                <a:spcPts val="400"/>
              </a:spcBef>
              <a:spcAft>
                <a:spcPts val="2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Enterprise-Class Availability/Durability </a:t>
            </a:r>
          </a:p>
          <a:p>
            <a:pPr marL="0" marR="0" lvl="0" indent="0" algn="l" defTabSz="914367" rtl="0" eaLnBrk="1" fontAlgn="auto" latinLnBrk="0" hangingPunct="1">
              <a:lnSpc>
                <a:spcPct val="95000"/>
              </a:lnSpc>
              <a:spcBef>
                <a:spcPts val="400"/>
              </a:spcBef>
              <a:spcAft>
                <a:spcPts val="2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ONTAP RAID-DP</a:t>
            </a:r>
          </a:p>
          <a:p>
            <a:pPr marL="0" marR="0" lvl="0" indent="0" algn="l" defTabSz="914367" rtl="0" eaLnBrk="1" fontAlgn="auto" latinLnBrk="0" hangingPunct="1">
              <a:lnSpc>
                <a:spcPct val="95000"/>
              </a:lnSpc>
              <a:spcBef>
                <a:spcPts val="400"/>
              </a:spcBef>
              <a:spcAft>
                <a:spcPts val="2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ONTAP High availability</a:t>
            </a:r>
          </a:p>
        </p:txBody>
      </p:sp>
      <p:sp>
        <p:nvSpPr>
          <p:cNvPr id="62" name="Rectangle 61">
            <a:extLst>
              <a:ext uri="{FF2B5EF4-FFF2-40B4-BE49-F238E27FC236}">
                <a16:creationId xmlns:a16="http://schemas.microsoft.com/office/drawing/2014/main" id="{C140DE66-E313-4F20-935C-CBE285EA4989}"/>
              </a:ext>
            </a:extLst>
          </p:cNvPr>
          <p:cNvSpPr/>
          <p:nvPr/>
        </p:nvSpPr>
        <p:spPr>
          <a:xfrm>
            <a:off x="4624701" y="1889409"/>
            <a:ext cx="7360296" cy="136261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274281"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5000"/>
              </a:lnSpc>
              <a:spcBef>
                <a:spcPts val="400"/>
              </a:spcBef>
              <a:spcAft>
                <a:spcPts val="2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Scalability</a:t>
            </a:r>
          </a:p>
          <a:p>
            <a:pPr marL="0" marR="0" lvl="0" indent="0" algn="l" defTabSz="914367" rtl="0" eaLnBrk="1" fontAlgn="auto" latinLnBrk="0" hangingPunct="1">
              <a:lnSpc>
                <a:spcPct val="95000"/>
              </a:lnSpc>
              <a:spcBef>
                <a:spcPts val="400"/>
              </a:spcBef>
              <a:spcAft>
                <a:spcPts val="2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Initial 100 TB per </a:t>
            </a:r>
            <a:r>
              <a:rPr kumimoji="0" lang="en-US" sz="1400"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fileshare</a:t>
            </a:r>
            <a:r>
              <a:rPr kumimoji="0" lang="en-US" sz="14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 100s of shares per Azure subscription: Future multi-PB share</a:t>
            </a:r>
          </a:p>
          <a:p>
            <a:pPr marL="0" marR="0" lvl="1" indent="0" algn="l" defTabSz="914367" rtl="0" eaLnBrk="1" fontAlgn="auto" latinLnBrk="0" hangingPunct="1">
              <a:lnSpc>
                <a:spcPct val="95000"/>
              </a:lnSpc>
              <a:spcBef>
                <a:spcPts val="400"/>
              </a:spcBef>
              <a:spcAft>
                <a:spcPts val="2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1,000s of NFS clients per share</a:t>
            </a:r>
          </a:p>
          <a:p>
            <a:pPr marL="342834" marR="0" lvl="0" indent="-342834" algn="l" defTabSz="914367" rtl="0" eaLnBrk="1" fontAlgn="auto" latinLnBrk="0" hangingPunct="1">
              <a:lnSpc>
                <a:spcPct val="95000"/>
              </a:lnSpc>
              <a:spcBef>
                <a:spcPts val="400"/>
              </a:spcBef>
              <a:spcAft>
                <a:spcPts val="200"/>
              </a:spcAft>
              <a:buClrTx/>
              <a:buSzTx/>
              <a:buFont typeface="Arial" panose="020B0604020202020204" pitchFamily="34" charset="0"/>
              <a:buChar char="•"/>
              <a:tabLst/>
              <a:defRPr/>
            </a:pPr>
            <a:endParaRPr kumimoji="0" lang="en-US" sz="1765" b="0" i="0" u="none" strike="noStrike" kern="1200" cap="none" spc="0" normalizeH="0" baseline="0" noProof="0">
              <a:ln>
                <a:noFill/>
              </a:ln>
              <a:solidFill>
                <a:srgbClr val="0078D7"/>
              </a:solidFill>
              <a:effectLst/>
              <a:uLnTx/>
              <a:uFillTx/>
              <a:latin typeface="Segoe UI Light"/>
              <a:ea typeface="+mn-ea"/>
              <a:cs typeface="+mn-cs"/>
            </a:endParaRPr>
          </a:p>
          <a:p>
            <a:pPr marL="0" marR="0" lvl="0" indent="0" algn="l" defTabSz="914225" rtl="0" eaLnBrk="1" fontAlgn="auto" latinLnBrk="0" hangingPunct="1">
              <a:lnSpc>
                <a:spcPct val="95000"/>
              </a:lnSpc>
              <a:spcBef>
                <a:spcPts val="400"/>
              </a:spcBef>
              <a:spcAft>
                <a:spcPts val="200"/>
              </a:spcAft>
              <a:buClrTx/>
              <a:buSzTx/>
              <a:buFontTx/>
              <a:buNone/>
              <a:tabLst/>
              <a:defRPr/>
            </a:pPr>
            <a:endParaRPr kumimoji="0" lang="en-US" sz="1961" b="1" i="0" u="none" strike="noStrike" kern="1200" cap="none" spc="0" normalizeH="0" baseline="0" noProof="0">
              <a:ln>
                <a:noFill/>
              </a:ln>
              <a:solidFill>
                <a:srgbClr val="0078D7"/>
              </a:solidFill>
              <a:effectLst/>
              <a:uLnTx/>
              <a:uFillTx/>
              <a:latin typeface="Segoe UI Light"/>
              <a:ea typeface="+mn-ea"/>
              <a:cs typeface="+mn-cs"/>
            </a:endParaRPr>
          </a:p>
        </p:txBody>
      </p:sp>
      <p:sp>
        <p:nvSpPr>
          <p:cNvPr id="63" name="Rectangle 62">
            <a:extLst>
              <a:ext uri="{FF2B5EF4-FFF2-40B4-BE49-F238E27FC236}">
                <a16:creationId xmlns:a16="http://schemas.microsoft.com/office/drawing/2014/main" id="{7314F7BE-46DA-45ED-99D1-E65DC36F959E}"/>
              </a:ext>
            </a:extLst>
          </p:cNvPr>
          <p:cNvSpPr/>
          <p:nvPr/>
        </p:nvSpPr>
        <p:spPr>
          <a:xfrm>
            <a:off x="4624701" y="3232995"/>
            <a:ext cx="7231224" cy="147592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274281"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5000"/>
              </a:lnSpc>
              <a:spcBef>
                <a:spcPts val="400"/>
              </a:spcBef>
              <a:spcAft>
                <a:spcPts val="2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Rich Data Management (Add-On Services)</a:t>
            </a:r>
          </a:p>
          <a:p>
            <a:pPr marL="0" marR="0" lvl="0" indent="0" algn="l" defTabSz="914367" rtl="0" eaLnBrk="1" fontAlgn="auto" latinLnBrk="0" hangingPunct="1">
              <a:lnSpc>
                <a:spcPct val="95000"/>
              </a:lnSpc>
              <a:spcBef>
                <a:spcPts val="400"/>
              </a:spcBef>
              <a:spcAft>
                <a:spcPts val="2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ONTAP snapshots/restore, clones</a:t>
            </a:r>
          </a:p>
          <a:p>
            <a:pPr marL="0" marR="0" lvl="0" indent="0" algn="l" defTabSz="914367" rtl="0" eaLnBrk="1" fontAlgn="auto" latinLnBrk="0" hangingPunct="1">
              <a:lnSpc>
                <a:spcPct val="95000"/>
              </a:lnSpc>
              <a:spcBef>
                <a:spcPts val="400"/>
              </a:spcBef>
              <a:spcAft>
                <a:spcPts val="2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Cross Azure Region </a:t>
            </a:r>
            <a:r>
              <a:rPr kumimoji="0" lang="en-US" sz="1400" b="0" i="0" u="none" strike="noStrike" kern="1200" cap="none" spc="0" normalizeH="0" baseline="0" noProof="0" err="1">
                <a:ln>
                  <a:noFill/>
                </a:ln>
                <a:solidFill>
                  <a:srgbClr val="505050"/>
                </a:solidFill>
                <a:effectLst/>
                <a:uLnTx/>
                <a:uFillTx/>
                <a:latin typeface="Segoe UI" panose="020B0502040204020203" pitchFamily="34" charset="0"/>
                <a:ea typeface="+mn-ea"/>
                <a:cs typeface="Segoe UI" panose="020B0502040204020203" pitchFamily="34" charset="0"/>
              </a:rPr>
              <a:t>fileshare</a:t>
            </a:r>
            <a:r>
              <a:rPr kumimoji="0" lang="en-US" sz="14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 backup/restore, disaster recovery/business continuity</a:t>
            </a:r>
          </a:p>
          <a:p>
            <a:pPr marL="0" marR="0" lvl="0" indent="0" algn="l" defTabSz="914367" rtl="0" eaLnBrk="1" fontAlgn="auto" latinLnBrk="0" hangingPunct="1">
              <a:lnSpc>
                <a:spcPct val="95000"/>
              </a:lnSpc>
              <a:spcBef>
                <a:spcPts val="400"/>
              </a:spcBef>
              <a:spcAft>
                <a:spcPts val="2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Hybrid Cloud mobility with NetApp Data-Fabric</a:t>
            </a:r>
          </a:p>
        </p:txBody>
      </p:sp>
      <p:sp>
        <p:nvSpPr>
          <p:cNvPr id="64" name="Rectangle 63">
            <a:extLst>
              <a:ext uri="{FF2B5EF4-FFF2-40B4-BE49-F238E27FC236}">
                <a16:creationId xmlns:a16="http://schemas.microsoft.com/office/drawing/2014/main" id="{B5196CD2-2633-4901-8D2D-4FCE86017F9C}"/>
              </a:ext>
            </a:extLst>
          </p:cNvPr>
          <p:cNvSpPr/>
          <p:nvPr/>
        </p:nvSpPr>
        <p:spPr>
          <a:xfrm>
            <a:off x="4624701" y="4943628"/>
            <a:ext cx="7360296" cy="142783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274281"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5000"/>
              </a:lnSpc>
              <a:spcBef>
                <a:spcPts val="400"/>
              </a:spcBef>
              <a:spcAft>
                <a:spcPts val="2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Security</a:t>
            </a:r>
          </a:p>
          <a:p>
            <a:pPr marL="0" marR="0" lvl="0" indent="0" algn="l" defTabSz="914367" rtl="0" eaLnBrk="1" fontAlgn="auto" latinLnBrk="0" hangingPunct="1">
              <a:lnSpc>
                <a:spcPct val="95000"/>
              </a:lnSpc>
              <a:spcBef>
                <a:spcPts val="400"/>
              </a:spcBef>
              <a:spcAft>
                <a:spcPts val="2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Data at rest encryption</a:t>
            </a:r>
          </a:p>
          <a:p>
            <a:pPr marL="0" marR="0" lvl="0" indent="0" algn="l" defTabSz="914367" rtl="0" eaLnBrk="1" fontAlgn="auto" latinLnBrk="0" hangingPunct="1">
              <a:lnSpc>
                <a:spcPct val="95000"/>
              </a:lnSpc>
              <a:spcBef>
                <a:spcPts val="400"/>
              </a:spcBef>
              <a:spcAft>
                <a:spcPts val="2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ONTAP Secure Multi-tenancy, Kerberos/AD integration, export policies</a:t>
            </a:r>
          </a:p>
          <a:p>
            <a:pPr marL="0" marR="0" lvl="0" indent="0" algn="l" defTabSz="914367" rtl="0" eaLnBrk="1" fontAlgn="auto" latinLnBrk="0" hangingPunct="1">
              <a:lnSpc>
                <a:spcPct val="95000"/>
              </a:lnSpc>
              <a:spcBef>
                <a:spcPts val="400"/>
              </a:spcBef>
              <a:spcAft>
                <a:spcPts val="200"/>
              </a:spcAft>
              <a:buClrTx/>
              <a:buSzTx/>
              <a:buFontTx/>
              <a:buNone/>
              <a:tabLst/>
              <a:defRPr/>
            </a:pPr>
            <a:r>
              <a:rPr kumimoji="0" lang="en-US" sz="1400" b="0" i="0" u="none" strike="noStrike" kern="120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Azure IAM policy for Control plane/API</a:t>
            </a:r>
          </a:p>
          <a:p>
            <a:pPr marL="0" marR="0" lvl="0" indent="0" algn="l" defTabSz="914225" rtl="0" eaLnBrk="1" fontAlgn="auto" latinLnBrk="0" hangingPunct="1">
              <a:lnSpc>
                <a:spcPct val="95000"/>
              </a:lnSpc>
              <a:spcBef>
                <a:spcPts val="400"/>
              </a:spcBef>
              <a:spcAft>
                <a:spcPts val="200"/>
              </a:spcAft>
              <a:buClrTx/>
              <a:buSzTx/>
              <a:buFontTx/>
              <a:buNone/>
              <a:tabLst/>
              <a:defRPr/>
            </a:pPr>
            <a:endParaRPr kumimoji="0" lang="en-US" sz="2353" b="0" i="0" u="none" strike="noStrike" kern="1200" cap="none" spc="0" normalizeH="0" baseline="0" noProof="0">
              <a:ln>
                <a:noFill/>
              </a:ln>
              <a:solidFill>
                <a:srgbClr val="0078D7"/>
              </a:solidFill>
              <a:effectLst/>
              <a:uLnTx/>
              <a:uFillTx/>
              <a:latin typeface="Segoe UI Light"/>
              <a:ea typeface="+mn-ea"/>
              <a:cs typeface="+mn-cs"/>
            </a:endParaRPr>
          </a:p>
        </p:txBody>
      </p:sp>
      <p:sp>
        <p:nvSpPr>
          <p:cNvPr id="15" name="shield_3" title="Icon of a shield with an exclamation point inside">
            <a:extLst>
              <a:ext uri="{FF2B5EF4-FFF2-40B4-BE49-F238E27FC236}">
                <a16:creationId xmlns:a16="http://schemas.microsoft.com/office/drawing/2014/main" id="{FF4F9926-D0A2-467F-82A8-297AE4C7C43F}"/>
              </a:ext>
            </a:extLst>
          </p:cNvPr>
          <p:cNvSpPr>
            <a:spLocks noChangeAspect="1" noEditPoints="1"/>
          </p:cNvSpPr>
          <p:nvPr/>
        </p:nvSpPr>
        <p:spPr bwMode="auto">
          <a:xfrm>
            <a:off x="4004454" y="5417301"/>
            <a:ext cx="474082" cy="480489"/>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16" name="binary" title="Icon of binary code, ones and zeros">
            <a:extLst>
              <a:ext uri="{FF2B5EF4-FFF2-40B4-BE49-F238E27FC236}">
                <a16:creationId xmlns:a16="http://schemas.microsoft.com/office/drawing/2014/main" id="{2677F1C5-7923-4C4D-809E-4D5A95614055}"/>
              </a:ext>
            </a:extLst>
          </p:cNvPr>
          <p:cNvSpPr>
            <a:spLocks noChangeAspect="1" noEditPoints="1"/>
          </p:cNvSpPr>
          <p:nvPr/>
        </p:nvSpPr>
        <p:spPr bwMode="auto">
          <a:xfrm>
            <a:off x="3994129" y="3757356"/>
            <a:ext cx="494733" cy="42720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0F82F9BE-2AD8-4683-9654-20E5EB949169}"/>
              </a:ext>
            </a:extLst>
          </p:cNvPr>
          <p:cNvGrpSpPr/>
          <p:nvPr/>
        </p:nvGrpSpPr>
        <p:grpSpPr>
          <a:xfrm>
            <a:off x="4004456" y="2308537"/>
            <a:ext cx="474079" cy="524362"/>
            <a:chOff x="6389334" y="2491402"/>
            <a:chExt cx="653752" cy="723094"/>
          </a:xfrm>
        </p:grpSpPr>
        <p:sp>
          <p:nvSpPr>
            <p:cNvPr id="17" name="server" title="Icon of a server tower">
              <a:extLst>
                <a:ext uri="{FF2B5EF4-FFF2-40B4-BE49-F238E27FC236}">
                  <a16:creationId xmlns:a16="http://schemas.microsoft.com/office/drawing/2014/main" id="{1F314FAD-2462-43FC-AD84-CA9E5951FC70}"/>
                </a:ext>
              </a:extLst>
            </p:cNvPr>
            <p:cNvSpPr>
              <a:spLocks noChangeAspect="1" noEditPoints="1"/>
            </p:cNvSpPr>
            <p:nvPr/>
          </p:nvSpPr>
          <p:spPr bwMode="auto">
            <a:xfrm>
              <a:off x="6389334" y="2491402"/>
              <a:ext cx="294411" cy="55919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F2F2F2"/>
            </a:solidFill>
            <a:ln w="15875" cap="sq">
              <a:solidFill>
                <a:schemeClr val="accent3"/>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9" name="server" title="Icon of a server tower">
              <a:extLst>
                <a:ext uri="{FF2B5EF4-FFF2-40B4-BE49-F238E27FC236}">
                  <a16:creationId xmlns:a16="http://schemas.microsoft.com/office/drawing/2014/main" id="{046B66C5-F33D-4875-ACC5-6EE97F1840B4}"/>
                </a:ext>
              </a:extLst>
            </p:cNvPr>
            <p:cNvSpPr>
              <a:spLocks noChangeAspect="1" noEditPoints="1"/>
            </p:cNvSpPr>
            <p:nvPr/>
          </p:nvSpPr>
          <p:spPr bwMode="auto">
            <a:xfrm>
              <a:off x="6748675" y="2491402"/>
              <a:ext cx="294411" cy="55919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F2F2F2"/>
            </a:solidFill>
            <a:ln w="15875" cap="sq">
              <a:solidFill>
                <a:schemeClr val="accent3"/>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8" name="server" title="Icon of a server tower">
              <a:extLst>
                <a:ext uri="{FF2B5EF4-FFF2-40B4-BE49-F238E27FC236}">
                  <a16:creationId xmlns:a16="http://schemas.microsoft.com/office/drawing/2014/main" id="{733F77B0-7290-4C96-AF57-4225195C1903}"/>
                </a:ext>
              </a:extLst>
            </p:cNvPr>
            <p:cNvSpPr>
              <a:spLocks noChangeAspect="1" noEditPoints="1"/>
            </p:cNvSpPr>
            <p:nvPr/>
          </p:nvSpPr>
          <p:spPr bwMode="auto">
            <a:xfrm>
              <a:off x="6569005" y="2655300"/>
              <a:ext cx="294411" cy="55919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F2F2F2"/>
            </a:solidFill>
            <a:ln w="15875" cap="sq">
              <a:solidFill>
                <a:schemeClr val="accent3"/>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0" name="DevUpdate_ECC5" title="Icon of a clock with an arrow around it pointing clockwise">
            <a:extLst>
              <a:ext uri="{FF2B5EF4-FFF2-40B4-BE49-F238E27FC236}">
                <a16:creationId xmlns:a16="http://schemas.microsoft.com/office/drawing/2014/main" id="{CD653692-C7FD-4812-BAFE-280586E44259}"/>
              </a:ext>
            </a:extLst>
          </p:cNvPr>
          <p:cNvSpPr>
            <a:spLocks noChangeAspect="1" noEditPoints="1"/>
          </p:cNvSpPr>
          <p:nvPr/>
        </p:nvSpPr>
        <p:spPr bwMode="auto">
          <a:xfrm>
            <a:off x="3972209" y="755486"/>
            <a:ext cx="538572" cy="539212"/>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E09B6956-4897-4712-BAF6-6ED6D47FC2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18" y="5273696"/>
            <a:ext cx="2163449" cy="2163449"/>
          </a:xfrm>
          <a:prstGeom prst="rect">
            <a:avLst/>
          </a:prstGeom>
        </p:spPr>
      </p:pic>
    </p:spTree>
    <p:extLst>
      <p:ext uri="{BB962C8B-B14F-4D97-AF65-F5344CB8AC3E}">
        <p14:creationId xmlns:p14="http://schemas.microsoft.com/office/powerpoint/2010/main" val="2432705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C1F834D-D647-4C83-A7AA-A88212C1BEA9}"/>
              </a:ext>
            </a:extLst>
          </p:cNvPr>
          <p:cNvSpPr/>
          <p:nvPr/>
        </p:nvSpPr>
        <p:spPr bwMode="auto">
          <a:xfrm flipH="1">
            <a:off x="0" y="486"/>
            <a:ext cx="3429000"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0A97F69D-172C-4596-8A2A-CA2BA315416F}"/>
              </a:ext>
            </a:extLst>
          </p:cNvPr>
          <p:cNvSpPr>
            <a:spLocks noGrp="1"/>
          </p:cNvSpPr>
          <p:nvPr>
            <p:ph type="title"/>
          </p:nvPr>
        </p:nvSpPr>
        <p:spPr>
          <a:xfrm>
            <a:off x="269240" y="354826"/>
            <a:ext cx="3114529" cy="899665"/>
          </a:xfrm>
        </p:spPr>
        <p:txBody>
          <a:bodyPr/>
          <a:lstStyle/>
          <a:p>
            <a:r>
              <a:rPr lang="en-US" sz="4000"/>
              <a:t>Azure NetApp File Service</a:t>
            </a:r>
          </a:p>
        </p:txBody>
      </p:sp>
      <p:pic>
        <p:nvPicPr>
          <p:cNvPr id="6" name="Picture 5">
            <a:extLst>
              <a:ext uri="{FF2B5EF4-FFF2-40B4-BE49-F238E27FC236}">
                <a16:creationId xmlns:a16="http://schemas.microsoft.com/office/drawing/2014/main" id="{E09B6956-4897-4712-BAF6-6ED6D47FC2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18" y="5273696"/>
            <a:ext cx="2163449" cy="2163449"/>
          </a:xfrm>
          <a:prstGeom prst="rect">
            <a:avLst/>
          </a:prstGeom>
        </p:spPr>
      </p:pic>
      <p:sp>
        <p:nvSpPr>
          <p:cNvPr id="22" name="Text Placeholder 2">
            <a:extLst>
              <a:ext uri="{FF2B5EF4-FFF2-40B4-BE49-F238E27FC236}">
                <a16:creationId xmlns:a16="http://schemas.microsoft.com/office/drawing/2014/main" id="{DB4ECD38-F834-486A-B1ED-8FC29D526742}"/>
              </a:ext>
            </a:extLst>
          </p:cNvPr>
          <p:cNvSpPr txBox="1">
            <a:spLocks/>
          </p:cNvSpPr>
          <p:nvPr/>
        </p:nvSpPr>
        <p:spPr>
          <a:xfrm>
            <a:off x="269240" y="2429300"/>
            <a:ext cx="3065975" cy="4073874"/>
          </a:xfrm>
          <a:prstGeom prst="rect">
            <a:avLst/>
          </a:prstGeom>
        </p:spPr>
        <p:txBody>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NFS file services Powered by NetApp</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1</a:t>
            </a:r>
            <a:r>
              <a:rPr kumimoji="0" lang="en-US" sz="1600" b="0" i="0" u="none" strike="noStrike" kern="1200" cap="none" spc="0" normalizeH="0" baseline="3000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ST</a:t>
            </a: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party experience </a:t>
            </a:r>
            <a:b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NetApp ONTAP </a:t>
            </a:r>
          </a:p>
          <a:p>
            <a:pPr marL="224097" marR="0" lvl="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 Private Preview</a:t>
            </a:r>
          </a:p>
          <a:p>
            <a:pPr marL="224096"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NFS v3</a:t>
            </a:r>
          </a:p>
          <a:p>
            <a:pPr marL="224096"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Azure Portal CRUD Operations</a:t>
            </a:r>
          </a:p>
          <a:p>
            <a:pPr marL="224097" marR="0" lvl="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Public Preview and Future</a:t>
            </a:r>
          </a:p>
          <a:p>
            <a:pPr marL="224096"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NFS v4</a:t>
            </a:r>
          </a:p>
          <a:p>
            <a:pPr marL="224096"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Snapshots, Remote Backup,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CloudSync</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24096"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Clones, DR</a:t>
            </a:r>
          </a:p>
        </p:txBody>
      </p:sp>
      <p:pic>
        <p:nvPicPr>
          <p:cNvPr id="23" name="Picture 22">
            <a:extLst>
              <a:ext uri="{FF2B5EF4-FFF2-40B4-BE49-F238E27FC236}">
                <a16:creationId xmlns:a16="http://schemas.microsoft.com/office/drawing/2014/main" id="{FF7DA1A5-A3BB-4C3D-B947-42D48F7495B4}"/>
              </a:ext>
            </a:extLst>
          </p:cNvPr>
          <p:cNvPicPr>
            <a:picLocks noChangeAspect="1"/>
          </p:cNvPicPr>
          <p:nvPr/>
        </p:nvPicPr>
        <p:blipFill>
          <a:blip r:embed="rId4"/>
          <a:stretch>
            <a:fillRect/>
          </a:stretch>
        </p:blipFill>
        <p:spPr>
          <a:xfrm>
            <a:off x="3530410" y="709246"/>
            <a:ext cx="8467772" cy="5063197"/>
          </a:xfrm>
          <a:prstGeom prst="rect">
            <a:avLst/>
          </a:prstGeom>
        </p:spPr>
      </p:pic>
    </p:spTree>
    <p:extLst>
      <p:ext uri="{BB962C8B-B14F-4D97-AF65-F5344CB8AC3E}">
        <p14:creationId xmlns:p14="http://schemas.microsoft.com/office/powerpoint/2010/main" val="303697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wipe(left)">
                                      <p:cBhvr>
                                        <p:cTn id="7" dur="250"/>
                                        <p:tgtEl>
                                          <p:spTgt spid="22">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wipe(left)">
                                      <p:cBhvr>
                                        <p:cTn id="10" dur="250"/>
                                        <p:tgtEl>
                                          <p:spTgt spid="22">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22">
                                            <p:txEl>
                                              <p:pRg st="3" end="3"/>
                                            </p:txEl>
                                          </p:spTgt>
                                        </p:tgtEl>
                                        <p:attrNameLst>
                                          <p:attrName>style.visibility</p:attrName>
                                        </p:attrNameLst>
                                      </p:cBhvr>
                                      <p:to>
                                        <p:strVal val="visible"/>
                                      </p:to>
                                    </p:set>
                                    <p:animEffect transition="in" filter="wipe(left)">
                                      <p:cBhvr>
                                        <p:cTn id="13" dur="250"/>
                                        <p:tgtEl>
                                          <p:spTgt spid="22">
                                            <p:txEl>
                                              <p:pRg st="3" end="3"/>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22">
                                            <p:txEl>
                                              <p:pRg st="4" end="4"/>
                                            </p:txEl>
                                          </p:spTgt>
                                        </p:tgtEl>
                                        <p:attrNameLst>
                                          <p:attrName>style.visibility</p:attrName>
                                        </p:attrNameLst>
                                      </p:cBhvr>
                                      <p:to>
                                        <p:strVal val="visible"/>
                                      </p:to>
                                    </p:set>
                                    <p:animEffect transition="in" filter="wipe(left)">
                                      <p:cBhvr>
                                        <p:cTn id="16" dur="250"/>
                                        <p:tgtEl>
                                          <p:spTgt spid="22">
                                            <p:txEl>
                                              <p:pRg st="4" end="4"/>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22">
                                            <p:txEl>
                                              <p:pRg st="5" end="5"/>
                                            </p:txEl>
                                          </p:spTgt>
                                        </p:tgtEl>
                                        <p:attrNameLst>
                                          <p:attrName>style.visibility</p:attrName>
                                        </p:attrNameLst>
                                      </p:cBhvr>
                                      <p:to>
                                        <p:strVal val="visible"/>
                                      </p:to>
                                    </p:set>
                                    <p:animEffect transition="in" filter="wipe(left)">
                                      <p:cBhvr>
                                        <p:cTn id="19" dur="250"/>
                                        <p:tgtEl>
                                          <p:spTgt spid="22">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22">
                                            <p:txEl>
                                              <p:pRg st="7" end="7"/>
                                            </p:txEl>
                                          </p:spTgt>
                                        </p:tgtEl>
                                        <p:attrNameLst>
                                          <p:attrName>style.visibility</p:attrName>
                                        </p:attrNameLst>
                                      </p:cBhvr>
                                      <p:to>
                                        <p:strVal val="visible"/>
                                      </p:to>
                                    </p:set>
                                    <p:animEffect transition="in" filter="wipe(left)">
                                      <p:cBhvr>
                                        <p:cTn id="24" dur="250"/>
                                        <p:tgtEl>
                                          <p:spTgt spid="22">
                                            <p:txEl>
                                              <p:pRg st="7" end="7"/>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22">
                                            <p:txEl>
                                              <p:pRg st="8" end="8"/>
                                            </p:txEl>
                                          </p:spTgt>
                                        </p:tgtEl>
                                        <p:attrNameLst>
                                          <p:attrName>style.visibility</p:attrName>
                                        </p:attrNameLst>
                                      </p:cBhvr>
                                      <p:to>
                                        <p:strVal val="visible"/>
                                      </p:to>
                                    </p:set>
                                    <p:animEffect transition="in" filter="wipe(left)">
                                      <p:cBhvr>
                                        <p:cTn id="27" dur="250"/>
                                        <p:tgtEl>
                                          <p:spTgt spid="22">
                                            <p:txEl>
                                              <p:pRg st="8" end="8"/>
                                            </p:txEl>
                                          </p:spTgt>
                                        </p:tgtEl>
                                      </p:cBhvr>
                                    </p:animEffect>
                                  </p:childTnLst>
                                </p:cTn>
                              </p:par>
                              <p:par>
                                <p:cTn id="28" presetID="22" presetClass="entr" presetSubtype="8" fill="hold" nodeType="withEffect">
                                  <p:stCondLst>
                                    <p:cond delay="0"/>
                                  </p:stCondLst>
                                  <p:childTnLst>
                                    <p:set>
                                      <p:cBhvr>
                                        <p:cTn id="29" dur="1" fill="hold">
                                          <p:stCondLst>
                                            <p:cond delay="0"/>
                                          </p:stCondLst>
                                        </p:cTn>
                                        <p:tgtEl>
                                          <p:spTgt spid="22">
                                            <p:txEl>
                                              <p:pRg st="9" end="9"/>
                                            </p:txEl>
                                          </p:spTgt>
                                        </p:tgtEl>
                                        <p:attrNameLst>
                                          <p:attrName>style.visibility</p:attrName>
                                        </p:attrNameLst>
                                      </p:cBhvr>
                                      <p:to>
                                        <p:strVal val="visible"/>
                                      </p:to>
                                    </p:set>
                                    <p:animEffect transition="in" filter="wipe(left)">
                                      <p:cBhvr>
                                        <p:cTn id="30" dur="250"/>
                                        <p:tgtEl>
                                          <p:spTgt spid="22">
                                            <p:txEl>
                                              <p:pRg st="9" end="9"/>
                                            </p:txEl>
                                          </p:spTgt>
                                        </p:tgtEl>
                                      </p:cBhvr>
                                    </p:animEffect>
                                  </p:childTnLst>
                                </p:cTn>
                              </p:par>
                              <p:par>
                                <p:cTn id="31" presetID="22" presetClass="entr" presetSubtype="8" fill="hold" nodeType="withEffect">
                                  <p:stCondLst>
                                    <p:cond delay="0"/>
                                  </p:stCondLst>
                                  <p:childTnLst>
                                    <p:set>
                                      <p:cBhvr>
                                        <p:cTn id="32" dur="1" fill="hold">
                                          <p:stCondLst>
                                            <p:cond delay="0"/>
                                          </p:stCondLst>
                                        </p:cTn>
                                        <p:tgtEl>
                                          <p:spTgt spid="22">
                                            <p:txEl>
                                              <p:pRg st="10" end="10"/>
                                            </p:txEl>
                                          </p:spTgt>
                                        </p:tgtEl>
                                        <p:attrNameLst>
                                          <p:attrName>style.visibility</p:attrName>
                                        </p:attrNameLst>
                                      </p:cBhvr>
                                      <p:to>
                                        <p:strVal val="visible"/>
                                      </p:to>
                                    </p:set>
                                    <p:animEffect transition="in" filter="wipe(left)">
                                      <p:cBhvr>
                                        <p:cTn id="33" dur="250"/>
                                        <p:tgtEl>
                                          <p:spTgt spid="2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Avere Hybrid Cloud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724" y="1282167"/>
            <a:ext cx="2556509" cy="2582333"/>
          </a:xfrm>
          <a:prstGeom prst="rect">
            <a:avLst/>
          </a:prstGeom>
        </p:spPr>
      </p:pic>
      <p:sp>
        <p:nvSpPr>
          <p:cNvPr id="7" name="TextBox 6"/>
          <p:cNvSpPr txBox="1"/>
          <p:nvPr/>
        </p:nvSpPr>
        <p:spPr>
          <a:xfrm>
            <a:off x="1382239" y="2396593"/>
            <a:ext cx="1457325" cy="593368"/>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Avenir LT Std 65 Medium" panose="020B0603020203020204" pitchFamily="34" charset="0"/>
                <a:ea typeface="+mn-ea"/>
                <a:cs typeface="+mn-cs"/>
              </a:rPr>
              <a:t>Cloud</a:t>
            </a:r>
            <a:br>
              <a:rPr kumimoji="0" lang="en-US" sz="1800" b="0" i="0" u="none" strike="noStrike" kern="1200" cap="none" spc="0" normalizeH="0" baseline="0" noProof="0" dirty="0">
                <a:ln>
                  <a:noFill/>
                </a:ln>
                <a:solidFill>
                  <a:srgbClr val="505050"/>
                </a:solidFill>
                <a:effectLst/>
                <a:uLnTx/>
                <a:uFillTx/>
                <a:latin typeface="Avenir LT Std 65 Medium" panose="020B0603020203020204" pitchFamily="34" charset="0"/>
                <a:ea typeface="+mn-ea"/>
                <a:cs typeface="+mn-cs"/>
              </a:rPr>
            </a:br>
            <a:r>
              <a:rPr kumimoji="0" lang="en-US" sz="1800" b="0" i="0" u="none" strike="noStrike" kern="1200" cap="none" spc="0" normalizeH="0" baseline="0" noProof="0" dirty="0">
                <a:ln>
                  <a:noFill/>
                </a:ln>
                <a:solidFill>
                  <a:srgbClr val="505050"/>
                </a:solidFill>
                <a:effectLst/>
                <a:uLnTx/>
                <a:uFillTx/>
                <a:latin typeface="Avenir LT Std 65 Medium" panose="020B0603020203020204" pitchFamily="34" charset="0"/>
                <a:ea typeface="+mn-ea"/>
                <a:cs typeface="+mn-cs"/>
              </a:rPr>
              <a:t>Compute</a:t>
            </a:r>
          </a:p>
        </p:txBody>
      </p:sp>
      <p:sp>
        <p:nvSpPr>
          <p:cNvPr id="8" name="TextBox 7"/>
          <p:cNvSpPr txBox="1"/>
          <p:nvPr/>
        </p:nvSpPr>
        <p:spPr>
          <a:xfrm>
            <a:off x="1382239" y="5235716"/>
            <a:ext cx="1457325" cy="593368"/>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Avenir LT Std 65 Medium" panose="020B0603020203020204" pitchFamily="34" charset="0"/>
                <a:ea typeface="+mn-ea"/>
                <a:cs typeface="+mn-cs"/>
              </a:rPr>
              <a:t>On-</a:t>
            </a:r>
            <a:r>
              <a:rPr kumimoji="0" lang="en-US" sz="1800" b="0" i="0" u="none" strike="noStrike" kern="1200" cap="none" spc="0" normalizeH="0" baseline="0" noProof="0" dirty="0" err="1">
                <a:ln>
                  <a:noFill/>
                </a:ln>
                <a:solidFill>
                  <a:srgbClr val="505050"/>
                </a:solidFill>
                <a:effectLst/>
                <a:uLnTx/>
                <a:uFillTx/>
                <a:latin typeface="Avenir LT Std 65 Medium" panose="020B0603020203020204" pitchFamily="34" charset="0"/>
                <a:ea typeface="+mn-ea"/>
                <a:cs typeface="+mn-cs"/>
              </a:rPr>
              <a:t>Prem</a:t>
            </a:r>
            <a:br>
              <a:rPr kumimoji="0" lang="en-US" sz="1800" b="0" i="0" u="none" strike="noStrike" kern="1200" cap="none" spc="0" normalizeH="0" baseline="0" noProof="0" dirty="0">
                <a:ln>
                  <a:noFill/>
                </a:ln>
                <a:solidFill>
                  <a:srgbClr val="505050"/>
                </a:solidFill>
                <a:effectLst/>
                <a:uLnTx/>
                <a:uFillTx/>
                <a:latin typeface="Avenir LT Std 65 Medium" panose="020B0603020203020204" pitchFamily="34" charset="0"/>
                <a:ea typeface="+mn-ea"/>
                <a:cs typeface="+mn-cs"/>
              </a:rPr>
            </a:br>
            <a:r>
              <a:rPr kumimoji="0" lang="en-US" sz="1800" b="0" i="0" u="none" strike="noStrike" kern="1200" cap="none" spc="0" normalizeH="0" baseline="0" noProof="0" dirty="0">
                <a:ln>
                  <a:noFill/>
                </a:ln>
                <a:solidFill>
                  <a:srgbClr val="505050"/>
                </a:solidFill>
                <a:effectLst/>
                <a:uLnTx/>
                <a:uFillTx/>
                <a:latin typeface="Avenir LT Std 65 Medium" panose="020B0603020203020204" pitchFamily="34" charset="0"/>
                <a:ea typeface="+mn-ea"/>
                <a:cs typeface="+mn-cs"/>
              </a:rPr>
              <a:t>Compute</a:t>
            </a:r>
          </a:p>
        </p:txBody>
      </p:sp>
      <p:sp>
        <p:nvSpPr>
          <p:cNvPr id="9" name="TextBox 8"/>
          <p:cNvSpPr txBox="1"/>
          <p:nvPr/>
        </p:nvSpPr>
        <p:spPr>
          <a:xfrm>
            <a:off x="9373714" y="2396593"/>
            <a:ext cx="1457325" cy="593368"/>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Avenir LT Std 65 Medium" panose="020B0603020203020204" pitchFamily="34" charset="0"/>
                <a:ea typeface="+mn-ea"/>
                <a:cs typeface="+mn-cs"/>
              </a:rPr>
              <a:t>Cloud</a:t>
            </a:r>
            <a:br>
              <a:rPr kumimoji="0" lang="en-US" sz="1800" b="0" i="0" u="none" strike="noStrike" kern="1200" cap="none" spc="0" normalizeH="0" baseline="0" noProof="0" dirty="0">
                <a:ln>
                  <a:noFill/>
                </a:ln>
                <a:solidFill>
                  <a:srgbClr val="505050"/>
                </a:solidFill>
                <a:effectLst/>
                <a:uLnTx/>
                <a:uFillTx/>
                <a:latin typeface="Avenir LT Std 65 Medium" panose="020B0603020203020204" pitchFamily="34" charset="0"/>
                <a:ea typeface="+mn-ea"/>
                <a:cs typeface="+mn-cs"/>
              </a:rPr>
            </a:br>
            <a:r>
              <a:rPr kumimoji="0" lang="en-US" sz="1800" b="0" i="0" u="none" strike="noStrike" kern="1200" cap="none" spc="0" normalizeH="0" baseline="0" noProof="0" dirty="0">
                <a:ln>
                  <a:noFill/>
                </a:ln>
                <a:solidFill>
                  <a:srgbClr val="505050"/>
                </a:solidFill>
                <a:effectLst/>
                <a:uLnTx/>
                <a:uFillTx/>
                <a:latin typeface="Avenir LT Std 65 Medium" panose="020B0603020203020204" pitchFamily="34" charset="0"/>
                <a:ea typeface="+mn-ea"/>
                <a:cs typeface="+mn-cs"/>
              </a:rPr>
              <a:t>Storage</a:t>
            </a:r>
          </a:p>
        </p:txBody>
      </p:sp>
      <p:sp>
        <p:nvSpPr>
          <p:cNvPr id="10" name="TextBox 9"/>
          <p:cNvSpPr txBox="1"/>
          <p:nvPr/>
        </p:nvSpPr>
        <p:spPr>
          <a:xfrm>
            <a:off x="9373714" y="5235716"/>
            <a:ext cx="1457325" cy="59093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Avenir LT Std 65 Medium" panose="020B0603020203020204" pitchFamily="34" charset="0"/>
                <a:ea typeface="+mn-ea"/>
                <a:cs typeface="+mn-cs"/>
              </a:rPr>
              <a:t>On-</a:t>
            </a:r>
            <a:r>
              <a:rPr kumimoji="0" lang="en-US" sz="1800" b="0" i="0" u="none" strike="noStrike" kern="1200" cap="none" spc="0" normalizeH="0" baseline="0" noProof="0" dirty="0" err="1">
                <a:ln>
                  <a:noFill/>
                </a:ln>
                <a:solidFill>
                  <a:srgbClr val="505050"/>
                </a:solidFill>
                <a:effectLst/>
                <a:uLnTx/>
                <a:uFillTx/>
                <a:latin typeface="Avenir LT Std 65 Medium" panose="020B0603020203020204" pitchFamily="34" charset="0"/>
                <a:ea typeface="+mn-ea"/>
                <a:cs typeface="+mn-cs"/>
              </a:rPr>
              <a:t>Prem</a:t>
            </a:r>
            <a:endParaRPr kumimoji="0" lang="en-US" sz="1800" b="0" i="0" u="none" strike="noStrike" kern="1200" cap="none" spc="0" normalizeH="0" baseline="0" noProof="0" dirty="0">
              <a:ln>
                <a:noFill/>
              </a:ln>
              <a:solidFill>
                <a:srgbClr val="505050"/>
              </a:solidFill>
              <a:effectLst/>
              <a:uLnTx/>
              <a:uFillTx/>
              <a:latin typeface="Avenir LT Std 65 Medium" panose="020B0603020203020204" pitchFamily="34" charset="0"/>
              <a:ea typeface="+mn-ea"/>
              <a:cs typeface="+mn-cs"/>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Avenir LT Std 65 Medium" panose="020B0603020203020204" pitchFamily="34" charset="0"/>
                <a:ea typeface="+mn-ea"/>
                <a:cs typeface="+mn-cs"/>
              </a:rPr>
              <a:t>Storage</a:t>
            </a:r>
          </a:p>
        </p:txBody>
      </p:sp>
      <p:sp>
        <p:nvSpPr>
          <p:cNvPr id="19" name="TextBox 18"/>
          <p:cNvSpPr txBox="1"/>
          <p:nvPr/>
        </p:nvSpPr>
        <p:spPr>
          <a:xfrm>
            <a:off x="6911941" y="5825592"/>
            <a:ext cx="1457325" cy="246158"/>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8000"/>
                </a:solidFill>
                <a:effectLst/>
                <a:uLnTx/>
                <a:uFillTx/>
                <a:latin typeface="Avenir LT Std 45 Book" panose="020B0502020203020204" pitchFamily="34" charset="0"/>
                <a:ea typeface="+mn-ea"/>
                <a:cs typeface="+mn-cs"/>
              </a:rPr>
              <a:t>NAS</a:t>
            </a:r>
          </a:p>
        </p:txBody>
      </p:sp>
      <p:sp>
        <p:nvSpPr>
          <p:cNvPr id="20" name="TextBox 19"/>
          <p:cNvSpPr txBox="1"/>
          <p:nvPr/>
        </p:nvSpPr>
        <p:spPr>
          <a:xfrm>
            <a:off x="8426175" y="5177506"/>
            <a:ext cx="985640" cy="246158"/>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8000"/>
                </a:solidFill>
                <a:effectLst/>
                <a:uLnTx/>
                <a:uFillTx/>
                <a:latin typeface="Avenir LT Std 45 Book" panose="020B0502020203020204" pitchFamily="34" charset="0"/>
                <a:ea typeface="+mn-ea"/>
                <a:cs typeface="+mn-cs"/>
              </a:rPr>
              <a:t>Object</a:t>
            </a:r>
          </a:p>
        </p:txBody>
      </p:sp>
      <p:sp>
        <p:nvSpPr>
          <p:cNvPr id="21" name="TextBox 20"/>
          <p:cNvSpPr txBox="1"/>
          <p:nvPr/>
        </p:nvSpPr>
        <p:spPr>
          <a:xfrm>
            <a:off x="7134690" y="1924277"/>
            <a:ext cx="985640" cy="246158"/>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8000"/>
                </a:solidFill>
                <a:effectLst/>
                <a:uLnTx/>
                <a:uFillTx/>
                <a:latin typeface="Avenir LT Std 45 Book" panose="020B0502020203020204" pitchFamily="34" charset="0"/>
                <a:ea typeface="+mn-ea"/>
                <a:cs typeface="+mn-cs"/>
              </a:rPr>
              <a:t>Bucket 1</a:t>
            </a:r>
          </a:p>
        </p:txBody>
      </p:sp>
      <p:sp>
        <p:nvSpPr>
          <p:cNvPr id="22" name="TextBox 21"/>
          <p:cNvSpPr txBox="1"/>
          <p:nvPr/>
        </p:nvSpPr>
        <p:spPr>
          <a:xfrm>
            <a:off x="7859641" y="1924277"/>
            <a:ext cx="985640" cy="246158"/>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8000"/>
                </a:solidFill>
                <a:effectLst/>
                <a:uLnTx/>
                <a:uFillTx/>
                <a:latin typeface="Avenir LT Std 45 Book" panose="020B0502020203020204" pitchFamily="34" charset="0"/>
                <a:ea typeface="+mn-ea"/>
                <a:cs typeface="+mn-cs"/>
              </a:rPr>
              <a:t>Bucket 2</a:t>
            </a:r>
          </a:p>
        </p:txBody>
      </p:sp>
      <p:sp>
        <p:nvSpPr>
          <p:cNvPr id="23" name="TextBox 22"/>
          <p:cNvSpPr txBox="1"/>
          <p:nvPr/>
        </p:nvSpPr>
        <p:spPr>
          <a:xfrm>
            <a:off x="8495148" y="3580307"/>
            <a:ext cx="985640" cy="246158"/>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8000"/>
                </a:solidFill>
                <a:effectLst/>
                <a:uLnTx/>
                <a:uFillTx/>
                <a:latin typeface="Avenir LT Std 45 Book" panose="020B0502020203020204" pitchFamily="34" charset="0"/>
                <a:ea typeface="+mn-ea"/>
                <a:cs typeface="+mn-cs"/>
              </a:rPr>
              <a:t>Bucket n</a:t>
            </a:r>
          </a:p>
        </p:txBody>
      </p:sp>
      <p:sp>
        <p:nvSpPr>
          <p:cNvPr id="24" name="TextBox 23"/>
          <p:cNvSpPr txBox="1"/>
          <p:nvPr/>
        </p:nvSpPr>
        <p:spPr>
          <a:xfrm>
            <a:off x="2839564" y="1952834"/>
            <a:ext cx="1759390" cy="246158"/>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B0F0"/>
                </a:solidFill>
                <a:effectLst/>
                <a:uLnTx/>
                <a:uFillTx/>
                <a:latin typeface="Avenir LT Std 45 Book" panose="020B0502020203020204" pitchFamily="34" charset="0"/>
                <a:ea typeface="+mn-ea"/>
                <a:cs typeface="+mn-cs"/>
              </a:rPr>
              <a:t>Virtual Compute Farm</a:t>
            </a:r>
          </a:p>
        </p:txBody>
      </p:sp>
      <p:sp>
        <p:nvSpPr>
          <p:cNvPr id="25" name="TextBox 24"/>
          <p:cNvSpPr txBox="1"/>
          <p:nvPr/>
        </p:nvSpPr>
        <p:spPr>
          <a:xfrm>
            <a:off x="4160034" y="3581249"/>
            <a:ext cx="1007170" cy="246158"/>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35205"/>
                </a:solidFill>
                <a:effectLst/>
                <a:uLnTx/>
                <a:uFillTx/>
                <a:latin typeface="Avenir LT Std 45 Book" panose="020B0502020203020204" pitchFamily="34" charset="0"/>
                <a:ea typeface="+mn-ea"/>
                <a:cs typeface="+mn-cs"/>
              </a:rPr>
              <a:t>Virtual FXT</a:t>
            </a:r>
          </a:p>
        </p:txBody>
      </p:sp>
      <p:grpSp>
        <p:nvGrpSpPr>
          <p:cNvPr id="33" name="Group 32"/>
          <p:cNvGrpSpPr/>
          <p:nvPr/>
        </p:nvGrpSpPr>
        <p:grpSpPr>
          <a:xfrm>
            <a:off x="5022850" y="5568950"/>
            <a:ext cx="3702515" cy="894764"/>
            <a:chOff x="5022850" y="5568950"/>
            <a:chExt cx="3702515" cy="894764"/>
          </a:xfrm>
        </p:grpSpPr>
        <p:cxnSp>
          <p:nvCxnSpPr>
            <p:cNvPr id="16" name="Straight Connector 15"/>
            <p:cNvCxnSpPr/>
            <p:nvPr/>
          </p:nvCxnSpPr>
          <p:spPr>
            <a:xfrm>
              <a:off x="5022850" y="5568950"/>
              <a:ext cx="521165" cy="503956"/>
            </a:xfrm>
            <a:prstGeom prst="line">
              <a:avLst/>
            </a:prstGeom>
            <a:ln w="190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44015" y="6072906"/>
              <a:ext cx="3181350" cy="0"/>
            </a:xfrm>
            <a:prstGeom prst="line">
              <a:avLst/>
            </a:prstGeom>
            <a:ln w="190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342591" y="6066682"/>
              <a:ext cx="1638453" cy="3970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Avenir LT Std 45 Book" panose="020B0502020203020204" pitchFamily="34" charset="0"/>
                  <a:ea typeface="+mn-ea"/>
                  <a:cs typeface="+mn-cs"/>
                </a:rPr>
                <a:t>File System for</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Avenir LT Std 45 Book" panose="020B0502020203020204" pitchFamily="34" charset="0"/>
                  <a:ea typeface="+mn-ea"/>
                  <a:cs typeface="+mn-cs"/>
                </a:rPr>
                <a:t>Private Object Storage</a:t>
              </a:r>
            </a:p>
          </p:txBody>
        </p:sp>
      </p:grpSp>
      <p:grpSp>
        <p:nvGrpSpPr>
          <p:cNvPr id="32" name="Group 31"/>
          <p:cNvGrpSpPr/>
          <p:nvPr/>
        </p:nvGrpSpPr>
        <p:grpSpPr>
          <a:xfrm>
            <a:off x="4203700" y="5324677"/>
            <a:ext cx="3137684" cy="244352"/>
            <a:chOff x="4160034" y="5324808"/>
            <a:chExt cx="3181350" cy="246991"/>
          </a:xfrm>
        </p:grpSpPr>
        <p:cxnSp>
          <p:nvCxnSpPr>
            <p:cNvPr id="12" name="Straight Connector 11"/>
            <p:cNvCxnSpPr/>
            <p:nvPr/>
          </p:nvCxnSpPr>
          <p:spPr>
            <a:xfrm>
              <a:off x="4160034" y="5558893"/>
              <a:ext cx="3181350" cy="0"/>
            </a:xfrm>
            <a:prstGeom prst="line">
              <a:avLst/>
            </a:prstGeom>
            <a:ln w="190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420917" y="5324808"/>
              <a:ext cx="1457325" cy="24699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Avenir LT Std 45 Book" panose="020B0502020203020204" pitchFamily="34" charset="0"/>
                  <a:ea typeface="+mn-ea"/>
                  <a:cs typeface="+mn-cs"/>
                </a:rPr>
                <a:t>NAS Optimization</a:t>
              </a:r>
            </a:p>
          </p:txBody>
        </p:sp>
      </p:grpSp>
      <p:grpSp>
        <p:nvGrpSpPr>
          <p:cNvPr id="36" name="Group 35"/>
          <p:cNvGrpSpPr/>
          <p:nvPr/>
        </p:nvGrpSpPr>
        <p:grpSpPr>
          <a:xfrm>
            <a:off x="4997450" y="2609792"/>
            <a:ext cx="2317750" cy="246991"/>
            <a:chOff x="4997450" y="2609792"/>
            <a:chExt cx="2317750" cy="246991"/>
          </a:xfrm>
        </p:grpSpPr>
        <p:cxnSp>
          <p:nvCxnSpPr>
            <p:cNvPr id="11" name="Straight Connector 10"/>
            <p:cNvCxnSpPr/>
            <p:nvPr/>
          </p:nvCxnSpPr>
          <p:spPr>
            <a:xfrm>
              <a:off x="4997450" y="2844268"/>
              <a:ext cx="2317750" cy="532"/>
            </a:xfrm>
            <a:prstGeom prst="line">
              <a:avLst/>
            </a:prstGeom>
            <a:ln w="190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434883" y="2609792"/>
              <a:ext cx="1457325" cy="24699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Avenir LT Std 45 Book" panose="020B0502020203020204" pitchFamily="34" charset="0"/>
                  <a:ea typeface="+mn-ea"/>
                  <a:cs typeface="+mn-cs"/>
                </a:rPr>
                <a:t>Cloud NAS</a:t>
              </a:r>
            </a:p>
          </p:txBody>
        </p:sp>
      </p:grpSp>
      <p:grpSp>
        <p:nvGrpSpPr>
          <p:cNvPr id="35" name="Group 34"/>
          <p:cNvGrpSpPr/>
          <p:nvPr/>
        </p:nvGrpSpPr>
        <p:grpSpPr>
          <a:xfrm>
            <a:off x="5003802" y="2787381"/>
            <a:ext cx="2305048" cy="2756169"/>
            <a:chOff x="5003802" y="2787381"/>
            <a:chExt cx="2305048" cy="2756169"/>
          </a:xfrm>
        </p:grpSpPr>
        <p:cxnSp>
          <p:nvCxnSpPr>
            <p:cNvPr id="15" name="Straight Connector 14"/>
            <p:cNvCxnSpPr/>
            <p:nvPr/>
          </p:nvCxnSpPr>
          <p:spPr>
            <a:xfrm flipH="1" flipV="1">
              <a:off x="5003802" y="2851152"/>
              <a:ext cx="2305048" cy="2692398"/>
            </a:xfrm>
            <a:prstGeom prst="line">
              <a:avLst/>
            </a:prstGeom>
            <a:ln w="190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rot="2962881">
              <a:off x="4995862" y="3392548"/>
              <a:ext cx="1457325" cy="24699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Avenir LT Std 45 Book" panose="020B0502020203020204" pitchFamily="34" charset="0"/>
                  <a:ea typeface="+mn-ea"/>
                  <a:cs typeface="+mn-cs"/>
                </a:rPr>
                <a:t>Cloud Bursting</a:t>
              </a:r>
            </a:p>
          </p:txBody>
        </p:sp>
      </p:grpSp>
      <p:grpSp>
        <p:nvGrpSpPr>
          <p:cNvPr id="34" name="Group 33"/>
          <p:cNvGrpSpPr/>
          <p:nvPr/>
        </p:nvGrpSpPr>
        <p:grpSpPr>
          <a:xfrm>
            <a:off x="5016500" y="2844800"/>
            <a:ext cx="2305050" cy="2724150"/>
            <a:chOff x="5016328" y="2844268"/>
            <a:chExt cx="2325056" cy="2724685"/>
          </a:xfrm>
        </p:grpSpPr>
        <p:cxnSp>
          <p:nvCxnSpPr>
            <p:cNvPr id="14" name="Straight Connector 13"/>
            <p:cNvCxnSpPr/>
            <p:nvPr/>
          </p:nvCxnSpPr>
          <p:spPr>
            <a:xfrm flipV="1">
              <a:off x="5016328" y="2844268"/>
              <a:ext cx="2325056" cy="2724685"/>
            </a:xfrm>
            <a:prstGeom prst="line">
              <a:avLst/>
            </a:prstGeom>
            <a:ln w="190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rot="18624585">
              <a:off x="4919548" y="4371646"/>
              <a:ext cx="1457325" cy="397032"/>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Avenir LT Std 45 Book" panose="020B0502020203020204" pitchFamily="34" charset="0"/>
                  <a:ea typeface="+mn-ea"/>
                  <a:cs typeface="+mn-cs"/>
                </a:rPr>
                <a:t>Cloud Storage</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Avenir LT Std 45 Book" panose="020B0502020203020204" pitchFamily="34" charset="0"/>
                  <a:ea typeface="+mn-ea"/>
                  <a:cs typeface="+mn-cs"/>
                </a:rPr>
                <a:t>Gateway</a:t>
              </a:r>
            </a:p>
          </p:txBody>
        </p:sp>
      </p:grpSp>
      <p:sp>
        <p:nvSpPr>
          <p:cNvPr id="31" name="TextBox 30"/>
          <p:cNvSpPr txBox="1"/>
          <p:nvPr/>
        </p:nvSpPr>
        <p:spPr>
          <a:xfrm>
            <a:off x="4160034" y="5917424"/>
            <a:ext cx="1007170" cy="246158"/>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E35205"/>
                </a:solidFill>
                <a:effectLst/>
                <a:uLnTx/>
                <a:uFillTx/>
                <a:latin typeface="Avenir LT Std 45 Book" panose="020B0502020203020204" pitchFamily="34" charset="0"/>
                <a:ea typeface="+mn-ea"/>
                <a:cs typeface="+mn-cs"/>
              </a:rPr>
              <a:t>Physical FXT</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9564" y="4669363"/>
            <a:ext cx="2341311" cy="1898361"/>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3465" y="4669363"/>
            <a:ext cx="2357027" cy="1911102"/>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35094" y="1282167"/>
            <a:ext cx="2556509" cy="2582333"/>
          </a:xfrm>
          <a:prstGeom prst="rect">
            <a:avLst/>
          </a:prstGeom>
        </p:spPr>
      </p:pic>
    </p:spTree>
    <p:extLst>
      <p:ext uri="{BB962C8B-B14F-4D97-AF65-F5344CB8AC3E}">
        <p14:creationId xmlns:p14="http://schemas.microsoft.com/office/powerpoint/2010/main" val="1703378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5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25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25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25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Services</a:t>
            </a:r>
          </a:p>
        </p:txBody>
      </p:sp>
      <p:sp>
        <p:nvSpPr>
          <p:cNvPr id="7" name="Rectangle 6"/>
          <p:cNvSpPr/>
          <p:nvPr/>
        </p:nvSpPr>
        <p:spPr bwMode="auto">
          <a:xfrm>
            <a:off x="2699994" y="2464106"/>
            <a:ext cx="2285883" cy="31201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Files</a:t>
            </a:r>
          </a:p>
          <a:p>
            <a:pPr marL="0" marR="0" lvl="0" indent="0" algn="l" defTabSz="839886"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Fully Managed File Shares in the Cloud</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SMB and REST access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“Lift and shift” legacy apps</a:t>
            </a:r>
          </a:p>
        </p:txBody>
      </p:sp>
      <p:sp>
        <p:nvSpPr>
          <p:cNvPr id="8" name="Rectangle 7"/>
          <p:cNvSpPr/>
          <p:nvPr/>
        </p:nvSpPr>
        <p:spPr bwMode="auto">
          <a:xfrm>
            <a:off x="372801" y="2464106"/>
            <a:ext cx="2285883" cy="31201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Persistent disks for Azure IaaS VMs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72801" y="5638840"/>
            <a:ext cx="11594661" cy="92764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ctr" anchorCtr="0" forceAA="0" compatLnSpc="1">
            <a:prstTxWarp prst="textNoShape">
              <a:avLst/>
            </a:prstTxWarp>
            <a:noAutofit/>
          </a:bodyPr>
          <a:lstStyle/>
          <a:p>
            <a:pPr marL="0" marR="0" lvl="0" indent="0" algn="ctr" defTabSz="839979" rtl="0" eaLnBrk="1" fontAlgn="base" latinLnBrk="0" hangingPunct="1">
              <a:lnSpc>
                <a:spcPct val="10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Built on a unified Distributed Storage System</a:t>
            </a:r>
          </a:p>
          <a:p>
            <a:pPr marL="0" marR="0" lvl="0" indent="0" algn="ctr" defTabSz="839979"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Durability, Encryption at Rest, Strongly Consistent Replication, Fault Tolerance, Auto Load-Balancing</a:t>
            </a: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p:cNvGrpSpPr/>
          <p:nvPr/>
        </p:nvGrpSpPr>
        <p:grpSpPr>
          <a:xfrm>
            <a:off x="145985" y="1187938"/>
            <a:ext cx="5392810" cy="1367069"/>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745" b="1" i="0" u="none" strike="noStrike" kern="0" cap="none" spc="-29" normalizeH="0" baseline="0" noProof="0" dirty="0">
                  <a:ln w="3175">
                    <a:noFill/>
                  </a:ln>
                  <a:gradFill>
                    <a:gsLst>
                      <a:gs pos="83772">
                        <a:srgbClr val="353535"/>
                      </a:gs>
                      <a:gs pos="42857">
                        <a:srgbClr val="353535"/>
                      </a:gs>
                    </a:gsLst>
                    <a:lin ang="5400000" scaled="0"/>
                  </a:gradFill>
                  <a:effectLst/>
                  <a:uLnTx/>
                  <a:uFillTx/>
                  <a:latin typeface="Segoe UI Semilight"/>
                  <a:ea typeface="+mn-ea"/>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27408" tIns="143407" rIns="179259" bIns="143407" rtlCol="0">
                <a:spAutoFit/>
              </a:bodyPr>
              <a:lstStyle/>
              <a:p>
                <a:pPr marL="0" marR="0" lvl="0" indent="0" algn="ctr"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ea typeface="+mn-ea"/>
                    <a:cs typeface="Segoe UI Semilight" panose="020B0402040204020203" pitchFamily="34" charset="0"/>
                  </a:rPr>
                  <a:t>Virtual </a:t>
                </a:r>
                <a:b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ea typeface="+mn-ea"/>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ea typeface="+mn-ea"/>
                  <a:cs typeface="+mn-cs"/>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ea typeface="+mn-ea"/>
                  <a:cs typeface="+mn-cs"/>
                </a:endParaRPr>
              </a:p>
            </p:txBody>
          </p:sp>
          <p:sp>
            <p:nvSpPr>
              <p:cNvPr id="50" name="TextBox 49"/>
              <p:cNvSpPr txBox="1"/>
              <p:nvPr/>
            </p:nvSpPr>
            <p:spPr>
              <a:xfrm>
                <a:off x="7270490" y="5266271"/>
                <a:ext cx="1718120"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ea typeface="+mn-ea"/>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w="3175">
                    <a:noFill/>
                  </a:ln>
                  <a:gradFill>
                    <a:gsLst>
                      <a:gs pos="83772">
                        <a:srgbClr val="353535"/>
                      </a:gs>
                      <a:gs pos="42857">
                        <a:srgbClr val="353535"/>
                      </a:gs>
                    </a:gsLst>
                    <a:lin ang="5400000" scaled="0"/>
                  </a:gradFill>
                  <a:effectLst/>
                  <a:uLnTx/>
                  <a:uFillTx/>
                  <a:latin typeface="Segoe UI Semilight"/>
                  <a:ea typeface="+mn-ea"/>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ea typeface="+mn-ea"/>
                    <a:cs typeface="Segoe UI Semilight" panose="020B0402040204020203" pitchFamily="34" charset="0"/>
                  </a:rPr>
                  <a:t>Networking</a:t>
                </a:r>
              </a:p>
            </p:txBody>
          </p:sp>
        </p:grpSp>
      </p:grpSp>
      <p:sp>
        <p:nvSpPr>
          <p:cNvPr id="60" name="Rectangle 59"/>
          <p:cNvSpPr/>
          <p:nvPr/>
        </p:nvSpPr>
        <p:spPr bwMode="auto">
          <a:xfrm>
            <a:off x="5027187" y="2464106"/>
            <a:ext cx="2285883" cy="312013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Highly scalable, REST based cloud </a:t>
            </a:r>
            <a:r>
              <a:rPr kumimoji="0" lang="en-US" sz="1568"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object</a:t>
            </a: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store</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 Blobs: Sequential file I/O</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Cool Tier Available</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Page Blobs: Random-write pattern data</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Append Blobs</a:t>
            </a:r>
          </a:p>
        </p:txBody>
      </p:sp>
      <p:sp>
        <p:nvSpPr>
          <p:cNvPr id="61" name="Rectangle 60"/>
          <p:cNvSpPr/>
          <p:nvPr/>
        </p:nvSpPr>
        <p:spPr bwMode="auto">
          <a:xfrm>
            <a:off x="9681577"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Queues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Reliable queues at scale for cloud services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Decouple and scale components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Message visibility timeout and update message to protect against unreliable dequeuers </a:t>
            </a:r>
          </a:p>
        </p:txBody>
      </p:sp>
      <p:sp>
        <p:nvSpPr>
          <p:cNvPr id="62" name="Rectangle 61"/>
          <p:cNvSpPr/>
          <p:nvPr/>
        </p:nvSpPr>
        <p:spPr bwMode="auto">
          <a:xfrm>
            <a:off x="7354382" y="2464106"/>
            <a:ext cx="2285883" cy="312013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3137"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Tables</a:t>
            </a: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Massive auto-scaling NoSQL store</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Dynamic scaling based on load</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Scale to PBs of table data </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Fast key/value lookups</a:t>
            </a: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839979"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 name="Group 11"/>
          <p:cNvGrpSpPr/>
          <p:nvPr/>
        </p:nvGrpSpPr>
        <p:grpSpPr>
          <a:xfrm>
            <a:off x="5032252" y="1190542"/>
            <a:ext cx="7789446" cy="1273564"/>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745" b="1" i="0" u="none" strike="noStrike" kern="0" cap="none" spc="-29" normalizeH="0" baseline="0" noProof="0" dirty="0">
                  <a:ln w="3175">
                    <a:noFill/>
                  </a:ln>
                  <a:gradFill>
                    <a:gsLst>
                      <a:gs pos="83772">
                        <a:srgbClr val="353535"/>
                      </a:gs>
                      <a:gs pos="42857">
                        <a:srgbClr val="353535"/>
                      </a:gs>
                    </a:gsLst>
                    <a:lin ang="5400000" scaled="0"/>
                  </a:gradFill>
                  <a:effectLst/>
                  <a:uLnTx/>
                  <a:uFillTx/>
                  <a:latin typeface="Segoe UI Semilight"/>
                  <a:ea typeface="+mn-ea"/>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ea typeface="+mn-ea"/>
                    <a:cs typeface="Segoe UI Semilight" panose="020B0402040204020203" pitchFamily="34" charset="0"/>
                  </a:rPr>
                  <a:t>Existing </a:t>
                </a:r>
                <a:b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ea typeface="+mn-ea"/>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7845" tIns="43923" rIns="87845" bIns="4392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ea typeface="+mn-ea"/>
                  <a:cs typeface="+mn-cs"/>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353535"/>
                        </a:gs>
                        <a:gs pos="42857">
                          <a:srgbClr val="353535"/>
                        </a:gs>
                      </a:gsLst>
                      <a:lin ang="5400000" scaled="0"/>
                    </a:gradFill>
                    <a:effectLst/>
                    <a:uLnTx/>
                    <a:uFillTx/>
                    <a:latin typeface="Segoe UI Light"/>
                    <a:ea typeface="+mn-ea"/>
                    <a:cs typeface="+mn-cs"/>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353535"/>
                        </a:gs>
                        <a:gs pos="42857">
                          <a:srgbClr val="353535"/>
                        </a:gs>
                      </a:gsLst>
                      <a:lin ang="5400000" scaled="0"/>
                    </a:gradFill>
                    <a:effectLst/>
                    <a:uLnTx/>
                    <a:uFillTx/>
                    <a:latin typeface="Segoe UI Light"/>
                    <a:ea typeface="+mn-ea"/>
                    <a:cs typeface="+mn-cs"/>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353535"/>
                        </a:gs>
                        <a:gs pos="42857">
                          <a:srgbClr val="353535"/>
                        </a:gs>
                      </a:gsLst>
                      <a:lin ang="5400000" scaled="0"/>
                    </a:gradFill>
                    <a:effectLst/>
                    <a:uLnTx/>
                    <a:uFillTx/>
                    <a:latin typeface="Segoe UI Light"/>
                    <a:ea typeface="+mn-ea"/>
                    <a:cs typeface="+mn-cs"/>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353535"/>
                        </a:gs>
                        <a:gs pos="42857">
                          <a:srgbClr val="353535"/>
                        </a:gs>
                      </a:gsLst>
                      <a:lin ang="5400000" scaled="0"/>
                    </a:gradFill>
                    <a:effectLst/>
                    <a:uLnTx/>
                    <a:uFillTx/>
                    <a:latin typeface="Segoe UI Light"/>
                    <a:ea typeface="+mn-ea"/>
                    <a:cs typeface="+mn-cs"/>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1414" tIns="45706" rIns="91414" bIns="45706"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gradFill>
                      <a:gsLst>
                        <a:gs pos="83772">
                          <a:srgbClr val="353535"/>
                        </a:gs>
                        <a:gs pos="42857">
                          <a:srgbClr val="353535"/>
                        </a:gs>
                      </a:gsLst>
                      <a:lin ang="5400000" scaled="0"/>
                    </a:gradFill>
                    <a:effectLst/>
                    <a:uLnTx/>
                    <a:uFillTx/>
                    <a:latin typeface="Segoe UI Light"/>
                    <a:ea typeface="+mn-ea"/>
                    <a:cs typeface="+mn-cs"/>
                  </a:endParaRPr>
                </a:p>
              </p:txBody>
            </p:sp>
          </p:grpSp>
          <p:sp>
            <p:nvSpPr>
              <p:cNvPr id="69" name="TextBox 68"/>
              <p:cNvSpPr txBox="1"/>
              <p:nvPr/>
            </p:nvSpPr>
            <p:spPr>
              <a:xfrm>
                <a:off x="2187551" y="5036080"/>
                <a:ext cx="2719933" cy="747183"/>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ea typeface="+mn-ea"/>
                    <a:cs typeface="Segoe UI Semilight" panose="020B0402040204020203" pitchFamily="34" charset="0"/>
                  </a:rPr>
                  <a:t>Web </a:t>
                </a:r>
                <a:b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ea typeface="+mn-ea"/>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ea typeface="+mn-ea"/>
                    <a:cs typeface="Segoe UI Semilight" panose="020B0402040204020203" pitchFamily="34" charset="0"/>
                  </a:rPr>
                  <a:t>Serverless </a:t>
                </a:r>
                <a:b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ea typeface="+mn-ea"/>
                    <a:cs typeface="Segoe UI Semilight" panose="020B0402040204020203" pitchFamily="34" charset="0"/>
                  </a:rPr>
                </a:br>
                <a: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ea typeface="+mn-ea"/>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45" tIns="43923" rIns="87845" bIns="4392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28" b="0"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ea typeface="+mn-ea"/>
                  <a:cs typeface="+mn-cs"/>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ea typeface="+mn-ea"/>
                  <a:cs typeface="+mn-cs"/>
                </a:endParaRPr>
              </a:p>
            </p:txBody>
          </p:sp>
          <p:sp>
            <p:nvSpPr>
              <p:cNvPr id="80" name="TextBox 79"/>
              <p:cNvSpPr txBox="1"/>
              <p:nvPr/>
            </p:nvSpPr>
            <p:spPr>
              <a:xfrm>
                <a:off x="3790297" y="5095254"/>
                <a:ext cx="2719933" cy="516992"/>
              </a:xfrm>
              <a:prstGeom prst="rect">
                <a:avLst/>
              </a:prstGeom>
              <a:noFill/>
            </p:spPr>
            <p:txBody>
              <a:bodyPr wrap="square" lIns="627408" tIns="143407" rIns="179259" bIns="143407" rtlCol="0">
                <a:spAutoFit/>
              </a:bodyPr>
              <a:lstStyle/>
              <a:p>
                <a:pPr marL="0" marR="0" lvl="0" indent="0" algn="l" defTabSz="914225" rtl="0" eaLnBrk="1" fontAlgn="auto" latinLnBrk="0" hangingPunct="1">
                  <a:lnSpc>
                    <a:spcPct val="90000"/>
                  </a:lnSpc>
                  <a:spcBef>
                    <a:spcPts val="1765"/>
                  </a:spcBef>
                  <a:spcAft>
                    <a:spcPts val="0"/>
                  </a:spcAft>
                  <a:buClrTx/>
                  <a:buSzTx/>
                  <a:buFontTx/>
                  <a:buNone/>
                  <a:tabLst/>
                  <a:defRPr/>
                </a:pPr>
                <a:r>
                  <a:rPr kumimoji="0" lang="en-US" sz="1567" b="1" i="0" u="none" strike="noStrike" kern="0" cap="none" spc="0" normalizeH="0" baseline="0" noProof="0" dirty="0">
                    <a:ln>
                      <a:noFill/>
                    </a:ln>
                    <a:gradFill>
                      <a:gsLst>
                        <a:gs pos="83772">
                          <a:srgbClr val="353535"/>
                        </a:gs>
                        <a:gs pos="42857">
                          <a:srgbClr val="353535"/>
                        </a:gs>
                      </a:gsLst>
                      <a:lin ang="5400000" scaled="0"/>
                    </a:gradFill>
                    <a:effectLst/>
                    <a:uLnTx/>
                    <a:uFillTx/>
                    <a:latin typeface="Segoe UI Semilight"/>
                    <a:ea typeface="+mn-ea"/>
                    <a:cs typeface="Segoe UI Semilight" panose="020B0402040204020203" pitchFamily="34" charset="0"/>
                  </a:rPr>
                  <a:t>Microservices</a:t>
                </a:r>
              </a:p>
            </p:txBody>
          </p:sp>
        </p:grpSp>
      </p:grpSp>
    </p:spTree>
    <p:extLst>
      <p:ext uri="{BB962C8B-B14F-4D97-AF65-F5344CB8AC3E}">
        <p14:creationId xmlns:p14="http://schemas.microsoft.com/office/powerpoint/2010/main" val="352715583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69241" y="109143"/>
            <a:ext cx="11655840" cy="899537"/>
          </a:xfrm>
        </p:spPr>
        <p:txBody>
          <a:bodyPr/>
          <a:lstStyle/>
          <a:p>
            <a:r>
              <a:rPr lang="en-US" dirty="0"/>
              <a:t>Archive Regional Availability @ GA</a:t>
            </a:r>
          </a:p>
        </p:txBody>
      </p:sp>
      <p:graphicFrame>
        <p:nvGraphicFramePr>
          <p:cNvPr id="5" name="Table 4"/>
          <p:cNvGraphicFramePr>
            <a:graphicFrameLocks noGrp="1"/>
          </p:cNvGraphicFramePr>
          <p:nvPr>
            <p:extLst/>
          </p:nvPr>
        </p:nvGraphicFramePr>
        <p:xfrm>
          <a:off x="187777" y="3071047"/>
          <a:ext cx="2173651" cy="2018064"/>
        </p:xfrm>
        <a:graphic>
          <a:graphicData uri="http://schemas.openxmlformats.org/drawingml/2006/table">
            <a:tbl>
              <a:tblPr firstRow="1" bandRow="1">
                <a:tableStyleId>{2D5ABB26-0587-4C30-8999-92F81FD0307C}</a:tableStyleId>
              </a:tblPr>
              <a:tblGrid>
                <a:gridCol w="650464">
                  <a:extLst>
                    <a:ext uri="{9D8B030D-6E8A-4147-A177-3AD203B41FA5}">
                      <a16:colId xmlns:a16="http://schemas.microsoft.com/office/drawing/2014/main" val="1148618092"/>
                    </a:ext>
                  </a:extLst>
                </a:gridCol>
                <a:gridCol w="1523187">
                  <a:extLst>
                    <a:ext uri="{9D8B030D-6E8A-4147-A177-3AD203B41FA5}">
                      <a16:colId xmlns:a16="http://schemas.microsoft.com/office/drawing/2014/main" val="170617485"/>
                    </a:ext>
                  </a:extLst>
                </a:gridCol>
              </a:tblGrid>
              <a:tr h="469720">
                <a:tc>
                  <a:txBody>
                    <a:bodyPr/>
                    <a:lstStyle/>
                    <a:p>
                      <a:pPr algn="ctr"/>
                      <a:r>
                        <a:rPr lang="en-US" sz="1400">
                          <a:latin typeface="Calibri" panose="020F0502020204030204" pitchFamily="34" charset="0"/>
                        </a:rPr>
                        <a:t>Geo</a:t>
                      </a:r>
                    </a:p>
                  </a:txBody>
                  <a:tcPr marL="91414" marR="91414" marT="0" marB="0" anchor="b">
                    <a:lnB w="9525" cap="flat" cmpd="sng" algn="ctr">
                      <a:solidFill>
                        <a:schemeClr val="tx1"/>
                      </a:solidFill>
                      <a:prstDash val="solid"/>
                      <a:round/>
                      <a:headEnd type="none" w="med" len="med"/>
                      <a:tailEnd type="none" w="med" len="med"/>
                    </a:lnB>
                  </a:tcPr>
                </a:tc>
                <a:tc>
                  <a:txBody>
                    <a:bodyPr/>
                    <a:lstStyle/>
                    <a:p>
                      <a:pPr algn="ctr"/>
                      <a:r>
                        <a:rPr lang="en-US" sz="1400">
                          <a:latin typeface="Calibri" panose="020F0502020204030204" pitchFamily="34" charset="0"/>
                        </a:rPr>
                        <a:t>Region</a:t>
                      </a:r>
                    </a:p>
                  </a:txBody>
                  <a:tcPr marL="91414" marR="91414" marT="0" marB="0" anchor="b">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3811282"/>
                  </a:ext>
                </a:extLst>
              </a:tr>
              <a:tr h="193543">
                <a:tc rowSpan="8">
                  <a:txBody>
                    <a:bodyPr/>
                    <a:lstStyle/>
                    <a:p>
                      <a:pPr algn="ctr"/>
                      <a:r>
                        <a:rPr lang="en-US" sz="1400" dirty="0">
                          <a:latin typeface="Calibri" panose="020F0502020204030204" pitchFamily="34" charset="0"/>
                        </a:rPr>
                        <a:t>US</a:t>
                      </a:r>
                    </a:p>
                  </a:txBody>
                  <a:tcPr marL="45706" marR="91414" marT="0" marB="0" anchor="ctr">
                    <a:lnT w="9525" cap="flat" cmpd="sng" algn="ctr">
                      <a:solidFill>
                        <a:schemeClr val="tx1"/>
                      </a:solidFill>
                      <a:prstDash val="solid"/>
                      <a:round/>
                      <a:headEnd type="none" w="med" len="med"/>
                      <a:tailEnd type="none" w="med" len="med"/>
                    </a:lnT>
                    <a:lnB w="6350" cap="flat" cmpd="sng" algn="ctr">
                      <a:solidFill>
                        <a:schemeClr val="tx1"/>
                      </a:solidFill>
                      <a:prstDash val="sysDash"/>
                      <a:round/>
                      <a:headEnd type="none" w="med" len="med"/>
                      <a:tailEnd type="none" w="med" len="med"/>
                    </a:lnB>
                  </a:tcPr>
                </a:tc>
                <a:tc>
                  <a:txBody>
                    <a:bodyPr/>
                    <a:lstStyle/>
                    <a:p>
                      <a:pPr algn="l" rtl="0" fontAlgn="ctr"/>
                      <a:r>
                        <a:rPr lang="en-US" sz="1200" kern="1200">
                          <a:solidFill>
                            <a:schemeClr val="tx1"/>
                          </a:solidFill>
                          <a:latin typeface="Calibri" panose="020F0502020204030204" pitchFamily="34" charset="0"/>
                          <a:ea typeface="+mn-ea"/>
                          <a:cs typeface="+mn-cs"/>
                        </a:rPr>
                        <a:t>East 2</a:t>
                      </a:r>
                    </a:p>
                  </a:txBody>
                  <a:tcPr marL="45706" marR="9523" marT="0" marB="0" anchor="ctr">
                    <a:lnT w="952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775415"/>
                  </a:ext>
                </a:extLst>
              </a:tr>
              <a:tr h="193543">
                <a:tc vMerge="1">
                  <a:txBody>
                    <a:bodyPr/>
                    <a:lstStyle/>
                    <a:p>
                      <a:endParaRPr lang="en-US" sz="1000">
                        <a:latin typeface="Calibri" panose="020F0502020204030204" pitchFamily="34" charset="0"/>
                      </a:endParaRPr>
                    </a:p>
                  </a:txBody>
                  <a:tcPr marL="45720" marT="0" marB="0"/>
                </a:tc>
                <a:tc>
                  <a:txBody>
                    <a:bodyPr/>
                    <a:lstStyle/>
                    <a:p>
                      <a:pPr algn="l" rtl="0" fontAlgn="ctr"/>
                      <a:r>
                        <a:rPr lang="en-US" sz="1200" kern="1200">
                          <a:solidFill>
                            <a:schemeClr val="tx1"/>
                          </a:solidFill>
                          <a:latin typeface="Calibri" panose="020F0502020204030204" pitchFamily="34" charset="0"/>
                          <a:ea typeface="+mn-ea"/>
                          <a:cs typeface="+mn-cs"/>
                        </a:rPr>
                        <a:t>South Central</a:t>
                      </a:r>
                    </a:p>
                  </a:txBody>
                  <a:tcPr marL="45706" marR="9523" marT="0" marB="0" anchor="ctr"/>
                </a:tc>
                <a:extLst>
                  <a:ext uri="{0D108BD9-81ED-4DB2-BD59-A6C34878D82A}">
                    <a16:rowId xmlns:a16="http://schemas.microsoft.com/office/drawing/2014/main" val="3908677261"/>
                  </a:ext>
                </a:extLst>
              </a:tr>
              <a:tr h="193543">
                <a:tc vMerge="1">
                  <a:txBody>
                    <a:bodyPr/>
                    <a:lstStyle/>
                    <a:p>
                      <a:endParaRPr lang="en-US" sz="1000">
                        <a:latin typeface="Calibri" panose="020F0502020204030204" pitchFamily="34" charset="0"/>
                      </a:endParaRPr>
                    </a:p>
                  </a:txBody>
                  <a:tcPr marL="45720" marT="0" marB="0"/>
                </a:tc>
                <a:tc>
                  <a:txBody>
                    <a:bodyPr/>
                    <a:lstStyle/>
                    <a:p>
                      <a:pPr algn="l" rtl="0" fontAlgn="ctr"/>
                      <a:r>
                        <a:rPr lang="en-US" sz="1200" kern="1200">
                          <a:solidFill>
                            <a:schemeClr val="tx1"/>
                          </a:solidFill>
                          <a:latin typeface="Calibri" panose="020F0502020204030204" pitchFamily="34" charset="0"/>
                          <a:ea typeface="+mn-ea"/>
                          <a:cs typeface="+mn-cs"/>
                        </a:rPr>
                        <a:t>Central</a:t>
                      </a:r>
                    </a:p>
                  </a:txBody>
                  <a:tcPr marL="45706" marR="9523" marT="0" marB="0" anchor="ctr">
                    <a:noFill/>
                  </a:tcPr>
                </a:tc>
                <a:extLst>
                  <a:ext uri="{0D108BD9-81ED-4DB2-BD59-A6C34878D82A}">
                    <a16:rowId xmlns:a16="http://schemas.microsoft.com/office/drawing/2014/main" val="1315813906"/>
                  </a:ext>
                </a:extLst>
              </a:tr>
              <a:tr h="193543">
                <a:tc vMerge="1">
                  <a:txBody>
                    <a:bodyPr/>
                    <a:lstStyle/>
                    <a:p>
                      <a:endParaRPr lang="en-US" sz="1000">
                        <a:latin typeface="Calibri" panose="020F0502020204030204" pitchFamily="34" charset="0"/>
                      </a:endParaRPr>
                    </a:p>
                  </a:txBody>
                  <a:tcPr marL="45720" marT="0" marB="0"/>
                </a:tc>
                <a:tc>
                  <a:txBody>
                    <a:bodyPr/>
                    <a:lstStyle/>
                    <a:p>
                      <a:pPr algn="l" rtl="0" fontAlgn="ctr"/>
                      <a:r>
                        <a:rPr lang="en-US" sz="1200" kern="1200">
                          <a:solidFill>
                            <a:schemeClr val="tx1"/>
                          </a:solidFill>
                          <a:latin typeface="Calibri" panose="020F0502020204030204" pitchFamily="34" charset="0"/>
                          <a:ea typeface="+mn-ea"/>
                          <a:cs typeface="+mn-cs"/>
                        </a:rPr>
                        <a:t>West</a:t>
                      </a:r>
                    </a:p>
                  </a:txBody>
                  <a:tcPr marL="45706" marR="9523" marT="0" marB="0" anchor="ctr"/>
                </a:tc>
                <a:extLst>
                  <a:ext uri="{0D108BD9-81ED-4DB2-BD59-A6C34878D82A}">
                    <a16:rowId xmlns:a16="http://schemas.microsoft.com/office/drawing/2014/main" val="1364593223"/>
                  </a:ext>
                </a:extLst>
              </a:tr>
              <a:tr h="193543">
                <a:tc vMerge="1">
                  <a:txBody>
                    <a:bodyPr/>
                    <a:lstStyle/>
                    <a:p>
                      <a:endParaRPr lang="en-US" sz="1000">
                        <a:latin typeface="Calibri" panose="020F0502020204030204" pitchFamily="34" charset="0"/>
                      </a:endParaRPr>
                    </a:p>
                  </a:txBody>
                  <a:tcPr marL="45720" marT="0" marB="0"/>
                </a:tc>
                <a:tc>
                  <a:txBody>
                    <a:bodyPr/>
                    <a:lstStyle/>
                    <a:p>
                      <a:pPr algn="l" rtl="0" fontAlgn="ctr"/>
                      <a:r>
                        <a:rPr lang="en-US" sz="1200" kern="1200">
                          <a:solidFill>
                            <a:schemeClr val="tx1"/>
                          </a:solidFill>
                          <a:latin typeface="Calibri" panose="020F0502020204030204" pitchFamily="34" charset="0"/>
                          <a:ea typeface="+mn-ea"/>
                          <a:cs typeface="+mn-cs"/>
                        </a:rPr>
                        <a:t>West2</a:t>
                      </a:r>
                    </a:p>
                  </a:txBody>
                  <a:tcPr marL="45706" marR="9523" marT="0" marB="0" anchor="ctr"/>
                </a:tc>
                <a:extLst>
                  <a:ext uri="{0D108BD9-81ED-4DB2-BD59-A6C34878D82A}">
                    <a16:rowId xmlns:a16="http://schemas.microsoft.com/office/drawing/2014/main" val="319447007"/>
                  </a:ext>
                </a:extLst>
              </a:tr>
              <a:tr h="193543">
                <a:tc vMerge="1">
                  <a:txBody>
                    <a:bodyPr/>
                    <a:lstStyle/>
                    <a:p>
                      <a:endParaRPr lang="en-US" sz="1000">
                        <a:latin typeface="Calibri" panose="020F0502020204030204" pitchFamily="34" charset="0"/>
                      </a:endParaRPr>
                    </a:p>
                  </a:txBody>
                  <a:tcPr marL="45720" marT="0" marB="0"/>
                </a:tc>
                <a:tc>
                  <a:txBody>
                    <a:bodyPr/>
                    <a:lstStyle/>
                    <a:p>
                      <a:pPr algn="l" rtl="0" fontAlgn="ctr"/>
                      <a:r>
                        <a:rPr lang="en-US" sz="1200" kern="1200">
                          <a:solidFill>
                            <a:schemeClr val="tx1"/>
                          </a:solidFill>
                          <a:latin typeface="Calibri" panose="020F0502020204030204" pitchFamily="34" charset="0"/>
                          <a:ea typeface="+mn-ea"/>
                          <a:cs typeface="+mn-cs"/>
                        </a:rPr>
                        <a:t>East</a:t>
                      </a:r>
                    </a:p>
                  </a:txBody>
                  <a:tcPr marL="45706" marR="9523" marT="0" marB="0" anchor="ctr">
                    <a:noFill/>
                  </a:tcPr>
                </a:tc>
                <a:extLst>
                  <a:ext uri="{0D108BD9-81ED-4DB2-BD59-A6C34878D82A}">
                    <a16:rowId xmlns:a16="http://schemas.microsoft.com/office/drawing/2014/main" val="1520055671"/>
                  </a:ext>
                </a:extLst>
              </a:tr>
              <a:tr h="193543">
                <a:tc vMerge="1">
                  <a:txBody>
                    <a:bodyPr/>
                    <a:lstStyle/>
                    <a:p>
                      <a:endParaRPr lang="en-US" sz="1000">
                        <a:latin typeface="Calibri" panose="020F0502020204030204" pitchFamily="34" charset="0"/>
                      </a:endParaRPr>
                    </a:p>
                  </a:txBody>
                  <a:tcPr marL="45720" marT="0" marB="0"/>
                </a:tc>
                <a:tc>
                  <a:txBody>
                    <a:bodyPr/>
                    <a:lstStyle/>
                    <a:p>
                      <a:pPr algn="l" rtl="0" fontAlgn="ctr"/>
                      <a:r>
                        <a:rPr lang="en-US" sz="1200" kern="1200">
                          <a:solidFill>
                            <a:schemeClr val="tx1"/>
                          </a:solidFill>
                          <a:latin typeface="Calibri" panose="020F0502020204030204" pitchFamily="34" charset="0"/>
                          <a:ea typeface="+mn-ea"/>
                          <a:cs typeface="+mn-cs"/>
                        </a:rPr>
                        <a:t>North Central</a:t>
                      </a:r>
                    </a:p>
                  </a:txBody>
                  <a:tcPr marL="45706" marR="9523" marT="0" marB="0" anchor="ctr"/>
                </a:tc>
                <a:extLst>
                  <a:ext uri="{0D108BD9-81ED-4DB2-BD59-A6C34878D82A}">
                    <a16:rowId xmlns:a16="http://schemas.microsoft.com/office/drawing/2014/main" val="2536067959"/>
                  </a:ext>
                </a:extLst>
              </a:tr>
              <a:tr h="193543">
                <a:tc vMerge="1">
                  <a:txBody>
                    <a:bodyPr/>
                    <a:lstStyle/>
                    <a:p>
                      <a:endParaRPr lang="en-US" sz="1000">
                        <a:latin typeface="Calibri" panose="020F0502020204030204" pitchFamily="34" charset="0"/>
                      </a:endParaRPr>
                    </a:p>
                  </a:txBody>
                  <a:tcPr marL="45720" marT="0" marB="0"/>
                </a:tc>
                <a:tc>
                  <a:txBody>
                    <a:bodyPr/>
                    <a:lstStyle/>
                    <a:p>
                      <a:pPr algn="l" rtl="0" fontAlgn="ctr"/>
                      <a:r>
                        <a:rPr lang="en-US" sz="1200" kern="1200" dirty="0">
                          <a:solidFill>
                            <a:schemeClr val="tx1"/>
                          </a:solidFill>
                          <a:latin typeface="Calibri" panose="020F0502020204030204" pitchFamily="34" charset="0"/>
                          <a:ea typeface="+mn-ea"/>
                          <a:cs typeface="+mn-cs"/>
                        </a:rPr>
                        <a:t>West Central</a:t>
                      </a:r>
                    </a:p>
                  </a:txBody>
                  <a:tcPr marL="45706" marR="9523" marT="0" marB="0" anchor="ctr">
                    <a:lnB w="6350" cap="flat" cmpd="sng" algn="ctr">
                      <a:solidFill>
                        <a:schemeClr val="tx1"/>
                      </a:solidFill>
                      <a:prstDash val="sysDash"/>
                      <a:round/>
                      <a:headEnd type="none" w="med" len="med"/>
                      <a:tailEnd type="none" w="med" len="med"/>
                    </a:lnB>
                  </a:tcPr>
                </a:tc>
                <a:extLst>
                  <a:ext uri="{0D108BD9-81ED-4DB2-BD59-A6C34878D82A}">
                    <a16:rowId xmlns:a16="http://schemas.microsoft.com/office/drawing/2014/main" val="2536830327"/>
                  </a:ext>
                </a:extLst>
              </a:tr>
            </a:tbl>
          </a:graphicData>
        </a:graphic>
      </p:graphicFrame>
      <p:pic>
        <p:nvPicPr>
          <p:cNvPr id="6" name="Picture 2" descr="http://477rze2quqlc4eiusm26khln.wpengine.netdna-cdn.com/wp-content/uploads/2013/03/outline-blank-transparent-world-map-b1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7452" y="1412331"/>
            <a:ext cx="9517099" cy="44108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p:cNvGraphicFramePr>
            <a:graphicFrameLocks noGrp="1"/>
          </p:cNvGraphicFramePr>
          <p:nvPr>
            <p:extLst/>
          </p:nvPr>
        </p:nvGraphicFramePr>
        <p:xfrm>
          <a:off x="5202792" y="1062133"/>
          <a:ext cx="1957482" cy="667873"/>
        </p:xfrm>
        <a:graphic>
          <a:graphicData uri="http://schemas.openxmlformats.org/drawingml/2006/table">
            <a:tbl>
              <a:tblPr firstRow="1" bandRow="1">
                <a:tableStyleId>{2D5ABB26-0587-4C30-8999-92F81FD0307C}</a:tableStyleId>
              </a:tblPr>
              <a:tblGrid>
                <a:gridCol w="585776">
                  <a:extLst>
                    <a:ext uri="{9D8B030D-6E8A-4147-A177-3AD203B41FA5}">
                      <a16:colId xmlns:a16="http://schemas.microsoft.com/office/drawing/2014/main" val="1148618092"/>
                    </a:ext>
                  </a:extLst>
                </a:gridCol>
                <a:gridCol w="1371706">
                  <a:extLst>
                    <a:ext uri="{9D8B030D-6E8A-4147-A177-3AD203B41FA5}">
                      <a16:colId xmlns:a16="http://schemas.microsoft.com/office/drawing/2014/main" val="170617485"/>
                    </a:ext>
                  </a:extLst>
                </a:gridCol>
              </a:tblGrid>
              <a:tr h="209166">
                <a:tc>
                  <a:txBody>
                    <a:bodyPr/>
                    <a:lstStyle/>
                    <a:p>
                      <a:pPr algn="ctr"/>
                      <a:r>
                        <a:rPr lang="en-US" sz="1400">
                          <a:latin typeface="Calibri" panose="020F0502020204030204" pitchFamily="34" charset="0"/>
                        </a:rPr>
                        <a:t>Geo</a:t>
                      </a:r>
                    </a:p>
                  </a:txBody>
                  <a:tcPr marL="91414" marR="91414" marT="0" marB="0" anchor="b">
                    <a:lnB w="9525" cap="flat" cmpd="sng" algn="ctr">
                      <a:solidFill>
                        <a:schemeClr val="tx1"/>
                      </a:solidFill>
                      <a:prstDash val="solid"/>
                      <a:round/>
                      <a:headEnd type="none" w="med" len="med"/>
                      <a:tailEnd type="none" w="med" len="med"/>
                    </a:lnB>
                  </a:tcPr>
                </a:tc>
                <a:tc>
                  <a:txBody>
                    <a:bodyPr/>
                    <a:lstStyle/>
                    <a:p>
                      <a:pPr algn="ctr"/>
                      <a:r>
                        <a:rPr lang="en-US" sz="1400">
                          <a:latin typeface="Calibri" panose="020F0502020204030204" pitchFamily="34" charset="0"/>
                        </a:rPr>
                        <a:t>Region</a:t>
                      </a:r>
                    </a:p>
                  </a:txBody>
                  <a:tcPr marL="91414" marR="91414" marT="0" marB="0" anchor="b">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3811282"/>
                  </a:ext>
                </a:extLst>
              </a:tr>
              <a:tr h="202789">
                <a:tc rowSpan="2">
                  <a:txBody>
                    <a:bodyPr/>
                    <a:lstStyle/>
                    <a:p>
                      <a:pPr algn="ctr"/>
                      <a:r>
                        <a:rPr lang="en-US" sz="1400">
                          <a:latin typeface="Calibri" panose="020F0502020204030204" pitchFamily="34" charset="0"/>
                        </a:rPr>
                        <a:t>EMEA</a:t>
                      </a:r>
                    </a:p>
                  </a:txBody>
                  <a:tcPr marL="45706" marR="91414" marT="0" marB="0" anchor="ctr">
                    <a:lnT w="952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latin typeface="Calibri" panose="020F0502020204030204" pitchFamily="34" charset="0"/>
                        </a:rPr>
                        <a:t>Europe West</a:t>
                      </a:r>
                    </a:p>
                  </a:txBody>
                  <a:tcPr marL="45706" marR="91414" marT="0" marB="0">
                    <a:lnT w="952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76384819"/>
                  </a:ext>
                </a:extLst>
              </a:tr>
              <a:tr h="251724">
                <a:tc vMerge="1">
                  <a:txBody>
                    <a:bodyPr/>
                    <a:lstStyle/>
                    <a:p>
                      <a:endParaRPr lang="en-US" sz="1000">
                        <a:latin typeface="Calibri" panose="020F0502020204030204" pitchFamily="34" charset="0"/>
                      </a:endParaRPr>
                    </a:p>
                  </a:txBody>
                  <a:tcPr marL="45720" marT="0" marB="0"/>
                </a:tc>
                <a:tc>
                  <a:txBody>
                    <a:bodyPr/>
                    <a:lstStyle/>
                    <a:p>
                      <a:r>
                        <a:rPr lang="en-US" sz="1200" dirty="0">
                          <a:latin typeface="Calibri" panose="020F0502020204030204" pitchFamily="34" charset="0"/>
                        </a:rPr>
                        <a:t>Europe North</a:t>
                      </a:r>
                    </a:p>
                  </a:txBody>
                  <a:tcPr marL="45706" marR="91414"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10073287"/>
                  </a:ext>
                </a:extLst>
              </a:tr>
            </a:tbl>
          </a:graphicData>
        </a:graphic>
      </p:graphicFrame>
      <p:graphicFrame>
        <p:nvGraphicFramePr>
          <p:cNvPr id="8" name="Table 7"/>
          <p:cNvGraphicFramePr>
            <a:graphicFrameLocks noGrp="1"/>
          </p:cNvGraphicFramePr>
          <p:nvPr>
            <p:extLst/>
          </p:nvPr>
        </p:nvGraphicFramePr>
        <p:xfrm>
          <a:off x="9830574" y="2192772"/>
          <a:ext cx="1717903" cy="1197696"/>
        </p:xfrm>
        <a:graphic>
          <a:graphicData uri="http://schemas.openxmlformats.org/drawingml/2006/table">
            <a:tbl>
              <a:tblPr firstRow="1" bandRow="1">
                <a:tableStyleId>{2D5ABB26-0587-4C30-8999-92F81FD0307C}</a:tableStyleId>
              </a:tblPr>
              <a:tblGrid>
                <a:gridCol w="514082">
                  <a:extLst>
                    <a:ext uri="{9D8B030D-6E8A-4147-A177-3AD203B41FA5}">
                      <a16:colId xmlns:a16="http://schemas.microsoft.com/office/drawing/2014/main" val="1148618092"/>
                    </a:ext>
                  </a:extLst>
                </a:gridCol>
                <a:gridCol w="1203821">
                  <a:extLst>
                    <a:ext uri="{9D8B030D-6E8A-4147-A177-3AD203B41FA5}">
                      <a16:colId xmlns:a16="http://schemas.microsoft.com/office/drawing/2014/main" val="170617485"/>
                    </a:ext>
                  </a:extLst>
                </a:gridCol>
              </a:tblGrid>
              <a:tr h="404496">
                <a:tc>
                  <a:txBody>
                    <a:bodyPr/>
                    <a:lstStyle/>
                    <a:p>
                      <a:pPr algn="ctr"/>
                      <a:r>
                        <a:rPr lang="en-US" sz="1400">
                          <a:latin typeface="Calibri" panose="020F0502020204030204" pitchFamily="34" charset="0"/>
                        </a:rPr>
                        <a:t>Geo</a:t>
                      </a:r>
                    </a:p>
                  </a:txBody>
                  <a:tcPr marL="91414" marR="91414" marT="0" marB="0" anchor="b">
                    <a:lnB w="9525" cap="flat" cmpd="sng" algn="ctr">
                      <a:solidFill>
                        <a:schemeClr val="tx1"/>
                      </a:solidFill>
                      <a:prstDash val="solid"/>
                      <a:round/>
                      <a:headEnd type="none" w="med" len="med"/>
                      <a:tailEnd type="none" w="med" len="med"/>
                    </a:lnB>
                  </a:tcPr>
                </a:tc>
                <a:tc>
                  <a:txBody>
                    <a:bodyPr/>
                    <a:lstStyle/>
                    <a:p>
                      <a:pPr algn="ctr"/>
                      <a:r>
                        <a:rPr lang="en-US" sz="1400">
                          <a:latin typeface="Calibri" panose="020F0502020204030204" pitchFamily="34" charset="0"/>
                        </a:rPr>
                        <a:t>Region</a:t>
                      </a:r>
                    </a:p>
                  </a:txBody>
                  <a:tcPr marL="91414" marR="91414" marT="0" marB="0" anchor="b">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3811282"/>
                  </a:ext>
                </a:extLst>
              </a:tr>
              <a:tr h="198300">
                <a:tc rowSpan="2">
                  <a:txBody>
                    <a:bodyPr/>
                    <a:lstStyle/>
                    <a:p>
                      <a:pPr algn="ctr"/>
                      <a:r>
                        <a:rPr lang="en-US" sz="1400">
                          <a:latin typeface="Calibri" panose="020F0502020204030204" pitchFamily="34" charset="0"/>
                        </a:rPr>
                        <a:t>KR</a:t>
                      </a:r>
                    </a:p>
                  </a:txBody>
                  <a:tcPr marL="45706" marR="91414" marT="0" marB="0" anchor="ctr">
                    <a:lnT w="9525" cap="flat" cmpd="sng" algn="ctr">
                      <a:solidFill>
                        <a:schemeClr val="tx1"/>
                      </a:solidFill>
                      <a:prstDash val="solid"/>
                      <a:round/>
                      <a:headEnd type="none" w="med" len="med"/>
                      <a:tailEnd type="none" w="med" len="med"/>
                    </a:lnT>
                    <a:lnB w="6350" cap="flat" cmpd="sng" algn="ctr">
                      <a:noFill/>
                      <a:prstDash val="sysDash"/>
                      <a:round/>
                      <a:headEnd type="none" w="med" len="med"/>
                      <a:tailEnd type="none" w="med" len="med"/>
                    </a:lnB>
                  </a:tcPr>
                </a:tc>
                <a:tc>
                  <a:txBody>
                    <a:bodyPr/>
                    <a:lstStyle/>
                    <a:p>
                      <a:pPr marL="0" algn="l" defTabSz="914367" rtl="0" eaLnBrk="1" fontAlgn="ctr" latinLnBrk="0" hangingPunct="1"/>
                      <a:r>
                        <a:rPr lang="en-US" sz="1200" kern="1200">
                          <a:solidFill>
                            <a:schemeClr val="tx1"/>
                          </a:solidFill>
                          <a:latin typeface="Calibri" panose="020F0502020204030204" pitchFamily="34" charset="0"/>
                          <a:ea typeface="+mn-ea"/>
                          <a:cs typeface="+mn-cs"/>
                        </a:rPr>
                        <a:t>South</a:t>
                      </a:r>
                    </a:p>
                  </a:txBody>
                  <a:tcPr marL="45706" marR="91414" marT="0" marB="0" anchor="ctr">
                    <a:lnT w="952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84290360"/>
                  </a:ext>
                </a:extLst>
              </a:tr>
              <a:tr h="198300">
                <a:tc vMerge="1">
                  <a:txBody>
                    <a:bodyPr/>
                    <a:lstStyle/>
                    <a:p>
                      <a:pPr algn="ctr"/>
                      <a:endParaRPr lang="en-US" sz="1000">
                        <a:latin typeface="Calibri" panose="020F0502020204030204" pitchFamily="34" charset="0"/>
                      </a:endParaRPr>
                    </a:p>
                  </a:txBody>
                  <a:tcPr marL="45720" marT="0" marB="0" anchor="ctr"/>
                </a:tc>
                <a:tc>
                  <a:txBody>
                    <a:bodyPr/>
                    <a:lstStyle/>
                    <a:p>
                      <a:pPr marL="0" algn="l" defTabSz="914367" rtl="0" eaLnBrk="1" fontAlgn="ctr" latinLnBrk="0" hangingPunct="1"/>
                      <a:r>
                        <a:rPr lang="en-US" sz="1200" kern="1200">
                          <a:solidFill>
                            <a:schemeClr val="tx1"/>
                          </a:solidFill>
                          <a:latin typeface="Calibri" panose="020F0502020204030204" pitchFamily="34" charset="0"/>
                          <a:ea typeface="+mn-ea"/>
                          <a:cs typeface="+mn-cs"/>
                        </a:rPr>
                        <a:t>Central</a:t>
                      </a:r>
                    </a:p>
                  </a:txBody>
                  <a:tcPr marL="45706" marR="91414" marT="0" marB="0" anchor="ctr">
                    <a:lnB w="6350" cap="flat" cmpd="sng" algn="ctr">
                      <a:noFill/>
                      <a:prstDash val="sysDash"/>
                      <a:round/>
                      <a:headEnd type="none" w="med" len="med"/>
                      <a:tailEnd type="none" w="med" len="med"/>
                    </a:lnB>
                  </a:tcPr>
                </a:tc>
                <a:extLst>
                  <a:ext uri="{0D108BD9-81ED-4DB2-BD59-A6C34878D82A}">
                    <a16:rowId xmlns:a16="http://schemas.microsoft.com/office/drawing/2014/main" val="787155594"/>
                  </a:ext>
                </a:extLst>
              </a:tr>
              <a:tr h="198300">
                <a:tc rowSpan="2">
                  <a:txBody>
                    <a:bodyPr/>
                    <a:lstStyle/>
                    <a:p>
                      <a:pPr algn="ctr"/>
                      <a:r>
                        <a:rPr lang="en-US" sz="1400">
                          <a:latin typeface="Calibri" panose="020F0502020204030204" pitchFamily="34" charset="0"/>
                        </a:rPr>
                        <a:t>IN</a:t>
                      </a:r>
                    </a:p>
                  </a:txBody>
                  <a:tcPr marL="45706" marR="91414" marT="0" marB="0" anchor="ctr">
                    <a:lnL>
                      <a:noFill/>
                    </a:lnL>
                    <a:lnR>
                      <a:noFill/>
                    </a:lnR>
                    <a:lnT w="6350" cap="flat" cmpd="sng" algn="ctr">
                      <a:noFill/>
                      <a:prstDash val="sysDash"/>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l" defTabSz="914367" rtl="0" eaLnBrk="1" fontAlgn="ctr" latinLnBrk="0" hangingPunct="1"/>
                      <a:r>
                        <a:rPr lang="en-US" sz="1200" kern="1200">
                          <a:solidFill>
                            <a:schemeClr val="tx1"/>
                          </a:solidFill>
                          <a:latin typeface="Calibri" panose="020F0502020204030204" pitchFamily="34" charset="0"/>
                          <a:ea typeface="+mn-ea"/>
                          <a:cs typeface="+mn-cs"/>
                        </a:rPr>
                        <a:t>South</a:t>
                      </a:r>
                    </a:p>
                  </a:txBody>
                  <a:tcPr marL="45706" marR="91414" marT="0" marB="0" anchor="ctr">
                    <a:lnL>
                      <a:noFill/>
                    </a:lnL>
                    <a:lnR>
                      <a:noFill/>
                    </a:lnR>
                    <a:lnT w="6350" cap="flat" cmpd="sng" algn="ctr">
                      <a:noFill/>
                      <a:prstDash val="sysDash"/>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3627793511"/>
                  </a:ext>
                </a:extLst>
              </a:tr>
              <a:tr h="198300">
                <a:tc vMerge="1">
                  <a:txBody>
                    <a:bodyPr/>
                    <a:lstStyle/>
                    <a:p>
                      <a:pPr algn="ctr"/>
                      <a:endParaRPr lang="en-US" sz="1000">
                        <a:latin typeface="Calibri" panose="020F0502020204030204" pitchFamily="34" charset="0"/>
                      </a:endParaRPr>
                    </a:p>
                  </a:txBody>
                  <a:tcPr marL="45720" marT="0" marB="0" anchor="ctr"/>
                </a:tc>
                <a:tc>
                  <a:txBody>
                    <a:bodyPr/>
                    <a:lstStyle/>
                    <a:p>
                      <a:pPr marL="0" algn="l" defTabSz="914367" rtl="0" eaLnBrk="1" fontAlgn="ctr" latinLnBrk="0" hangingPunct="1"/>
                      <a:r>
                        <a:rPr lang="en-US" sz="1200" kern="1200" dirty="0">
                          <a:solidFill>
                            <a:schemeClr val="tx1"/>
                          </a:solidFill>
                          <a:latin typeface="Calibri" panose="020F0502020204030204" pitchFamily="34" charset="0"/>
                          <a:ea typeface="+mn-ea"/>
                          <a:cs typeface="+mn-cs"/>
                        </a:rPr>
                        <a:t>Central</a:t>
                      </a:r>
                    </a:p>
                  </a:txBody>
                  <a:tcPr marL="45706" marR="91414"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87502748"/>
                  </a:ext>
                </a:extLst>
              </a:tr>
            </a:tbl>
          </a:graphicData>
        </a:graphic>
      </p:graphicFrame>
      <p:sp>
        <p:nvSpPr>
          <p:cNvPr id="9" name="Oval 8"/>
          <p:cNvSpPr/>
          <p:nvPr/>
        </p:nvSpPr>
        <p:spPr bwMode="auto">
          <a:xfrm>
            <a:off x="1987970" y="2682086"/>
            <a:ext cx="90195" cy="90195"/>
          </a:xfrm>
          <a:prstGeom prst="ellips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0" name="Oval 9"/>
          <p:cNvSpPr/>
          <p:nvPr/>
        </p:nvSpPr>
        <p:spPr bwMode="auto">
          <a:xfrm>
            <a:off x="2062661" y="2532703"/>
            <a:ext cx="90195" cy="90195"/>
          </a:xfrm>
          <a:prstGeom prst="ellips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1" name="Oval 10"/>
          <p:cNvSpPr/>
          <p:nvPr/>
        </p:nvSpPr>
        <p:spPr bwMode="auto">
          <a:xfrm>
            <a:off x="2436118" y="2532703"/>
            <a:ext cx="90195" cy="90195"/>
          </a:xfrm>
          <a:prstGeom prst="ellips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 name="Oval 11"/>
          <p:cNvSpPr/>
          <p:nvPr/>
        </p:nvSpPr>
        <p:spPr bwMode="auto">
          <a:xfrm>
            <a:off x="2868764" y="2591891"/>
            <a:ext cx="90195" cy="90195"/>
          </a:xfrm>
          <a:prstGeom prst="ellips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3" name="Oval 12"/>
          <p:cNvSpPr/>
          <p:nvPr/>
        </p:nvSpPr>
        <p:spPr bwMode="auto">
          <a:xfrm>
            <a:off x="2510810" y="2906160"/>
            <a:ext cx="90195" cy="90195"/>
          </a:xfrm>
          <a:prstGeom prst="ellips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4" name="Oval 13"/>
          <p:cNvSpPr/>
          <p:nvPr/>
        </p:nvSpPr>
        <p:spPr bwMode="auto">
          <a:xfrm>
            <a:off x="2794073" y="2532703"/>
            <a:ext cx="90195" cy="90195"/>
          </a:xfrm>
          <a:prstGeom prst="ellips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 name="Oval 14"/>
          <p:cNvSpPr/>
          <p:nvPr/>
        </p:nvSpPr>
        <p:spPr bwMode="auto">
          <a:xfrm>
            <a:off x="3018147" y="2831469"/>
            <a:ext cx="90195" cy="90195"/>
          </a:xfrm>
          <a:prstGeom prst="ellips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8" name="Oval 17"/>
          <p:cNvSpPr/>
          <p:nvPr/>
        </p:nvSpPr>
        <p:spPr bwMode="auto">
          <a:xfrm>
            <a:off x="2569997" y="2980852"/>
            <a:ext cx="90195" cy="90195"/>
          </a:xfrm>
          <a:prstGeom prst="ellips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9" name="Oval 18"/>
          <p:cNvSpPr/>
          <p:nvPr/>
        </p:nvSpPr>
        <p:spPr bwMode="auto">
          <a:xfrm>
            <a:off x="5109508" y="2218433"/>
            <a:ext cx="90195" cy="90195"/>
          </a:xfrm>
          <a:prstGeom prst="ellips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0" name="Oval 19"/>
          <p:cNvSpPr/>
          <p:nvPr/>
        </p:nvSpPr>
        <p:spPr bwMode="auto">
          <a:xfrm>
            <a:off x="5482965" y="2293124"/>
            <a:ext cx="90195" cy="90195"/>
          </a:xfrm>
          <a:prstGeom prst="ellips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1" name="Oval 20"/>
          <p:cNvSpPr/>
          <p:nvPr/>
        </p:nvSpPr>
        <p:spPr bwMode="auto">
          <a:xfrm>
            <a:off x="8784893" y="2756778"/>
            <a:ext cx="90195" cy="90195"/>
          </a:xfrm>
          <a:prstGeom prst="ellips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2" name="Oval 21"/>
          <p:cNvSpPr/>
          <p:nvPr/>
        </p:nvSpPr>
        <p:spPr bwMode="auto">
          <a:xfrm>
            <a:off x="8710202" y="2682086"/>
            <a:ext cx="90195" cy="90195"/>
          </a:xfrm>
          <a:prstGeom prst="ellips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3" name="Oval 22"/>
          <p:cNvSpPr/>
          <p:nvPr/>
        </p:nvSpPr>
        <p:spPr bwMode="auto">
          <a:xfrm>
            <a:off x="7424943" y="3264114"/>
            <a:ext cx="90195" cy="90195"/>
          </a:xfrm>
          <a:prstGeom prst="ellips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4" name="Oval 23"/>
          <p:cNvSpPr/>
          <p:nvPr/>
        </p:nvSpPr>
        <p:spPr bwMode="auto">
          <a:xfrm>
            <a:off x="7515139" y="3354309"/>
            <a:ext cx="90195" cy="90195"/>
          </a:xfrm>
          <a:prstGeom prst="ellipse">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1" y="6038286"/>
            <a:ext cx="12191999" cy="635559"/>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1" i="1" u="none" strike="noStrike" kern="1200" cap="none" spc="0" normalizeH="0" baseline="0" noProof="0" dirty="0">
                <a:ln>
                  <a:noFill/>
                </a:ln>
                <a:solidFill>
                  <a:srgbClr val="353535"/>
                </a:solidFill>
                <a:effectLst/>
                <a:uLnTx/>
                <a:uFillTx/>
                <a:latin typeface="Segoe UI Semilight"/>
                <a:ea typeface="+mn-ea"/>
                <a:cs typeface="+mn-cs"/>
              </a:rPr>
              <a:t>Blob-Level tiering will be available in all regions</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1" i="1" u="none" strike="noStrike" kern="1200" cap="none" spc="0" normalizeH="0" baseline="0" noProof="0" dirty="0">
                <a:ln>
                  <a:noFill/>
                </a:ln>
                <a:solidFill>
                  <a:srgbClr val="353535"/>
                </a:solidFill>
                <a:effectLst/>
                <a:uLnTx/>
                <a:uFillTx/>
                <a:latin typeface="Segoe UI Semilight"/>
                <a:ea typeface="+mn-ea"/>
                <a:cs typeface="+mn-cs"/>
              </a:rPr>
              <a:t>6 more regions in Q4 CY18: </a:t>
            </a:r>
            <a:r>
              <a:rPr kumimoji="0" lang="en-US" sz="1800" b="0" i="0" u="none" strike="noStrike" kern="1200" cap="none" spc="0" normalizeH="0" baseline="0" noProof="0" dirty="0">
                <a:ln>
                  <a:noFill/>
                </a:ln>
                <a:solidFill>
                  <a:srgbClr val="505050"/>
                </a:solidFill>
                <a:effectLst/>
                <a:uLnTx/>
                <a:uFillTx/>
                <a:latin typeface="Segoe UI"/>
                <a:ea typeface="+mn-ea"/>
                <a:cs typeface="+mn-cs"/>
              </a:rPr>
              <a:t>Australia, Asia SE, Asia E, UK, Japan, US </a:t>
            </a:r>
            <a:r>
              <a:rPr kumimoji="0" lang="en-US" sz="1800" b="0" i="0" u="none" strike="noStrike" kern="1200" cap="none" spc="0" normalizeH="0" baseline="0" noProof="0" dirty="0" err="1">
                <a:ln>
                  <a:noFill/>
                </a:ln>
                <a:solidFill>
                  <a:srgbClr val="505050"/>
                </a:solidFill>
                <a:effectLst/>
                <a:uLnTx/>
                <a:uFillTx/>
                <a:latin typeface="Segoe UI"/>
                <a:ea typeface="+mn-ea"/>
                <a:cs typeface="+mn-cs"/>
              </a:rPr>
              <a:t>Gov</a:t>
            </a:r>
            <a:endParaRPr kumimoji="0" lang="en-US" sz="1765" b="1" i="1" u="none" strike="noStrike" kern="1200" cap="none" spc="0" normalizeH="0" baseline="0" noProof="0" dirty="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3024966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1"/>
                </a:solidFill>
              </a:rPr>
              <a:t>Azure Storage Durability</a:t>
            </a:r>
          </a:p>
        </p:txBody>
      </p:sp>
      <p:grpSp>
        <p:nvGrpSpPr>
          <p:cNvPr id="3" name="Group 2">
            <a:extLst>
              <a:ext uri="{FF2B5EF4-FFF2-40B4-BE49-F238E27FC236}">
                <a16:creationId xmlns:a16="http://schemas.microsoft.com/office/drawing/2014/main" id="{3A105FCD-0BCD-4481-AEFD-39EC2FDB5039}"/>
              </a:ext>
            </a:extLst>
          </p:cNvPr>
          <p:cNvGrpSpPr/>
          <p:nvPr/>
        </p:nvGrpSpPr>
        <p:grpSpPr>
          <a:xfrm>
            <a:off x="1104973" y="1918840"/>
            <a:ext cx="2321165" cy="4471516"/>
            <a:chOff x="1104973" y="1918840"/>
            <a:chExt cx="2321165" cy="4471516"/>
          </a:xfrm>
        </p:grpSpPr>
        <p:sp>
          <p:nvSpPr>
            <p:cNvPr id="10" name="Rectangle 9"/>
            <p:cNvSpPr/>
            <p:nvPr/>
          </p:nvSpPr>
          <p:spPr bwMode="auto">
            <a:xfrm>
              <a:off x="1104973" y="3887729"/>
              <a:ext cx="2321165"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LRS</a:t>
              </a:r>
              <a:endPar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3 replicas, 1 region</a:t>
              </a: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Protect against disk, node, rack failures</a:t>
              </a: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Write is </a:t>
              </a:r>
              <a:r>
                <a:rPr kumimoji="0" lang="en-US" sz="1400" b="0" i="0" u="none" strike="noStrike" kern="1200" cap="none" spc="0" normalizeH="0" baseline="0" noProof="0" err="1">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ack’d</a:t>
              </a: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 when all replicas are committed</a:t>
              </a: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Superior to dual-parity RAID</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Rectangle 3"/>
            <p:cNvSpPr>
              <a:spLocks noChangeAspect="1"/>
            </p:cNvSpPr>
            <p:nvPr/>
          </p:nvSpPr>
          <p:spPr bwMode="auto">
            <a:xfrm>
              <a:off x="1448626" y="2486357"/>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Database_EFC7" title="Icon of a cylinder">
              <a:extLst>
                <a:ext uri="{FF2B5EF4-FFF2-40B4-BE49-F238E27FC236}">
                  <a16:creationId xmlns:a16="http://schemas.microsoft.com/office/drawing/2014/main" id="{662081E5-B1FD-431D-BB04-8DB7A349087C}"/>
                </a:ext>
              </a:extLst>
            </p:cNvPr>
            <p:cNvSpPr>
              <a:spLocks noChangeAspect="1" noEditPoints="1"/>
            </p:cNvSpPr>
            <p:nvPr/>
          </p:nvSpPr>
          <p:spPr bwMode="auto">
            <a:xfrm>
              <a:off x="1583670" y="26367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2" name="Database_EFC7" title="Icon of a cylinder">
              <a:extLst>
                <a:ext uri="{FF2B5EF4-FFF2-40B4-BE49-F238E27FC236}">
                  <a16:creationId xmlns:a16="http://schemas.microsoft.com/office/drawing/2014/main" id="{BFD84CD2-799A-4E78-8E26-E35D2302A0BA}"/>
                </a:ext>
              </a:extLst>
            </p:cNvPr>
            <p:cNvSpPr>
              <a:spLocks noChangeAspect="1" noEditPoints="1"/>
            </p:cNvSpPr>
            <p:nvPr/>
          </p:nvSpPr>
          <p:spPr bwMode="auto">
            <a:xfrm>
              <a:off x="1736070" y="27891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3" name="Database_EFC7" title="Icon of a cylinder">
              <a:extLst>
                <a:ext uri="{FF2B5EF4-FFF2-40B4-BE49-F238E27FC236}">
                  <a16:creationId xmlns:a16="http://schemas.microsoft.com/office/drawing/2014/main" id="{E2E4413A-23C9-4E90-916F-1585B35B66A5}"/>
                </a:ext>
              </a:extLst>
            </p:cNvPr>
            <p:cNvSpPr>
              <a:spLocks noChangeAspect="1" noEditPoints="1"/>
            </p:cNvSpPr>
            <p:nvPr/>
          </p:nvSpPr>
          <p:spPr bwMode="auto">
            <a:xfrm>
              <a:off x="1888470" y="29415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14" name="Straight Arrow Connector 13">
              <a:extLst>
                <a:ext uri="{FF2B5EF4-FFF2-40B4-BE49-F238E27FC236}">
                  <a16:creationId xmlns:a16="http://schemas.microsoft.com/office/drawing/2014/main" id="{23F0DC5E-A4CB-480F-8771-8A47048138EE}"/>
                </a:ext>
              </a:extLst>
            </p:cNvPr>
            <p:cNvCxnSpPr>
              <a:cxnSpLocks/>
            </p:cNvCxnSpPr>
            <p:nvPr/>
          </p:nvCxnSpPr>
          <p:spPr>
            <a:xfrm flipV="1">
              <a:off x="2116085" y="1918840"/>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25C8CAE-3950-46D5-BF56-9389EB36D2F7}"/>
                </a:ext>
              </a:extLst>
            </p:cNvPr>
            <p:cNvCxnSpPr>
              <a:cxnSpLocks/>
            </p:cNvCxnSpPr>
            <p:nvPr/>
          </p:nvCxnSpPr>
          <p:spPr>
            <a:xfrm flipH="1">
              <a:off x="1770254" y="1918840"/>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82D6E07-4246-4C9A-8355-8998120CD674}"/>
              </a:ext>
            </a:extLst>
          </p:cNvPr>
          <p:cNvGrpSpPr/>
          <p:nvPr/>
        </p:nvGrpSpPr>
        <p:grpSpPr>
          <a:xfrm>
            <a:off x="5836754" y="1846949"/>
            <a:ext cx="2758305" cy="4414046"/>
            <a:chOff x="4525412" y="1976311"/>
            <a:chExt cx="2758305" cy="4414046"/>
          </a:xfrm>
        </p:grpSpPr>
        <p:sp>
          <p:nvSpPr>
            <p:cNvPr id="13" name="Rectangle 12"/>
            <p:cNvSpPr/>
            <p:nvPr/>
          </p:nvSpPr>
          <p:spPr bwMode="auto">
            <a:xfrm>
              <a:off x="4525413" y="3887730"/>
              <a:ext cx="2758304"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2050">
                      <a:lumMod val="50000"/>
                      <a:lumOff val="50000"/>
                    </a:srgbClr>
                  </a:solidFill>
                  <a:effectLst/>
                  <a:uLnTx/>
                  <a:uFillTx/>
                  <a:latin typeface="Segoe UI Semibold" panose="020B0702040204020203" pitchFamily="34" charset="0"/>
                  <a:ea typeface="+mn-ea"/>
                  <a:cs typeface="Segoe UI Semibold" panose="020B0702040204020203" pitchFamily="34" charset="0"/>
                </a:rPr>
                <a:t>GRS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6 replicas, 2 regions (3/region)</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Protects against major regional disasters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Asynchronous to secondary</a:t>
              </a:r>
            </a:p>
            <a:p>
              <a:pPr marL="280121" marR="0" lvl="0" indent="-280121"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2F2F2F"/>
                </a:soli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0" name="Rectangle 109"/>
            <p:cNvSpPr>
              <a:spLocks noChangeAspect="1"/>
            </p:cNvSpPr>
            <p:nvPr/>
          </p:nvSpPr>
          <p:spPr bwMode="auto">
            <a:xfrm>
              <a:off x="4619894" y="2601298"/>
              <a:ext cx="1045829" cy="993538"/>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9" name="TextBox 128"/>
            <p:cNvSpPr txBox="1"/>
            <p:nvPr/>
          </p:nvSpPr>
          <p:spPr>
            <a:xfrm>
              <a:off x="5072843" y="2543828"/>
              <a:ext cx="1475819"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Typically &gt;300mi</a:t>
              </a:r>
            </a:p>
          </p:txBody>
        </p:sp>
        <p:sp>
          <p:nvSpPr>
            <p:cNvPr id="130" name="TextBox 129"/>
            <p:cNvSpPr txBox="1"/>
            <p:nvPr/>
          </p:nvSpPr>
          <p:spPr>
            <a:xfrm>
              <a:off x="5435637" y="3141579"/>
              <a:ext cx="750230"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Async</a:t>
              </a:r>
            </a:p>
          </p:txBody>
        </p:sp>
        <p:sp>
          <p:nvSpPr>
            <p:cNvPr id="131" name="TextBox 130"/>
            <p:cNvSpPr txBox="1"/>
            <p:nvPr/>
          </p:nvSpPr>
          <p:spPr>
            <a:xfrm>
              <a:off x="4729191" y="3509842"/>
              <a:ext cx="872555"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Primary</a:t>
              </a:r>
            </a:p>
          </p:txBody>
        </p:sp>
        <p:sp>
          <p:nvSpPr>
            <p:cNvPr id="132" name="TextBox 131"/>
            <p:cNvSpPr txBox="1"/>
            <p:nvPr/>
          </p:nvSpPr>
          <p:spPr>
            <a:xfrm>
              <a:off x="6224154" y="3509842"/>
              <a:ext cx="1059562"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Secondary</a:t>
              </a:r>
            </a:p>
          </p:txBody>
        </p:sp>
        <p:sp>
          <p:nvSpPr>
            <p:cNvPr id="59" name="Rectangle 58">
              <a:extLst>
                <a:ext uri="{FF2B5EF4-FFF2-40B4-BE49-F238E27FC236}">
                  <a16:creationId xmlns:a16="http://schemas.microsoft.com/office/drawing/2014/main" id="{6BC83726-7142-4E05-AECD-FF9BFA023B79}"/>
                </a:ext>
              </a:extLst>
            </p:cNvPr>
            <p:cNvSpPr>
              <a:spLocks noChangeAspect="1"/>
            </p:cNvSpPr>
            <p:nvPr/>
          </p:nvSpPr>
          <p:spPr bwMode="auto">
            <a:xfrm>
              <a:off x="4525412"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Database_EFC7" title="Icon of a cylinder">
              <a:extLst>
                <a:ext uri="{FF2B5EF4-FFF2-40B4-BE49-F238E27FC236}">
                  <a16:creationId xmlns:a16="http://schemas.microsoft.com/office/drawing/2014/main" id="{6D839485-CF42-448F-AA86-0281BE54B8D8}"/>
                </a:ext>
              </a:extLst>
            </p:cNvPr>
            <p:cNvSpPr>
              <a:spLocks noChangeAspect="1" noEditPoints="1"/>
            </p:cNvSpPr>
            <p:nvPr/>
          </p:nvSpPr>
          <p:spPr bwMode="auto">
            <a:xfrm>
              <a:off x="4660456"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1" name="Database_EFC7" title="Icon of a cylinder">
              <a:extLst>
                <a:ext uri="{FF2B5EF4-FFF2-40B4-BE49-F238E27FC236}">
                  <a16:creationId xmlns:a16="http://schemas.microsoft.com/office/drawing/2014/main" id="{92A39E0D-1C4F-4951-8554-A99DA70D0699}"/>
                </a:ext>
              </a:extLst>
            </p:cNvPr>
            <p:cNvSpPr>
              <a:spLocks noChangeAspect="1" noEditPoints="1"/>
            </p:cNvSpPr>
            <p:nvPr/>
          </p:nvSpPr>
          <p:spPr bwMode="auto">
            <a:xfrm>
              <a:off x="4812856"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2" name="Database_EFC7" title="Icon of a cylinder">
              <a:extLst>
                <a:ext uri="{FF2B5EF4-FFF2-40B4-BE49-F238E27FC236}">
                  <a16:creationId xmlns:a16="http://schemas.microsoft.com/office/drawing/2014/main" id="{4D49EFA8-ACD4-4D23-9252-1D772CC14DD0}"/>
                </a:ext>
              </a:extLst>
            </p:cNvPr>
            <p:cNvSpPr>
              <a:spLocks noChangeAspect="1" noEditPoints="1"/>
            </p:cNvSpPr>
            <p:nvPr/>
          </p:nvSpPr>
          <p:spPr bwMode="auto">
            <a:xfrm>
              <a:off x="4965256"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63" name="Straight Arrow Connector 62">
              <a:extLst>
                <a:ext uri="{FF2B5EF4-FFF2-40B4-BE49-F238E27FC236}">
                  <a16:creationId xmlns:a16="http://schemas.microsoft.com/office/drawing/2014/main" id="{807CAA66-928E-47F9-B498-18368E5CA7A3}"/>
                </a:ext>
              </a:extLst>
            </p:cNvPr>
            <p:cNvCxnSpPr>
              <a:cxnSpLocks/>
            </p:cNvCxnSpPr>
            <p:nvPr/>
          </p:nvCxnSpPr>
          <p:spPr>
            <a:xfrm flipV="1">
              <a:off x="5192871"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1984940-FC12-41E3-AA68-5155EEC04459}"/>
                </a:ext>
              </a:extLst>
            </p:cNvPr>
            <p:cNvCxnSpPr>
              <a:cxnSpLocks/>
            </p:cNvCxnSpPr>
            <p:nvPr/>
          </p:nvCxnSpPr>
          <p:spPr>
            <a:xfrm flipH="1">
              <a:off x="4847040"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1" name="Database_EFC7" title="Icon of a cylinder">
              <a:extLst>
                <a:ext uri="{FF2B5EF4-FFF2-40B4-BE49-F238E27FC236}">
                  <a16:creationId xmlns:a16="http://schemas.microsoft.com/office/drawing/2014/main" id="{A06892BA-471E-4B84-AFD3-C4FF776BF309}"/>
                </a:ext>
              </a:extLst>
            </p:cNvPr>
            <p:cNvSpPr>
              <a:spLocks noChangeAspect="1" noEditPoints="1"/>
            </p:cNvSpPr>
            <p:nvPr/>
          </p:nvSpPr>
          <p:spPr bwMode="auto">
            <a:xfrm>
              <a:off x="6378462"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2" name="Database_EFC7" title="Icon of a cylinder">
              <a:extLst>
                <a:ext uri="{FF2B5EF4-FFF2-40B4-BE49-F238E27FC236}">
                  <a16:creationId xmlns:a16="http://schemas.microsoft.com/office/drawing/2014/main" id="{8F04DE6A-24DD-41C3-8CF9-264CD486EC83}"/>
                </a:ext>
              </a:extLst>
            </p:cNvPr>
            <p:cNvSpPr>
              <a:spLocks noChangeAspect="1" noEditPoints="1"/>
            </p:cNvSpPr>
            <p:nvPr/>
          </p:nvSpPr>
          <p:spPr bwMode="auto">
            <a:xfrm>
              <a:off x="6530862"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3" name="Database_EFC7" title="Icon of a cylinder">
              <a:extLst>
                <a:ext uri="{FF2B5EF4-FFF2-40B4-BE49-F238E27FC236}">
                  <a16:creationId xmlns:a16="http://schemas.microsoft.com/office/drawing/2014/main" id="{DBC19C4C-D2B2-49AE-9A6A-AC984E8B96B2}"/>
                </a:ext>
              </a:extLst>
            </p:cNvPr>
            <p:cNvSpPr>
              <a:spLocks noChangeAspect="1" noEditPoints="1"/>
            </p:cNvSpPr>
            <p:nvPr/>
          </p:nvSpPr>
          <p:spPr bwMode="auto">
            <a:xfrm>
              <a:off x="6683262"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78" name="Straight Arrow Connector 77">
              <a:extLst>
                <a:ext uri="{FF2B5EF4-FFF2-40B4-BE49-F238E27FC236}">
                  <a16:creationId xmlns:a16="http://schemas.microsoft.com/office/drawing/2014/main" id="{7B09AA26-CA2F-4420-90A4-5855898E2963}"/>
                </a:ext>
              </a:extLst>
            </p:cNvPr>
            <p:cNvCxnSpPr>
              <a:cxnSpLocks/>
            </p:cNvCxnSpPr>
            <p:nvPr/>
          </p:nvCxnSpPr>
          <p:spPr>
            <a:xfrm>
              <a:off x="5505420" y="3130734"/>
              <a:ext cx="653622" cy="0"/>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17DA6D65-B3E1-440C-8803-C8B1F8E5C71F}"/>
              </a:ext>
            </a:extLst>
          </p:cNvPr>
          <p:cNvGrpSpPr/>
          <p:nvPr/>
        </p:nvGrpSpPr>
        <p:grpSpPr>
          <a:xfrm>
            <a:off x="8413498" y="1976311"/>
            <a:ext cx="2794082" cy="4414046"/>
            <a:chOff x="8413498" y="1976311"/>
            <a:chExt cx="2794082" cy="4414046"/>
          </a:xfrm>
        </p:grpSpPr>
        <p:sp>
          <p:nvSpPr>
            <p:cNvPr id="12" name="Rectangle 11"/>
            <p:cNvSpPr/>
            <p:nvPr/>
          </p:nvSpPr>
          <p:spPr bwMode="auto">
            <a:xfrm>
              <a:off x="8561861" y="3887730"/>
              <a:ext cx="2645719"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RA-GRS</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GRS + Read access to secondary</a:t>
              </a: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Separate secondary endpoint</a:t>
              </a: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RPO delay to secondary can be queried</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8" name="Rectangle 137"/>
            <p:cNvSpPr>
              <a:spLocks noChangeAspect="1"/>
            </p:cNvSpPr>
            <p:nvPr/>
          </p:nvSpPr>
          <p:spPr bwMode="auto">
            <a:xfrm>
              <a:off x="8413498" y="2661179"/>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TextBox 143"/>
            <p:cNvSpPr txBox="1"/>
            <p:nvPr/>
          </p:nvSpPr>
          <p:spPr>
            <a:xfrm>
              <a:off x="8973261" y="2543828"/>
              <a:ext cx="1475819"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Typically &gt;300mi</a:t>
              </a:r>
            </a:p>
          </p:txBody>
        </p:sp>
        <p:sp>
          <p:nvSpPr>
            <p:cNvPr id="145" name="TextBox 144"/>
            <p:cNvSpPr txBox="1"/>
            <p:nvPr/>
          </p:nvSpPr>
          <p:spPr>
            <a:xfrm>
              <a:off x="9336055" y="3141579"/>
              <a:ext cx="750230"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Async</a:t>
              </a:r>
            </a:p>
          </p:txBody>
        </p:sp>
        <p:sp>
          <p:nvSpPr>
            <p:cNvPr id="146" name="TextBox 145"/>
            <p:cNvSpPr txBox="1"/>
            <p:nvPr/>
          </p:nvSpPr>
          <p:spPr>
            <a:xfrm>
              <a:off x="8541685" y="3509842"/>
              <a:ext cx="872555"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Primary</a:t>
              </a:r>
            </a:p>
          </p:txBody>
        </p:sp>
        <p:sp>
          <p:nvSpPr>
            <p:cNvPr id="147" name="TextBox 146"/>
            <p:cNvSpPr txBox="1"/>
            <p:nvPr/>
          </p:nvSpPr>
          <p:spPr>
            <a:xfrm>
              <a:off x="10148018" y="3509842"/>
              <a:ext cx="1059562"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Secondary</a:t>
              </a:r>
            </a:p>
          </p:txBody>
        </p:sp>
        <p:sp>
          <p:nvSpPr>
            <p:cNvPr id="65" name="Rectangle 64">
              <a:extLst>
                <a:ext uri="{FF2B5EF4-FFF2-40B4-BE49-F238E27FC236}">
                  <a16:creationId xmlns:a16="http://schemas.microsoft.com/office/drawing/2014/main" id="{65A56F03-3185-4CA7-9301-02A91406A96B}"/>
                </a:ext>
              </a:extLst>
            </p:cNvPr>
            <p:cNvSpPr>
              <a:spLocks noChangeAspect="1"/>
            </p:cNvSpPr>
            <p:nvPr/>
          </p:nvSpPr>
          <p:spPr bwMode="auto">
            <a:xfrm>
              <a:off x="8427987"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Database_EFC7" title="Icon of a cylinder">
              <a:extLst>
                <a:ext uri="{FF2B5EF4-FFF2-40B4-BE49-F238E27FC236}">
                  <a16:creationId xmlns:a16="http://schemas.microsoft.com/office/drawing/2014/main" id="{56F16A88-1628-4CCD-9F35-6B55D2084710}"/>
                </a:ext>
              </a:extLst>
            </p:cNvPr>
            <p:cNvSpPr>
              <a:spLocks noChangeAspect="1" noEditPoints="1"/>
            </p:cNvSpPr>
            <p:nvPr/>
          </p:nvSpPr>
          <p:spPr bwMode="auto">
            <a:xfrm>
              <a:off x="8563031"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7" name="Database_EFC7" title="Icon of a cylinder">
              <a:extLst>
                <a:ext uri="{FF2B5EF4-FFF2-40B4-BE49-F238E27FC236}">
                  <a16:creationId xmlns:a16="http://schemas.microsoft.com/office/drawing/2014/main" id="{7172B3A3-2757-4E16-A30F-91CF34AEE44C}"/>
                </a:ext>
              </a:extLst>
            </p:cNvPr>
            <p:cNvSpPr>
              <a:spLocks noChangeAspect="1" noEditPoints="1"/>
            </p:cNvSpPr>
            <p:nvPr/>
          </p:nvSpPr>
          <p:spPr bwMode="auto">
            <a:xfrm>
              <a:off x="8715431"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8" name="Database_EFC7" title="Icon of a cylinder">
              <a:extLst>
                <a:ext uri="{FF2B5EF4-FFF2-40B4-BE49-F238E27FC236}">
                  <a16:creationId xmlns:a16="http://schemas.microsoft.com/office/drawing/2014/main" id="{97CF81CB-7E5D-4B6D-97C9-C685CCE3CBF6}"/>
                </a:ext>
              </a:extLst>
            </p:cNvPr>
            <p:cNvSpPr>
              <a:spLocks noChangeAspect="1" noEditPoints="1"/>
            </p:cNvSpPr>
            <p:nvPr/>
          </p:nvSpPr>
          <p:spPr bwMode="auto">
            <a:xfrm>
              <a:off x="8867831"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69" name="Straight Arrow Connector 68">
              <a:extLst>
                <a:ext uri="{FF2B5EF4-FFF2-40B4-BE49-F238E27FC236}">
                  <a16:creationId xmlns:a16="http://schemas.microsoft.com/office/drawing/2014/main" id="{500480DD-F404-4D5B-9DCC-E6D17294CA40}"/>
                </a:ext>
              </a:extLst>
            </p:cNvPr>
            <p:cNvCxnSpPr>
              <a:cxnSpLocks/>
            </p:cNvCxnSpPr>
            <p:nvPr/>
          </p:nvCxnSpPr>
          <p:spPr>
            <a:xfrm flipV="1">
              <a:off x="9095446"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1BAC2E2-9187-4A42-936A-A9F719B34127}"/>
                </a:ext>
              </a:extLst>
            </p:cNvPr>
            <p:cNvCxnSpPr>
              <a:cxnSpLocks/>
            </p:cNvCxnSpPr>
            <p:nvPr/>
          </p:nvCxnSpPr>
          <p:spPr>
            <a:xfrm flipH="1">
              <a:off x="8749615"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Database_EFC7" title="Icon of a cylinder">
              <a:extLst>
                <a:ext uri="{FF2B5EF4-FFF2-40B4-BE49-F238E27FC236}">
                  <a16:creationId xmlns:a16="http://schemas.microsoft.com/office/drawing/2014/main" id="{7D80568D-05F6-41B7-A99C-8A2B6FEAC413}"/>
                </a:ext>
              </a:extLst>
            </p:cNvPr>
            <p:cNvSpPr>
              <a:spLocks noChangeAspect="1" noEditPoints="1"/>
            </p:cNvSpPr>
            <p:nvPr/>
          </p:nvSpPr>
          <p:spPr bwMode="auto">
            <a:xfrm>
              <a:off x="10282388"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5" name="Database_EFC7" title="Icon of a cylinder">
              <a:extLst>
                <a:ext uri="{FF2B5EF4-FFF2-40B4-BE49-F238E27FC236}">
                  <a16:creationId xmlns:a16="http://schemas.microsoft.com/office/drawing/2014/main" id="{81FED62A-0962-4DFC-9916-B8951FCBB26B}"/>
                </a:ext>
              </a:extLst>
            </p:cNvPr>
            <p:cNvSpPr>
              <a:spLocks noChangeAspect="1" noEditPoints="1"/>
            </p:cNvSpPr>
            <p:nvPr/>
          </p:nvSpPr>
          <p:spPr bwMode="auto">
            <a:xfrm>
              <a:off x="10434788"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6" name="Database_EFC7" title="Icon of a cylinder">
              <a:extLst>
                <a:ext uri="{FF2B5EF4-FFF2-40B4-BE49-F238E27FC236}">
                  <a16:creationId xmlns:a16="http://schemas.microsoft.com/office/drawing/2014/main" id="{44F38877-C26C-4C42-8559-A72B1A28AF82}"/>
                </a:ext>
              </a:extLst>
            </p:cNvPr>
            <p:cNvSpPr>
              <a:spLocks noChangeAspect="1" noEditPoints="1"/>
            </p:cNvSpPr>
            <p:nvPr/>
          </p:nvSpPr>
          <p:spPr bwMode="auto">
            <a:xfrm>
              <a:off x="10587188"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77" name="Straight Arrow Connector 76">
              <a:extLst>
                <a:ext uri="{FF2B5EF4-FFF2-40B4-BE49-F238E27FC236}">
                  <a16:creationId xmlns:a16="http://schemas.microsoft.com/office/drawing/2014/main" id="{923F539A-D8FF-432F-82DC-4BEE6EF84FF6}"/>
                </a:ext>
              </a:extLst>
            </p:cNvPr>
            <p:cNvCxnSpPr>
              <a:cxnSpLocks/>
            </p:cNvCxnSpPr>
            <p:nvPr/>
          </p:nvCxnSpPr>
          <p:spPr>
            <a:xfrm flipV="1">
              <a:off x="10587188" y="1976311"/>
              <a:ext cx="0" cy="510046"/>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0AAA984-F7FA-4329-80E8-E7D8FA08063D}"/>
                </a:ext>
              </a:extLst>
            </p:cNvPr>
            <p:cNvCxnSpPr>
              <a:cxnSpLocks/>
            </p:cNvCxnSpPr>
            <p:nvPr/>
          </p:nvCxnSpPr>
          <p:spPr>
            <a:xfrm>
              <a:off x="9336055" y="3130734"/>
              <a:ext cx="653622" cy="0"/>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11F2B163-C97B-4704-BDC8-93DCD8041871}"/>
              </a:ext>
            </a:extLst>
          </p:cNvPr>
          <p:cNvSpPr/>
          <p:nvPr/>
        </p:nvSpPr>
        <p:spPr bwMode="auto">
          <a:xfrm>
            <a:off x="2784930" y="3941573"/>
            <a:ext cx="3311070"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ZRS V2</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3 replicas </a:t>
            </a:r>
            <a:r>
              <a:rPr kumimoji="0" lang="en-US" sz="1400" b="1"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across 3 Zones</a:t>
            </a: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Protect against disk, node, rack and </a:t>
            </a:r>
            <a:r>
              <a:rPr kumimoji="0" lang="en-US" sz="1400" b="1"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zone</a:t>
            </a:r>
            <a:r>
              <a:rPr kumimoji="0" lang="en-US" sz="14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 failures</a:t>
            </a: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Synchronous writes </a:t>
            </a:r>
            <a:r>
              <a:rPr kumimoji="0" lang="en-US" sz="1400" b="0"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to all 3 zones</a:t>
            </a: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400" b="1" i="0" u="none" strike="noStrike" kern="1200" cap="none" spc="0" normalizeH="0" baseline="0" noProof="0" dirty="0">
                <a:ln>
                  <a:noFill/>
                </a:ln>
                <a:solidFill>
                  <a:srgbClr val="2F2F2F"/>
                </a:solidFill>
                <a:effectLst/>
                <a:uLnTx/>
                <a:uFillTx/>
                <a:latin typeface="Segoe UI" panose="020B0502040204020203" pitchFamily="34" charset="0"/>
                <a:ea typeface="Segoe UI" panose="020B0502040204020203" pitchFamily="34" charset="0"/>
                <a:cs typeface="Segoe UI" panose="020B0502040204020203" pitchFamily="34" charset="0"/>
              </a:rPr>
              <a:t>Private preview now</a:t>
            </a: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400" b="1" i="0" u="none" strike="noStrike" kern="1200" cap="none" spc="0" normalizeH="0" baseline="0" noProof="0" dirty="0">
                <a:ln>
                  <a:noFill/>
                </a:ln>
                <a:solidFill>
                  <a:srgbClr val="00B050"/>
                </a:solidFill>
                <a:effectLst/>
                <a:uLnTx/>
                <a:uFillTx/>
                <a:latin typeface="Segoe UI" panose="020B0502040204020203" pitchFamily="34" charset="0"/>
                <a:ea typeface="Segoe UI" panose="020B0502040204020203" pitchFamily="34" charset="0"/>
                <a:cs typeface="Segoe UI" panose="020B0502040204020203" pitchFamily="34" charset="0"/>
              </a:rPr>
              <a:t>GA – 3/30 in 6 regions</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9" name="Group 48">
            <a:extLst>
              <a:ext uri="{FF2B5EF4-FFF2-40B4-BE49-F238E27FC236}">
                <a16:creationId xmlns:a16="http://schemas.microsoft.com/office/drawing/2014/main" id="{177970F6-B6C8-4F6B-B9DD-40760EF8EF0A}"/>
              </a:ext>
            </a:extLst>
          </p:cNvPr>
          <p:cNvGrpSpPr/>
          <p:nvPr/>
        </p:nvGrpSpPr>
        <p:grpSpPr>
          <a:xfrm>
            <a:off x="2667168" y="2517191"/>
            <a:ext cx="918874" cy="911809"/>
            <a:chOff x="2667168" y="2517191"/>
            <a:chExt cx="918874" cy="911809"/>
          </a:xfrm>
        </p:grpSpPr>
        <p:sp>
          <p:nvSpPr>
            <p:cNvPr id="50" name="Database_EFC7" title="Icon of a cylinder">
              <a:extLst>
                <a:ext uri="{FF2B5EF4-FFF2-40B4-BE49-F238E27FC236}">
                  <a16:creationId xmlns:a16="http://schemas.microsoft.com/office/drawing/2014/main" id="{F8D9FCA4-4728-435E-A1AB-67DDA7619075}"/>
                </a:ext>
              </a:extLst>
            </p:cNvPr>
            <p:cNvSpPr>
              <a:spLocks noChangeAspect="1" noEditPoints="1"/>
            </p:cNvSpPr>
            <p:nvPr/>
          </p:nvSpPr>
          <p:spPr bwMode="auto">
            <a:xfrm>
              <a:off x="2950160" y="2588893"/>
              <a:ext cx="380015" cy="47804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168BAB0A-515E-469D-8FBB-9B5E4F68DDDC}"/>
                </a:ext>
              </a:extLst>
            </p:cNvPr>
            <p:cNvSpPr/>
            <p:nvPr/>
          </p:nvSpPr>
          <p:spPr bwMode="auto">
            <a:xfrm>
              <a:off x="2667168" y="2517191"/>
              <a:ext cx="918874" cy="911809"/>
            </a:xfrm>
            <a:prstGeom prst="rect">
              <a:avLst/>
            </a:prstGeom>
            <a:noFill/>
            <a:ln w="285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2050">
                      <a:lumMod val="50000"/>
                      <a:lumOff val="50000"/>
                    </a:srgbClr>
                  </a:solidFill>
                  <a:effectLst/>
                  <a:uLnTx/>
                  <a:uFillTx/>
                  <a:latin typeface="Segoe UI"/>
                  <a:ea typeface="Segoe UI" pitchFamily="34" charset="0"/>
                  <a:cs typeface="Segoe UI" pitchFamily="34" charset="0"/>
                </a:rPr>
                <a:t>Zone 1</a:t>
              </a:r>
            </a:p>
          </p:txBody>
        </p:sp>
      </p:grpSp>
      <p:cxnSp>
        <p:nvCxnSpPr>
          <p:cNvPr id="55" name="Straight Arrow Connector 54">
            <a:extLst>
              <a:ext uri="{FF2B5EF4-FFF2-40B4-BE49-F238E27FC236}">
                <a16:creationId xmlns:a16="http://schemas.microsoft.com/office/drawing/2014/main" id="{3873874C-4027-488A-BCF4-421D135D8302}"/>
              </a:ext>
            </a:extLst>
          </p:cNvPr>
          <p:cNvCxnSpPr>
            <a:cxnSpLocks/>
            <a:endCxn id="54" idx="0"/>
          </p:cNvCxnSpPr>
          <p:nvPr/>
        </p:nvCxnSpPr>
        <p:spPr>
          <a:xfrm flipH="1">
            <a:off x="3126605" y="1790776"/>
            <a:ext cx="1123850" cy="726415"/>
          </a:xfrm>
          <a:prstGeom prst="straightConnector1">
            <a:avLst/>
          </a:prstGeom>
          <a:ln w="28575">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4D20C986-BC46-4153-96DA-F3641C245597}"/>
              </a:ext>
            </a:extLst>
          </p:cNvPr>
          <p:cNvGrpSpPr/>
          <p:nvPr/>
        </p:nvGrpSpPr>
        <p:grpSpPr>
          <a:xfrm>
            <a:off x="3812338" y="2534289"/>
            <a:ext cx="918874" cy="911809"/>
            <a:chOff x="2667168" y="2517191"/>
            <a:chExt cx="918874" cy="911809"/>
          </a:xfrm>
        </p:grpSpPr>
        <p:sp>
          <p:nvSpPr>
            <p:cNvPr id="57" name="Database_EFC7" title="Icon of a cylinder">
              <a:extLst>
                <a:ext uri="{FF2B5EF4-FFF2-40B4-BE49-F238E27FC236}">
                  <a16:creationId xmlns:a16="http://schemas.microsoft.com/office/drawing/2014/main" id="{6B86489F-69B1-4DBA-BAAA-59DFE9EC6E34}"/>
                </a:ext>
              </a:extLst>
            </p:cNvPr>
            <p:cNvSpPr>
              <a:spLocks noChangeAspect="1" noEditPoints="1"/>
            </p:cNvSpPr>
            <p:nvPr/>
          </p:nvSpPr>
          <p:spPr bwMode="auto">
            <a:xfrm>
              <a:off x="2950160" y="2588893"/>
              <a:ext cx="380015" cy="47804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9" name="Rectangle 78">
              <a:extLst>
                <a:ext uri="{FF2B5EF4-FFF2-40B4-BE49-F238E27FC236}">
                  <a16:creationId xmlns:a16="http://schemas.microsoft.com/office/drawing/2014/main" id="{878F1FE4-2D96-4A6B-A84B-9FC32069CE11}"/>
                </a:ext>
              </a:extLst>
            </p:cNvPr>
            <p:cNvSpPr/>
            <p:nvPr/>
          </p:nvSpPr>
          <p:spPr bwMode="auto">
            <a:xfrm>
              <a:off x="2667168" y="2517191"/>
              <a:ext cx="918874" cy="911809"/>
            </a:xfrm>
            <a:prstGeom prst="rect">
              <a:avLst/>
            </a:prstGeom>
            <a:noFill/>
            <a:ln w="285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2050">
                      <a:lumMod val="50000"/>
                      <a:lumOff val="50000"/>
                    </a:srgbClr>
                  </a:solidFill>
                  <a:effectLst/>
                  <a:uLnTx/>
                  <a:uFillTx/>
                  <a:latin typeface="Segoe UI"/>
                  <a:ea typeface="Segoe UI" pitchFamily="34" charset="0"/>
                  <a:cs typeface="Segoe UI" pitchFamily="34" charset="0"/>
                </a:rPr>
                <a:t>Zone 2</a:t>
              </a:r>
            </a:p>
          </p:txBody>
        </p:sp>
      </p:grpSp>
      <p:grpSp>
        <p:nvGrpSpPr>
          <p:cNvPr id="81" name="Group 80">
            <a:extLst>
              <a:ext uri="{FF2B5EF4-FFF2-40B4-BE49-F238E27FC236}">
                <a16:creationId xmlns:a16="http://schemas.microsoft.com/office/drawing/2014/main" id="{777C5106-CFEA-442C-B0A9-192E49086922}"/>
              </a:ext>
            </a:extLst>
          </p:cNvPr>
          <p:cNvGrpSpPr/>
          <p:nvPr/>
        </p:nvGrpSpPr>
        <p:grpSpPr>
          <a:xfrm>
            <a:off x="4995786" y="2534289"/>
            <a:ext cx="918874" cy="911809"/>
            <a:chOff x="2667168" y="2517191"/>
            <a:chExt cx="918874" cy="911809"/>
          </a:xfrm>
        </p:grpSpPr>
        <p:sp>
          <p:nvSpPr>
            <p:cNvPr id="82" name="Database_EFC7" title="Icon of a cylinder">
              <a:extLst>
                <a:ext uri="{FF2B5EF4-FFF2-40B4-BE49-F238E27FC236}">
                  <a16:creationId xmlns:a16="http://schemas.microsoft.com/office/drawing/2014/main" id="{3265D3E5-2191-43EF-B794-6A9CA1ADA463}"/>
                </a:ext>
              </a:extLst>
            </p:cNvPr>
            <p:cNvSpPr>
              <a:spLocks noChangeAspect="1" noEditPoints="1"/>
            </p:cNvSpPr>
            <p:nvPr/>
          </p:nvSpPr>
          <p:spPr bwMode="auto">
            <a:xfrm>
              <a:off x="2950160" y="2588893"/>
              <a:ext cx="380015" cy="478041"/>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84" name="Rectangle 83">
              <a:extLst>
                <a:ext uri="{FF2B5EF4-FFF2-40B4-BE49-F238E27FC236}">
                  <a16:creationId xmlns:a16="http://schemas.microsoft.com/office/drawing/2014/main" id="{605839B2-90D9-46FE-8AAB-39F7539B9268}"/>
                </a:ext>
              </a:extLst>
            </p:cNvPr>
            <p:cNvSpPr/>
            <p:nvPr/>
          </p:nvSpPr>
          <p:spPr bwMode="auto">
            <a:xfrm>
              <a:off x="2667168" y="2517191"/>
              <a:ext cx="918874" cy="911809"/>
            </a:xfrm>
            <a:prstGeom prst="rect">
              <a:avLst/>
            </a:prstGeom>
            <a:noFill/>
            <a:ln w="285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2050">
                      <a:lumMod val="50000"/>
                      <a:lumOff val="50000"/>
                    </a:srgbClr>
                  </a:solidFill>
                  <a:effectLst/>
                  <a:uLnTx/>
                  <a:uFillTx/>
                  <a:latin typeface="Segoe UI"/>
                  <a:ea typeface="Segoe UI" pitchFamily="34" charset="0"/>
                  <a:cs typeface="Segoe UI" pitchFamily="34" charset="0"/>
                </a:rPr>
                <a:t>Zone 3</a:t>
              </a:r>
            </a:p>
          </p:txBody>
        </p:sp>
      </p:grpSp>
      <p:cxnSp>
        <p:nvCxnSpPr>
          <p:cNvPr id="85" name="Straight Arrow Connector 84">
            <a:extLst>
              <a:ext uri="{FF2B5EF4-FFF2-40B4-BE49-F238E27FC236}">
                <a16:creationId xmlns:a16="http://schemas.microsoft.com/office/drawing/2014/main" id="{71FDA15A-D573-450B-8529-5E8204B41030}"/>
              </a:ext>
            </a:extLst>
          </p:cNvPr>
          <p:cNvCxnSpPr>
            <a:cxnSpLocks/>
            <a:endCxn id="84" idx="0"/>
          </p:cNvCxnSpPr>
          <p:nvPr/>
        </p:nvCxnSpPr>
        <p:spPr>
          <a:xfrm>
            <a:off x="4316270" y="1790776"/>
            <a:ext cx="1138953" cy="743513"/>
          </a:xfrm>
          <a:prstGeom prst="straightConnector1">
            <a:avLst/>
          </a:prstGeom>
          <a:ln w="28575">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7508EC5-DF2F-45B7-9C2E-949E9CC32497}"/>
              </a:ext>
            </a:extLst>
          </p:cNvPr>
          <p:cNvCxnSpPr>
            <a:cxnSpLocks/>
            <a:endCxn id="79" idx="0"/>
          </p:cNvCxnSpPr>
          <p:nvPr/>
        </p:nvCxnSpPr>
        <p:spPr>
          <a:xfrm>
            <a:off x="4271775" y="1782227"/>
            <a:ext cx="0" cy="752062"/>
          </a:xfrm>
          <a:prstGeom prst="straightConnector1">
            <a:avLst/>
          </a:prstGeom>
          <a:ln w="28575">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26600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70833E-6 2.96296E-6 L -0.07422 -0.0007 " pathEditMode="relative" rAng="0" ptsTypes="AA">
                                      <p:cBhvr>
                                        <p:cTn id="6" dur="2000" fill="hold"/>
                                        <p:tgtEl>
                                          <p:spTgt spid="3"/>
                                        </p:tgtEl>
                                        <p:attrNameLst>
                                          <p:attrName>ppt_x</p:attrName>
                                          <p:attrName>ppt_y</p:attrName>
                                        </p:attrNameLst>
                                      </p:cBhvr>
                                      <p:rCtr x="-3711" y="-46"/>
                                    </p:animMotion>
                                  </p:childTnLst>
                                </p:cTn>
                              </p:par>
                              <p:par>
                                <p:cTn id="7" presetID="63" presetClass="path" presetSubtype="0" accel="50000" decel="50000" fill="hold" nodeType="withEffect">
                                  <p:stCondLst>
                                    <p:cond delay="0"/>
                                  </p:stCondLst>
                                  <p:childTnLst>
                                    <p:animMotion origin="layout" path="M 2.5E-6 -3.7037E-6 L 0.07656 0.00186 " pathEditMode="relative" rAng="0" ptsTypes="AA">
                                      <p:cBhvr>
                                        <p:cTn id="8" dur="2000" fill="hold"/>
                                        <p:tgtEl>
                                          <p:spTgt spid="5"/>
                                        </p:tgtEl>
                                        <p:attrNameLst>
                                          <p:attrName>ppt_x</p:attrName>
                                          <p:attrName>ppt_y</p:attrName>
                                        </p:attrNameLst>
                                      </p:cBhvr>
                                      <p:rCtr x="3828" y="93"/>
                                    </p:animMotion>
                                  </p:childTnLst>
                                </p:cTn>
                              </p:par>
                              <p:par>
                                <p:cTn id="9" presetID="63" presetClass="path" presetSubtype="0" accel="50000" decel="50000" fill="hold" nodeType="withEffect">
                                  <p:stCondLst>
                                    <p:cond delay="0"/>
                                  </p:stCondLst>
                                  <p:childTnLst>
                                    <p:animMotion origin="layout" path="M -4.79167E-6 -3.7037E-6 L 0.16485 -0.00046 " pathEditMode="relative" rAng="0" ptsTypes="AA">
                                      <p:cBhvr>
                                        <p:cTn id="10" dur="2000" fill="hold"/>
                                        <p:tgtEl>
                                          <p:spTgt spid="6"/>
                                        </p:tgtEl>
                                        <p:attrNameLst>
                                          <p:attrName>ppt_x</p:attrName>
                                          <p:attrName>ppt_y</p:attrName>
                                        </p:attrNameLst>
                                      </p:cBhvr>
                                      <p:rCtr x="8242" y="-23"/>
                                    </p:animMotion>
                                  </p:childTnLst>
                                </p:cTn>
                              </p:par>
                            </p:childTnLst>
                          </p:cTn>
                        </p:par>
                        <p:par>
                          <p:cTn id="11" fill="hold">
                            <p:stCondLst>
                              <p:cond delay="2000"/>
                            </p:stCondLst>
                            <p:childTnLst>
                              <p:par>
                                <p:cTn id="12" presetID="22" presetClass="entr" presetSubtype="1" fill="hold" grpId="0" nodeType="after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wipe(up)">
                                      <p:cBhvr>
                                        <p:cTn id="14" dur="250"/>
                                        <p:tgtEl>
                                          <p:spTgt spid="48"/>
                                        </p:tgtEl>
                                      </p:cBhvr>
                                    </p:animEffect>
                                  </p:childTnLst>
                                </p:cTn>
                              </p:par>
                              <p:par>
                                <p:cTn id="15" presetID="22" presetClass="entr" presetSubtype="1"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up)">
                                      <p:cBhvr>
                                        <p:cTn id="17" dur="250"/>
                                        <p:tgtEl>
                                          <p:spTgt spid="49"/>
                                        </p:tgtEl>
                                      </p:cBhvr>
                                    </p:animEffect>
                                  </p:childTnLst>
                                </p:cTn>
                              </p:par>
                              <p:par>
                                <p:cTn id="18" presetID="22" presetClass="entr" presetSubtype="1" fill="hold" nodeType="with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up)">
                                      <p:cBhvr>
                                        <p:cTn id="20" dur="250"/>
                                        <p:tgtEl>
                                          <p:spTgt spid="55"/>
                                        </p:tgtEl>
                                      </p:cBhvr>
                                    </p:animEffect>
                                  </p:childTnLst>
                                </p:cTn>
                              </p:par>
                              <p:par>
                                <p:cTn id="21" presetID="22" presetClass="entr" presetSubtype="1"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wipe(up)">
                                      <p:cBhvr>
                                        <p:cTn id="23" dur="250"/>
                                        <p:tgtEl>
                                          <p:spTgt spid="56"/>
                                        </p:tgtEl>
                                      </p:cBhvr>
                                    </p:animEffect>
                                  </p:childTnLst>
                                </p:cTn>
                              </p:par>
                              <p:par>
                                <p:cTn id="24" presetID="22" presetClass="entr" presetSubtype="1" fill="hold" nodeType="withEffect">
                                  <p:stCondLst>
                                    <p:cond delay="0"/>
                                  </p:stCondLst>
                                  <p:childTnLst>
                                    <p:set>
                                      <p:cBhvr>
                                        <p:cTn id="25" dur="1" fill="hold">
                                          <p:stCondLst>
                                            <p:cond delay="0"/>
                                          </p:stCondLst>
                                        </p:cTn>
                                        <p:tgtEl>
                                          <p:spTgt spid="81"/>
                                        </p:tgtEl>
                                        <p:attrNameLst>
                                          <p:attrName>style.visibility</p:attrName>
                                        </p:attrNameLst>
                                      </p:cBhvr>
                                      <p:to>
                                        <p:strVal val="visible"/>
                                      </p:to>
                                    </p:set>
                                    <p:animEffect transition="in" filter="wipe(up)">
                                      <p:cBhvr>
                                        <p:cTn id="26" dur="250"/>
                                        <p:tgtEl>
                                          <p:spTgt spid="81"/>
                                        </p:tgtEl>
                                      </p:cBhvr>
                                    </p:animEffect>
                                  </p:childTnLst>
                                </p:cTn>
                              </p:par>
                              <p:par>
                                <p:cTn id="27" presetID="22" presetClass="entr" presetSubtype="1" fill="hold" nodeType="with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wipe(up)">
                                      <p:cBhvr>
                                        <p:cTn id="29" dur="250"/>
                                        <p:tgtEl>
                                          <p:spTgt spid="85"/>
                                        </p:tgtEl>
                                      </p:cBhvr>
                                    </p:animEffect>
                                  </p:childTnLst>
                                </p:cTn>
                              </p:par>
                              <p:par>
                                <p:cTn id="30" presetID="22" presetClass="entr" presetSubtype="1" fill="hold"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wipe(up)">
                                      <p:cBhvr>
                                        <p:cTn id="32"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C46CCC6-4480-4B49-940D-5F1BA0189C64}"/>
              </a:ext>
            </a:extLst>
          </p:cNvPr>
          <p:cNvSpPr/>
          <p:nvPr/>
        </p:nvSpPr>
        <p:spPr bwMode="auto">
          <a:xfrm flipH="1">
            <a:off x="0" y="486"/>
            <a:ext cx="3429000"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7" name="Title 16"/>
          <p:cNvSpPr>
            <a:spLocks noGrp="1"/>
          </p:cNvSpPr>
          <p:nvPr>
            <p:ph type="title"/>
          </p:nvPr>
        </p:nvSpPr>
        <p:spPr>
          <a:xfrm>
            <a:off x="0" y="354826"/>
            <a:ext cx="3405990" cy="899665"/>
          </a:xfrm>
        </p:spPr>
        <p:txBody>
          <a:bodyPr/>
          <a:lstStyle/>
          <a:p>
            <a:r>
              <a:rPr lang="en-US" sz="3600" dirty="0"/>
              <a:t>Azure Storage </a:t>
            </a:r>
            <a:br>
              <a:rPr lang="en-US" sz="2800" dirty="0"/>
            </a:br>
            <a:r>
              <a:rPr lang="en-US" sz="2800" dirty="0"/>
              <a:t>Security &amp; Compliance</a:t>
            </a:r>
          </a:p>
        </p:txBody>
      </p:sp>
      <p:sp>
        <p:nvSpPr>
          <p:cNvPr id="23" name="Text Placeholder 2">
            <a:extLst>
              <a:ext uri="{FF2B5EF4-FFF2-40B4-BE49-F238E27FC236}">
                <a16:creationId xmlns:a16="http://schemas.microsoft.com/office/drawing/2014/main" id="{E24438F3-16B8-4A74-9D07-497063F13562}"/>
              </a:ext>
            </a:extLst>
          </p:cNvPr>
          <p:cNvSpPr txBox="1">
            <a:spLocks/>
          </p:cNvSpPr>
          <p:nvPr/>
        </p:nvSpPr>
        <p:spPr>
          <a:xfrm>
            <a:off x="269240" y="1676399"/>
            <a:ext cx="3136750" cy="5129699"/>
          </a:xfrm>
          <a:prstGeom prst="rect">
            <a:avLst/>
          </a:prstGeom>
        </p:spPr>
        <p:txBody>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Encryption at Rest</a:t>
            </a:r>
          </a:p>
          <a:p>
            <a:pPr marL="224096"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Always on with MS keys</a:t>
            </a:r>
          </a:p>
          <a:p>
            <a:pPr marL="224096"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Customer supplied keys – </a:t>
            </a:r>
            <a:r>
              <a:rPr kumimoji="0" lang="en-US" sz="1400" b="1" i="0" u="none" strike="noStrike" kern="1200" cap="none" spc="0" normalizeH="0" baseline="0" noProof="0" dirty="0">
                <a:ln>
                  <a:noFill/>
                </a:ln>
                <a:solidFill>
                  <a:srgbClr val="00B050"/>
                </a:solidFill>
                <a:effectLst/>
                <a:uLnTx/>
                <a:uFillTx/>
                <a:latin typeface="Segoe UI"/>
                <a:ea typeface="+mn-ea"/>
                <a:cs typeface="+mn-cs"/>
              </a:rPr>
              <a:t>GA on 3/7</a:t>
            </a:r>
          </a:p>
          <a:p>
            <a:pPr marL="448193" marR="0" lvl="1"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Firewalls and Virtual Networks</a:t>
            </a:r>
          </a:p>
          <a:p>
            <a:pPr marL="224096"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Restrict access from public internet – </a:t>
            </a:r>
            <a:r>
              <a:rPr kumimoji="0" lang="en-US" sz="1400" b="1" i="0" u="none" strike="noStrike" kern="1200" cap="none" spc="0" normalizeH="0" baseline="0" noProof="0" dirty="0">
                <a:ln>
                  <a:noFill/>
                </a:ln>
                <a:solidFill>
                  <a:srgbClr val="00B050"/>
                </a:solidFill>
                <a:effectLst/>
                <a:uLnTx/>
                <a:uFillTx/>
                <a:latin typeface="Segoe UI"/>
                <a:ea typeface="+mn-ea"/>
                <a:cs typeface="+mn-cs"/>
              </a:rPr>
              <a:t>GA 01/18</a:t>
            </a:r>
          </a:p>
          <a:p>
            <a:pPr marL="224096"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AAD, OAuth and RBAC</a:t>
            </a:r>
          </a:p>
          <a:p>
            <a:pPr marL="224096"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AAD creds for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Auth</a:t>
            </a:r>
            <a:r>
              <a:rPr kumimoji="0" lang="en-US" sz="1400" b="0" i="0" u="none" strike="noStrike" kern="1200" cap="none" spc="0" normalizeH="0" baseline="0" noProof="0" dirty="0">
                <a:ln>
                  <a:noFill/>
                </a:ln>
                <a:solidFill>
                  <a:srgbClr val="FFFFFF"/>
                </a:solidFill>
                <a:effectLst/>
                <a:uLnTx/>
                <a:uFillTx/>
                <a:latin typeface="Segoe UI"/>
                <a:ea typeface="+mn-ea"/>
                <a:cs typeface="+mn-cs"/>
              </a:rPr>
              <a:t> instead of Shared key/SAS</a:t>
            </a:r>
          </a:p>
          <a:p>
            <a:pPr marL="224096"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Full RBAC at container level</a:t>
            </a:r>
          </a:p>
          <a:p>
            <a:pPr marL="224096"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Preview H1 CY18; GA – H2 CY18</a:t>
            </a:r>
          </a:p>
          <a:p>
            <a:pPr marL="448193" marR="0" lvl="1"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WORM</a:t>
            </a:r>
          </a:p>
          <a:p>
            <a:pPr marL="224096"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SEC 17a-4(f) compliant </a:t>
            </a:r>
          </a:p>
          <a:p>
            <a:pPr marL="224096"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Across all Storage tiers</a:t>
            </a:r>
          </a:p>
          <a:p>
            <a:pPr marL="224096" marR="0" lvl="1"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Preview – Q2 CY18, GA Q3 CY18</a:t>
            </a:r>
          </a:p>
        </p:txBody>
      </p:sp>
      <p:pic>
        <p:nvPicPr>
          <p:cNvPr id="24" name="Picture 23">
            <a:extLst>
              <a:ext uri="{FF2B5EF4-FFF2-40B4-BE49-F238E27FC236}">
                <a16:creationId xmlns:a16="http://schemas.microsoft.com/office/drawing/2014/main" id="{A622B6C8-1CCC-4828-A812-A2D028C51170}"/>
              </a:ext>
            </a:extLst>
          </p:cNvPr>
          <p:cNvPicPr>
            <a:picLocks noChangeAspect="1"/>
          </p:cNvPicPr>
          <p:nvPr/>
        </p:nvPicPr>
        <p:blipFill rotWithShape="1">
          <a:blip r:embed="rId3"/>
          <a:srcRect l="458" t="30691" r="30770" b="-1318"/>
          <a:stretch/>
        </p:blipFill>
        <p:spPr>
          <a:xfrm>
            <a:off x="3826009" y="147287"/>
            <a:ext cx="6446069" cy="5909671"/>
          </a:xfrm>
          <a:prstGeom prst="rect">
            <a:avLst/>
          </a:prstGeom>
        </p:spPr>
      </p:pic>
      <p:pic>
        <p:nvPicPr>
          <p:cNvPr id="25" name="Picture 24">
            <a:extLst>
              <a:ext uri="{FF2B5EF4-FFF2-40B4-BE49-F238E27FC236}">
                <a16:creationId xmlns:a16="http://schemas.microsoft.com/office/drawing/2014/main" id="{CC8BD82D-4B76-4695-ADBC-5F1479A1CEBC}"/>
              </a:ext>
            </a:extLst>
          </p:cNvPr>
          <p:cNvPicPr>
            <a:picLocks noChangeAspect="1"/>
          </p:cNvPicPr>
          <p:nvPr/>
        </p:nvPicPr>
        <p:blipFill>
          <a:blip r:embed="rId4"/>
          <a:stretch>
            <a:fillRect/>
          </a:stretch>
        </p:blipFill>
        <p:spPr>
          <a:xfrm>
            <a:off x="3826009" y="403509"/>
            <a:ext cx="7403051" cy="5558758"/>
          </a:xfrm>
          <a:prstGeom prst="rect">
            <a:avLst/>
          </a:prstGeom>
        </p:spPr>
      </p:pic>
      <p:pic>
        <p:nvPicPr>
          <p:cNvPr id="26" name="Picture 25">
            <a:extLst>
              <a:ext uri="{FF2B5EF4-FFF2-40B4-BE49-F238E27FC236}">
                <a16:creationId xmlns:a16="http://schemas.microsoft.com/office/drawing/2014/main" id="{DD10CC9D-FA1F-478A-BEDE-95F2E33422FA}"/>
              </a:ext>
            </a:extLst>
          </p:cNvPr>
          <p:cNvPicPr>
            <a:picLocks noChangeAspect="1"/>
          </p:cNvPicPr>
          <p:nvPr/>
        </p:nvPicPr>
        <p:blipFill rotWithShape="1">
          <a:blip r:embed="rId5"/>
          <a:srcRect l="2256" t="4154" r="4003" b="7672"/>
          <a:stretch/>
        </p:blipFill>
        <p:spPr>
          <a:xfrm>
            <a:off x="3826009" y="764317"/>
            <a:ext cx="7475114" cy="3585372"/>
          </a:xfrm>
          <a:prstGeom prst="rect">
            <a:avLst/>
          </a:prstGeom>
        </p:spPr>
      </p:pic>
      <p:grpSp>
        <p:nvGrpSpPr>
          <p:cNvPr id="27" name="Group 26">
            <a:extLst>
              <a:ext uri="{FF2B5EF4-FFF2-40B4-BE49-F238E27FC236}">
                <a16:creationId xmlns:a16="http://schemas.microsoft.com/office/drawing/2014/main" id="{D30D3896-9D4D-4652-B4CD-4C1299F190C1}"/>
              </a:ext>
            </a:extLst>
          </p:cNvPr>
          <p:cNvGrpSpPr/>
          <p:nvPr/>
        </p:nvGrpSpPr>
        <p:grpSpPr>
          <a:xfrm>
            <a:off x="3826009" y="377360"/>
            <a:ext cx="3501817" cy="6338439"/>
            <a:chOff x="5885453" y="1521083"/>
            <a:chExt cx="2937946" cy="5317808"/>
          </a:xfrm>
        </p:grpSpPr>
        <p:pic>
          <p:nvPicPr>
            <p:cNvPr id="28" name="Picture 27">
              <a:extLst>
                <a:ext uri="{FF2B5EF4-FFF2-40B4-BE49-F238E27FC236}">
                  <a16:creationId xmlns:a16="http://schemas.microsoft.com/office/drawing/2014/main" id="{B355D5B0-6C79-4783-B34F-20AF644DC473}"/>
                </a:ext>
              </a:extLst>
            </p:cNvPr>
            <p:cNvPicPr>
              <a:picLocks noChangeAspect="1"/>
            </p:cNvPicPr>
            <p:nvPr/>
          </p:nvPicPr>
          <p:blipFill>
            <a:blip r:embed="rId6"/>
            <a:stretch>
              <a:fillRect/>
            </a:stretch>
          </p:blipFill>
          <p:spPr>
            <a:xfrm>
              <a:off x="5885453" y="4174369"/>
              <a:ext cx="2928644" cy="2664522"/>
            </a:xfrm>
            <a:prstGeom prst="rect">
              <a:avLst/>
            </a:prstGeom>
          </p:spPr>
        </p:pic>
        <p:pic>
          <p:nvPicPr>
            <p:cNvPr id="29" name="Picture 28">
              <a:extLst>
                <a:ext uri="{FF2B5EF4-FFF2-40B4-BE49-F238E27FC236}">
                  <a16:creationId xmlns:a16="http://schemas.microsoft.com/office/drawing/2014/main" id="{D0B28A82-3A4A-4456-B81D-0C59947BCA23}"/>
                </a:ext>
              </a:extLst>
            </p:cNvPr>
            <p:cNvPicPr>
              <a:picLocks noChangeAspect="1"/>
            </p:cNvPicPr>
            <p:nvPr/>
          </p:nvPicPr>
          <p:blipFill>
            <a:blip r:embed="rId7"/>
            <a:stretch>
              <a:fillRect/>
            </a:stretch>
          </p:blipFill>
          <p:spPr>
            <a:xfrm>
              <a:off x="5885455" y="1521083"/>
              <a:ext cx="2937944" cy="2657218"/>
            </a:xfrm>
            <a:prstGeom prst="rect">
              <a:avLst/>
            </a:prstGeom>
          </p:spPr>
        </p:pic>
      </p:grpSp>
    </p:spTree>
    <p:extLst>
      <p:ext uri="{BB962C8B-B14F-4D97-AF65-F5344CB8AC3E}">
        <p14:creationId xmlns:p14="http://schemas.microsoft.com/office/powerpoint/2010/main" val="3542203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250"/>
                                        <p:tgtEl>
                                          <p:spTgt spid="24"/>
                                        </p:tgtEl>
                                      </p:cBhvr>
                                    </p:animEffect>
                                  </p:childTnLst>
                                </p:cTn>
                              </p:par>
                              <p:par>
                                <p:cTn id="8" presetID="22" presetClass="entr" presetSubtype="8" fill="hold" nodeType="withEffect">
                                  <p:stCondLst>
                                    <p:cond delay="0"/>
                                  </p:stCondLst>
                                  <p:childTnLst>
                                    <p:set>
                                      <p:cBhvr>
                                        <p:cTn id="9" dur="1" fill="hold">
                                          <p:stCondLst>
                                            <p:cond delay="0"/>
                                          </p:stCondLst>
                                        </p:cTn>
                                        <p:tgtEl>
                                          <p:spTgt spid="23">
                                            <p:txEl>
                                              <p:pRg st="0" end="0"/>
                                            </p:txEl>
                                          </p:spTgt>
                                        </p:tgtEl>
                                        <p:attrNameLst>
                                          <p:attrName>style.visibility</p:attrName>
                                        </p:attrNameLst>
                                      </p:cBhvr>
                                      <p:to>
                                        <p:strVal val="visible"/>
                                      </p:to>
                                    </p:set>
                                    <p:animEffect transition="in" filter="wipe(left)">
                                      <p:cBhvr>
                                        <p:cTn id="10" dur="250"/>
                                        <p:tgtEl>
                                          <p:spTgt spid="23">
                                            <p:txEl>
                                              <p:pRg st="0" end="0"/>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23">
                                            <p:txEl>
                                              <p:pRg st="1" end="1"/>
                                            </p:txEl>
                                          </p:spTgt>
                                        </p:tgtEl>
                                        <p:attrNameLst>
                                          <p:attrName>style.visibility</p:attrName>
                                        </p:attrNameLst>
                                      </p:cBhvr>
                                      <p:to>
                                        <p:strVal val="visible"/>
                                      </p:to>
                                    </p:set>
                                    <p:animEffect transition="in" filter="wipe(left)">
                                      <p:cBhvr>
                                        <p:cTn id="13" dur="250"/>
                                        <p:tgtEl>
                                          <p:spTgt spid="23">
                                            <p:txEl>
                                              <p:pRg st="1" end="1"/>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23">
                                            <p:txEl>
                                              <p:pRg st="2" end="2"/>
                                            </p:txEl>
                                          </p:spTgt>
                                        </p:tgtEl>
                                        <p:attrNameLst>
                                          <p:attrName>style.visibility</p:attrName>
                                        </p:attrNameLst>
                                      </p:cBhvr>
                                      <p:to>
                                        <p:strVal val="visible"/>
                                      </p:to>
                                    </p:set>
                                    <p:animEffect transition="in" filter="wipe(left)">
                                      <p:cBhvr>
                                        <p:cTn id="16" dur="250"/>
                                        <p:tgtEl>
                                          <p:spTgt spid="23">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3">
                                            <p:txEl>
                                              <p:pRg st="4" end="4"/>
                                            </p:txEl>
                                          </p:spTgt>
                                        </p:tgtEl>
                                        <p:attrNameLst>
                                          <p:attrName>style.visibility</p:attrName>
                                        </p:attrNameLst>
                                      </p:cBhvr>
                                      <p:to>
                                        <p:strVal val="visible"/>
                                      </p:to>
                                    </p:set>
                                    <p:animEffect transition="in" filter="wipe(left)">
                                      <p:cBhvr>
                                        <p:cTn id="21" dur="250"/>
                                        <p:tgtEl>
                                          <p:spTgt spid="23">
                                            <p:txEl>
                                              <p:pRg st="4" end="4"/>
                                            </p:txEl>
                                          </p:spTgt>
                                        </p:tgtEl>
                                      </p:cBhvr>
                                    </p:animEffect>
                                  </p:childTnLst>
                                </p:cTn>
                              </p:par>
                              <p:par>
                                <p:cTn id="22" presetID="1" presetClass="exit" presetSubtype="0" fill="hold" nodeType="withEffect">
                                  <p:stCondLst>
                                    <p:cond delay="0"/>
                                  </p:stCondLst>
                                  <p:childTnLst>
                                    <p:set>
                                      <p:cBhvr>
                                        <p:cTn id="23" dur="1" fill="hold">
                                          <p:stCondLst>
                                            <p:cond delay="0"/>
                                          </p:stCondLst>
                                        </p:cTn>
                                        <p:tgtEl>
                                          <p:spTgt spid="24"/>
                                        </p:tgtEl>
                                        <p:attrNameLst>
                                          <p:attrName>style.visibility</p:attrName>
                                        </p:attrNameLst>
                                      </p:cBhvr>
                                      <p:to>
                                        <p:strVal val="hidden"/>
                                      </p:to>
                                    </p:set>
                                  </p:childTnLst>
                                </p:cTn>
                              </p:par>
                              <p:par>
                                <p:cTn id="24" presetID="22" presetClass="entr" presetSubtype="8"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250"/>
                                        <p:tgtEl>
                                          <p:spTgt spid="25"/>
                                        </p:tgtEl>
                                      </p:cBhvr>
                                    </p:animEffect>
                                  </p:childTnLst>
                                </p:cTn>
                              </p:par>
                              <p:par>
                                <p:cTn id="27" presetID="22" presetClass="entr" presetSubtype="8" fill="hold" nodeType="withEffect">
                                  <p:stCondLst>
                                    <p:cond delay="0"/>
                                  </p:stCondLst>
                                  <p:childTnLst>
                                    <p:set>
                                      <p:cBhvr>
                                        <p:cTn id="28" dur="1" fill="hold">
                                          <p:stCondLst>
                                            <p:cond delay="0"/>
                                          </p:stCondLst>
                                        </p:cTn>
                                        <p:tgtEl>
                                          <p:spTgt spid="23">
                                            <p:txEl>
                                              <p:pRg st="5" end="5"/>
                                            </p:txEl>
                                          </p:spTgt>
                                        </p:tgtEl>
                                        <p:attrNameLst>
                                          <p:attrName>style.visibility</p:attrName>
                                        </p:attrNameLst>
                                      </p:cBhvr>
                                      <p:to>
                                        <p:strVal val="visible"/>
                                      </p:to>
                                    </p:set>
                                    <p:animEffect transition="in" filter="wipe(left)">
                                      <p:cBhvr>
                                        <p:cTn id="29" dur="250"/>
                                        <p:tgtEl>
                                          <p:spTgt spid="2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3">
                                            <p:txEl>
                                              <p:pRg st="7" end="7"/>
                                            </p:txEl>
                                          </p:spTgt>
                                        </p:tgtEl>
                                        <p:attrNameLst>
                                          <p:attrName>style.visibility</p:attrName>
                                        </p:attrNameLst>
                                      </p:cBhvr>
                                      <p:to>
                                        <p:strVal val="visible"/>
                                      </p:to>
                                    </p:set>
                                    <p:animEffect transition="in" filter="wipe(left)">
                                      <p:cBhvr>
                                        <p:cTn id="34" dur="250"/>
                                        <p:tgtEl>
                                          <p:spTgt spid="23">
                                            <p:txEl>
                                              <p:pRg st="7" end="7"/>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23">
                                            <p:txEl>
                                              <p:pRg st="8" end="8"/>
                                            </p:txEl>
                                          </p:spTgt>
                                        </p:tgtEl>
                                        <p:attrNameLst>
                                          <p:attrName>style.visibility</p:attrName>
                                        </p:attrNameLst>
                                      </p:cBhvr>
                                      <p:to>
                                        <p:strVal val="visible"/>
                                      </p:to>
                                    </p:set>
                                    <p:animEffect transition="in" filter="wipe(left)">
                                      <p:cBhvr>
                                        <p:cTn id="37" dur="250"/>
                                        <p:tgtEl>
                                          <p:spTgt spid="23">
                                            <p:txEl>
                                              <p:pRg st="8" end="8"/>
                                            </p:txEl>
                                          </p:spTgt>
                                        </p:tgtEl>
                                      </p:cBhvr>
                                    </p:animEffect>
                                  </p:childTnLst>
                                </p:cTn>
                              </p:par>
                              <p:par>
                                <p:cTn id="38" presetID="22" presetClass="entr" presetSubtype="8" fill="hold" nodeType="withEffect">
                                  <p:stCondLst>
                                    <p:cond delay="0"/>
                                  </p:stCondLst>
                                  <p:childTnLst>
                                    <p:set>
                                      <p:cBhvr>
                                        <p:cTn id="39" dur="1" fill="hold">
                                          <p:stCondLst>
                                            <p:cond delay="0"/>
                                          </p:stCondLst>
                                        </p:cTn>
                                        <p:tgtEl>
                                          <p:spTgt spid="23">
                                            <p:txEl>
                                              <p:pRg st="9" end="9"/>
                                            </p:txEl>
                                          </p:spTgt>
                                        </p:tgtEl>
                                        <p:attrNameLst>
                                          <p:attrName>style.visibility</p:attrName>
                                        </p:attrNameLst>
                                      </p:cBhvr>
                                      <p:to>
                                        <p:strVal val="visible"/>
                                      </p:to>
                                    </p:set>
                                    <p:animEffect transition="in" filter="wipe(left)">
                                      <p:cBhvr>
                                        <p:cTn id="40" dur="250"/>
                                        <p:tgtEl>
                                          <p:spTgt spid="23">
                                            <p:txEl>
                                              <p:pRg st="9" end="9"/>
                                            </p:txEl>
                                          </p:spTgt>
                                        </p:tgtEl>
                                      </p:cBhvr>
                                    </p:animEffect>
                                  </p:childTnLst>
                                </p:cTn>
                              </p:par>
                              <p:par>
                                <p:cTn id="41" presetID="22" presetClass="entr" presetSubtype="8" fill="hold" nodeType="withEffect">
                                  <p:stCondLst>
                                    <p:cond delay="0"/>
                                  </p:stCondLst>
                                  <p:childTnLst>
                                    <p:set>
                                      <p:cBhvr>
                                        <p:cTn id="42" dur="1" fill="hold">
                                          <p:stCondLst>
                                            <p:cond delay="0"/>
                                          </p:stCondLst>
                                        </p:cTn>
                                        <p:tgtEl>
                                          <p:spTgt spid="23">
                                            <p:txEl>
                                              <p:pRg st="10" end="10"/>
                                            </p:txEl>
                                          </p:spTgt>
                                        </p:tgtEl>
                                        <p:attrNameLst>
                                          <p:attrName>style.visibility</p:attrName>
                                        </p:attrNameLst>
                                      </p:cBhvr>
                                      <p:to>
                                        <p:strVal val="visible"/>
                                      </p:to>
                                    </p:set>
                                    <p:animEffect transition="in" filter="wipe(left)">
                                      <p:cBhvr>
                                        <p:cTn id="43" dur="250"/>
                                        <p:tgtEl>
                                          <p:spTgt spid="23">
                                            <p:txEl>
                                              <p:pRg st="10" end="10"/>
                                            </p:txEl>
                                          </p:spTgt>
                                        </p:tgtEl>
                                      </p:cBhvr>
                                    </p:animEffect>
                                  </p:childTnLst>
                                </p:cTn>
                              </p:par>
                              <p:par>
                                <p:cTn id="44" presetID="1" presetClass="exit" presetSubtype="0" fill="hold" nodeType="withEffect">
                                  <p:stCondLst>
                                    <p:cond delay="0"/>
                                  </p:stCondLst>
                                  <p:childTnLst>
                                    <p:set>
                                      <p:cBhvr>
                                        <p:cTn id="45" dur="1" fill="hold">
                                          <p:stCondLst>
                                            <p:cond delay="0"/>
                                          </p:stCondLst>
                                        </p:cTn>
                                        <p:tgtEl>
                                          <p:spTgt spid="25"/>
                                        </p:tgtEl>
                                        <p:attrNameLst>
                                          <p:attrName>style.visibility</p:attrName>
                                        </p:attrNameLst>
                                      </p:cBhvr>
                                      <p:to>
                                        <p:strVal val="hidden"/>
                                      </p:to>
                                    </p:se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25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23">
                                            <p:txEl>
                                              <p:pRg st="12" end="12"/>
                                            </p:txEl>
                                          </p:spTgt>
                                        </p:tgtEl>
                                        <p:attrNameLst>
                                          <p:attrName>style.visibility</p:attrName>
                                        </p:attrNameLst>
                                      </p:cBhvr>
                                      <p:to>
                                        <p:strVal val="visible"/>
                                      </p:to>
                                    </p:set>
                                    <p:animEffect transition="in" filter="wipe(left)">
                                      <p:cBhvr>
                                        <p:cTn id="53" dur="250"/>
                                        <p:tgtEl>
                                          <p:spTgt spid="23">
                                            <p:txEl>
                                              <p:pRg st="12" end="12"/>
                                            </p:txEl>
                                          </p:spTgt>
                                        </p:tgtEl>
                                      </p:cBhvr>
                                    </p:animEffect>
                                  </p:childTnLst>
                                </p:cTn>
                              </p:par>
                              <p:par>
                                <p:cTn id="54" presetID="22" presetClass="entr" presetSubtype="8" fill="hold" nodeType="withEffect">
                                  <p:stCondLst>
                                    <p:cond delay="0"/>
                                  </p:stCondLst>
                                  <p:childTnLst>
                                    <p:set>
                                      <p:cBhvr>
                                        <p:cTn id="55" dur="1" fill="hold">
                                          <p:stCondLst>
                                            <p:cond delay="0"/>
                                          </p:stCondLst>
                                        </p:cTn>
                                        <p:tgtEl>
                                          <p:spTgt spid="23">
                                            <p:txEl>
                                              <p:pRg st="13" end="13"/>
                                            </p:txEl>
                                          </p:spTgt>
                                        </p:tgtEl>
                                        <p:attrNameLst>
                                          <p:attrName>style.visibility</p:attrName>
                                        </p:attrNameLst>
                                      </p:cBhvr>
                                      <p:to>
                                        <p:strVal val="visible"/>
                                      </p:to>
                                    </p:set>
                                    <p:animEffect transition="in" filter="wipe(left)">
                                      <p:cBhvr>
                                        <p:cTn id="56" dur="250"/>
                                        <p:tgtEl>
                                          <p:spTgt spid="23">
                                            <p:txEl>
                                              <p:pRg st="13" end="13"/>
                                            </p:txEl>
                                          </p:spTgt>
                                        </p:tgtEl>
                                      </p:cBhvr>
                                    </p:animEffect>
                                  </p:childTnLst>
                                </p:cTn>
                              </p:par>
                              <p:par>
                                <p:cTn id="57" presetID="22" presetClass="entr" presetSubtype="8" fill="hold" nodeType="withEffect">
                                  <p:stCondLst>
                                    <p:cond delay="0"/>
                                  </p:stCondLst>
                                  <p:childTnLst>
                                    <p:set>
                                      <p:cBhvr>
                                        <p:cTn id="58" dur="1" fill="hold">
                                          <p:stCondLst>
                                            <p:cond delay="0"/>
                                          </p:stCondLst>
                                        </p:cTn>
                                        <p:tgtEl>
                                          <p:spTgt spid="23">
                                            <p:txEl>
                                              <p:pRg st="14" end="14"/>
                                            </p:txEl>
                                          </p:spTgt>
                                        </p:tgtEl>
                                        <p:attrNameLst>
                                          <p:attrName>style.visibility</p:attrName>
                                        </p:attrNameLst>
                                      </p:cBhvr>
                                      <p:to>
                                        <p:strVal val="visible"/>
                                      </p:to>
                                    </p:set>
                                    <p:animEffect transition="in" filter="wipe(left)">
                                      <p:cBhvr>
                                        <p:cTn id="59" dur="250"/>
                                        <p:tgtEl>
                                          <p:spTgt spid="23">
                                            <p:txEl>
                                              <p:pRg st="14" end="14"/>
                                            </p:txEl>
                                          </p:spTgt>
                                        </p:tgtEl>
                                      </p:cBhvr>
                                    </p:animEffect>
                                  </p:childTnLst>
                                </p:cTn>
                              </p:par>
                              <p:par>
                                <p:cTn id="60" presetID="22" presetClass="entr" presetSubtype="8" fill="hold" nodeType="withEffect">
                                  <p:stCondLst>
                                    <p:cond delay="0"/>
                                  </p:stCondLst>
                                  <p:childTnLst>
                                    <p:set>
                                      <p:cBhvr>
                                        <p:cTn id="61" dur="1" fill="hold">
                                          <p:stCondLst>
                                            <p:cond delay="0"/>
                                          </p:stCondLst>
                                        </p:cTn>
                                        <p:tgtEl>
                                          <p:spTgt spid="23">
                                            <p:txEl>
                                              <p:pRg st="15" end="15"/>
                                            </p:txEl>
                                          </p:spTgt>
                                        </p:tgtEl>
                                        <p:attrNameLst>
                                          <p:attrName>style.visibility</p:attrName>
                                        </p:attrNameLst>
                                      </p:cBhvr>
                                      <p:to>
                                        <p:strVal val="visible"/>
                                      </p:to>
                                    </p:set>
                                    <p:animEffect transition="in" filter="wipe(left)">
                                      <p:cBhvr>
                                        <p:cTn id="62" dur="250"/>
                                        <p:tgtEl>
                                          <p:spTgt spid="23">
                                            <p:txEl>
                                              <p:pRg st="15" end="15"/>
                                            </p:txEl>
                                          </p:spTgt>
                                        </p:tgtEl>
                                      </p:cBhvr>
                                    </p:animEffect>
                                  </p:childTnLst>
                                </p:cTn>
                              </p:par>
                              <p:par>
                                <p:cTn id="63" presetID="1" presetClass="exit" presetSubtype="0" fill="hold" nodeType="withEffect">
                                  <p:stCondLst>
                                    <p:cond delay="0"/>
                                  </p:stCondLst>
                                  <p:childTnLst>
                                    <p:set>
                                      <p:cBhvr>
                                        <p:cTn id="64" dur="1" fill="hold">
                                          <p:stCondLst>
                                            <p:cond delay="0"/>
                                          </p:stCondLst>
                                        </p:cTn>
                                        <p:tgtEl>
                                          <p:spTgt spid="26"/>
                                        </p:tgtEl>
                                        <p:attrNameLst>
                                          <p:attrName>style.visibility</p:attrName>
                                        </p:attrNameLst>
                                      </p:cBhvr>
                                      <p:to>
                                        <p:strVal val="hidden"/>
                                      </p:to>
                                    </p:set>
                                  </p:childTnLst>
                                </p:cTn>
                              </p:par>
                              <p:par>
                                <p:cTn id="65" presetID="22" presetClass="entr" presetSubtype="8"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Architecture</a:t>
            </a:r>
          </a:p>
        </p:txBody>
      </p:sp>
      <p:sp>
        <p:nvSpPr>
          <p:cNvPr id="3" name="Text Placeholder 2"/>
          <p:cNvSpPr>
            <a:spLocks noGrp="1"/>
          </p:cNvSpPr>
          <p:nvPr>
            <p:ph type="body" sz="quarter" idx="10"/>
          </p:nvPr>
        </p:nvSpPr>
        <p:spPr>
          <a:xfrm>
            <a:off x="269240" y="1189495"/>
            <a:ext cx="11653523" cy="4826449"/>
          </a:xfrm>
        </p:spPr>
        <p:txBody>
          <a:bodyPr/>
          <a:lstStyle/>
          <a:p>
            <a:r>
              <a:rPr lang="en-US" dirty="0"/>
              <a:t>Front End</a:t>
            </a:r>
          </a:p>
          <a:p>
            <a:pPr lvl="1"/>
            <a:r>
              <a:rPr lang="en-US" dirty="0">
                <a:solidFill>
                  <a:schemeClr val="accent6"/>
                </a:solidFill>
                <a:latin typeface="+mj-lt"/>
              </a:rPr>
              <a:t>Stateless, front door for </a:t>
            </a:r>
            <a:r>
              <a:rPr lang="en-US" b="1" dirty="0">
                <a:solidFill>
                  <a:schemeClr val="tx2"/>
                </a:solidFill>
                <a:latin typeface="+mj-lt"/>
              </a:rPr>
              <a:t>request handling </a:t>
            </a:r>
            <a:r>
              <a:rPr lang="en-US" dirty="0">
                <a:solidFill>
                  <a:schemeClr val="accent6"/>
                </a:solidFill>
                <a:latin typeface="+mj-lt"/>
              </a:rPr>
              <a:t>(</a:t>
            </a:r>
            <a:r>
              <a:rPr lang="en-US" dirty="0" err="1">
                <a:solidFill>
                  <a:schemeClr val="accent6"/>
                </a:solidFill>
                <a:latin typeface="+mj-lt"/>
              </a:rPr>
              <a:t>auth</a:t>
            </a:r>
            <a:r>
              <a:rPr lang="en-US" dirty="0">
                <a:solidFill>
                  <a:schemeClr val="accent6"/>
                </a:solidFill>
                <a:latin typeface="+mj-lt"/>
              </a:rPr>
              <a:t>, request metering/throttling, validation)</a:t>
            </a:r>
          </a:p>
          <a:p>
            <a:pPr lvl="1"/>
            <a:endParaRPr lang="en-US" sz="1765" dirty="0"/>
          </a:p>
          <a:p>
            <a:pPr lvl="1"/>
            <a:endParaRPr lang="en-US" sz="1765" dirty="0"/>
          </a:p>
          <a:p>
            <a:pPr lvl="1"/>
            <a:endParaRPr lang="en-US" sz="1568" dirty="0"/>
          </a:p>
          <a:p>
            <a:pPr>
              <a:buClr>
                <a:srgbClr val="FFFFFF"/>
              </a:buClr>
            </a:pPr>
            <a:r>
              <a:rPr lang="en-US" sz="3676" dirty="0">
                <a:solidFill>
                  <a:schemeClr val="accent1"/>
                </a:solidFill>
              </a:rPr>
              <a:t>Partition Layer</a:t>
            </a:r>
          </a:p>
          <a:p>
            <a:pPr lvl="1">
              <a:buClr>
                <a:srgbClr val="FFFFFF"/>
              </a:buClr>
            </a:pPr>
            <a:r>
              <a:rPr lang="en-US" b="1" dirty="0">
                <a:solidFill>
                  <a:schemeClr val="tx2"/>
                </a:solidFill>
                <a:latin typeface="+mj-lt"/>
              </a:rPr>
              <a:t>Serves</a:t>
            </a:r>
            <a:r>
              <a:rPr lang="en-US" dirty="0">
                <a:solidFill>
                  <a:schemeClr val="accent6"/>
                </a:solidFill>
                <a:latin typeface="+mj-lt"/>
              </a:rPr>
              <a:t> data based on </a:t>
            </a:r>
            <a:r>
              <a:rPr lang="en-US" b="1" dirty="0">
                <a:solidFill>
                  <a:schemeClr val="tx2"/>
                </a:solidFill>
                <a:latin typeface="+mj-lt"/>
              </a:rPr>
              <a:t>partitions</a:t>
            </a:r>
            <a:r>
              <a:rPr lang="en-US" dirty="0">
                <a:solidFill>
                  <a:schemeClr val="accent6"/>
                </a:solidFill>
                <a:latin typeface="+mj-lt"/>
              </a:rPr>
              <a:t>, enables batch transactions and strong consistency</a:t>
            </a:r>
          </a:p>
          <a:p>
            <a:pPr lvl="1">
              <a:buClr>
                <a:srgbClr val="FFFFFF"/>
              </a:buClr>
            </a:pPr>
            <a:endParaRPr lang="en-US" sz="1765" dirty="0">
              <a:solidFill>
                <a:schemeClr val="tx1"/>
              </a:solidFill>
            </a:endParaRPr>
          </a:p>
          <a:p>
            <a:pPr lvl="1">
              <a:buClr>
                <a:srgbClr val="FFFFFF"/>
              </a:buClr>
            </a:pPr>
            <a:endParaRPr lang="en-US" sz="1765" dirty="0">
              <a:solidFill>
                <a:schemeClr val="tx1"/>
              </a:solidFill>
            </a:endParaRPr>
          </a:p>
          <a:p>
            <a:pPr lvl="1">
              <a:buClr>
                <a:srgbClr val="FFFFFF"/>
              </a:buClr>
            </a:pPr>
            <a:endParaRPr lang="en-US" sz="2353" dirty="0">
              <a:solidFill>
                <a:schemeClr val="tx1"/>
              </a:solidFill>
            </a:endParaRPr>
          </a:p>
          <a:p>
            <a:pPr>
              <a:buClr>
                <a:srgbClr val="FFFFFF"/>
              </a:buClr>
            </a:pPr>
            <a:r>
              <a:rPr lang="en-US" sz="3676" dirty="0">
                <a:solidFill>
                  <a:schemeClr val="accent1"/>
                </a:solidFill>
              </a:rPr>
              <a:t>Stream Layer</a:t>
            </a:r>
          </a:p>
          <a:p>
            <a:pPr lvl="1">
              <a:buClr>
                <a:srgbClr val="FFFFFF"/>
              </a:buClr>
            </a:pPr>
            <a:r>
              <a:rPr lang="en-US" b="1" dirty="0">
                <a:solidFill>
                  <a:schemeClr val="tx2"/>
                </a:solidFill>
                <a:latin typeface="+mj-lt"/>
              </a:rPr>
              <a:t>Stores</a:t>
            </a:r>
            <a:r>
              <a:rPr lang="en-US" b="1" dirty="0">
                <a:solidFill>
                  <a:schemeClr val="accent3"/>
                </a:solidFill>
                <a:latin typeface="+mj-lt"/>
              </a:rPr>
              <a:t> </a:t>
            </a:r>
            <a:r>
              <a:rPr lang="en-US" dirty="0">
                <a:solidFill>
                  <a:schemeClr val="accent6"/>
                </a:solidFill>
                <a:latin typeface="+mj-lt"/>
              </a:rPr>
              <a:t>multiple replicas of the data, deals with failures, bit rot, etc.</a:t>
            </a:r>
          </a:p>
        </p:txBody>
      </p:sp>
      <p:sp>
        <p:nvSpPr>
          <p:cNvPr id="4" name="Rectangle 3"/>
          <p:cNvSpPr/>
          <p:nvPr/>
        </p:nvSpPr>
        <p:spPr bwMode="auto">
          <a:xfrm>
            <a:off x="1959191" y="2233767"/>
            <a:ext cx="1610535" cy="84028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FE 1</a:t>
            </a:r>
          </a:p>
        </p:txBody>
      </p:sp>
      <p:sp>
        <p:nvSpPr>
          <p:cNvPr id="5" name="Rectangle 4"/>
          <p:cNvSpPr/>
          <p:nvPr/>
        </p:nvSpPr>
        <p:spPr bwMode="auto">
          <a:xfrm>
            <a:off x="3641110" y="2233767"/>
            <a:ext cx="1610535" cy="84028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FE 2</a:t>
            </a:r>
          </a:p>
        </p:txBody>
      </p:sp>
      <p:sp>
        <p:nvSpPr>
          <p:cNvPr id="6" name="Rectangle 5"/>
          <p:cNvSpPr/>
          <p:nvPr/>
        </p:nvSpPr>
        <p:spPr bwMode="auto">
          <a:xfrm>
            <a:off x="5323027" y="2233767"/>
            <a:ext cx="1610535" cy="84028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FE 3</a:t>
            </a:r>
          </a:p>
        </p:txBody>
      </p:sp>
      <p:sp>
        <p:nvSpPr>
          <p:cNvPr id="7" name="Rectangle 6"/>
          <p:cNvSpPr/>
          <p:nvPr/>
        </p:nvSpPr>
        <p:spPr bwMode="auto">
          <a:xfrm>
            <a:off x="7004946" y="2233767"/>
            <a:ext cx="1610535" cy="84028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FE 4</a:t>
            </a:r>
          </a:p>
        </p:txBody>
      </p:sp>
      <p:sp>
        <p:nvSpPr>
          <p:cNvPr id="8" name="Rectangle 7"/>
          <p:cNvSpPr/>
          <p:nvPr/>
        </p:nvSpPr>
        <p:spPr bwMode="auto">
          <a:xfrm>
            <a:off x="8686863" y="2233767"/>
            <a:ext cx="1610535" cy="84028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FE 5</a:t>
            </a:r>
          </a:p>
        </p:txBody>
      </p:sp>
      <p:sp>
        <p:nvSpPr>
          <p:cNvPr id="9" name="Rectangle 8"/>
          <p:cNvSpPr/>
          <p:nvPr/>
        </p:nvSpPr>
        <p:spPr bwMode="auto">
          <a:xfrm>
            <a:off x="1959191" y="4054689"/>
            <a:ext cx="1610535" cy="84028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Partition 1</a:t>
            </a:r>
          </a:p>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(A-C)</a:t>
            </a:r>
          </a:p>
        </p:txBody>
      </p:sp>
      <p:sp>
        <p:nvSpPr>
          <p:cNvPr id="10" name="Rectangle 9"/>
          <p:cNvSpPr/>
          <p:nvPr/>
        </p:nvSpPr>
        <p:spPr bwMode="auto">
          <a:xfrm>
            <a:off x="3641110" y="4054689"/>
            <a:ext cx="1610535" cy="84028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Partition 2</a:t>
            </a:r>
          </a:p>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(D-E)</a:t>
            </a:r>
          </a:p>
        </p:txBody>
      </p:sp>
      <p:sp>
        <p:nvSpPr>
          <p:cNvPr id="11" name="Rectangle 10"/>
          <p:cNvSpPr/>
          <p:nvPr/>
        </p:nvSpPr>
        <p:spPr bwMode="auto">
          <a:xfrm>
            <a:off x="5323027" y="4054689"/>
            <a:ext cx="1610535" cy="84028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Partition 3</a:t>
            </a:r>
          </a:p>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(F-J)</a:t>
            </a:r>
          </a:p>
        </p:txBody>
      </p:sp>
      <p:sp>
        <p:nvSpPr>
          <p:cNvPr id="12" name="Rectangle 11"/>
          <p:cNvSpPr/>
          <p:nvPr/>
        </p:nvSpPr>
        <p:spPr bwMode="auto">
          <a:xfrm>
            <a:off x="7004946" y="4054689"/>
            <a:ext cx="1610535" cy="84028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Partition 4</a:t>
            </a:r>
          </a:p>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(K-T)</a:t>
            </a:r>
          </a:p>
        </p:txBody>
      </p:sp>
      <p:sp>
        <p:nvSpPr>
          <p:cNvPr id="13" name="Rectangle 12"/>
          <p:cNvSpPr/>
          <p:nvPr/>
        </p:nvSpPr>
        <p:spPr bwMode="auto">
          <a:xfrm>
            <a:off x="8686863" y="4054689"/>
            <a:ext cx="1610535" cy="84028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Partition 5</a:t>
            </a:r>
          </a:p>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(U-Z)</a:t>
            </a:r>
          </a:p>
        </p:txBody>
      </p:sp>
      <p:sp>
        <p:nvSpPr>
          <p:cNvPr id="14" name="Rectangle 13"/>
          <p:cNvSpPr/>
          <p:nvPr/>
        </p:nvSpPr>
        <p:spPr bwMode="auto">
          <a:xfrm>
            <a:off x="1959191" y="5894168"/>
            <a:ext cx="1610535" cy="840280"/>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Stream 1</a:t>
            </a:r>
          </a:p>
        </p:txBody>
      </p:sp>
      <p:sp>
        <p:nvSpPr>
          <p:cNvPr id="15" name="Rectangle 14"/>
          <p:cNvSpPr/>
          <p:nvPr/>
        </p:nvSpPr>
        <p:spPr bwMode="auto">
          <a:xfrm>
            <a:off x="3641110" y="5894168"/>
            <a:ext cx="1610535" cy="840280"/>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Stream 2</a:t>
            </a:r>
          </a:p>
        </p:txBody>
      </p:sp>
      <p:sp>
        <p:nvSpPr>
          <p:cNvPr id="16" name="Rectangle 15"/>
          <p:cNvSpPr/>
          <p:nvPr/>
        </p:nvSpPr>
        <p:spPr bwMode="auto">
          <a:xfrm>
            <a:off x="5323027" y="5894168"/>
            <a:ext cx="1610535" cy="840280"/>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Stream 3</a:t>
            </a:r>
          </a:p>
        </p:txBody>
      </p:sp>
      <p:sp>
        <p:nvSpPr>
          <p:cNvPr id="17" name="Rectangle 16"/>
          <p:cNvSpPr/>
          <p:nvPr/>
        </p:nvSpPr>
        <p:spPr bwMode="auto">
          <a:xfrm>
            <a:off x="7004946" y="5894168"/>
            <a:ext cx="1610535" cy="840280"/>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Stream 4</a:t>
            </a:r>
          </a:p>
        </p:txBody>
      </p:sp>
      <p:sp>
        <p:nvSpPr>
          <p:cNvPr id="18" name="Rectangle 17"/>
          <p:cNvSpPr/>
          <p:nvPr/>
        </p:nvSpPr>
        <p:spPr bwMode="auto">
          <a:xfrm>
            <a:off x="8686863" y="5894168"/>
            <a:ext cx="1610535" cy="840280"/>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Stream 5</a:t>
            </a:r>
          </a:p>
        </p:txBody>
      </p:sp>
    </p:spTree>
    <p:extLst>
      <p:ext uri="{BB962C8B-B14F-4D97-AF65-F5344CB8AC3E}">
        <p14:creationId xmlns:p14="http://schemas.microsoft.com/office/powerpoint/2010/main" val="1388027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25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down)">
                                      <p:cBhvr>
                                        <p:cTn id="10" dur="250"/>
                                        <p:tgtEl>
                                          <p:spTgt spid="1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down)">
                                      <p:cBhvr>
                                        <p:cTn id="13" dur="250"/>
                                        <p:tgtEl>
                                          <p:spTgt spid="16"/>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down)">
                                      <p:cBhvr>
                                        <p:cTn id="16" dur="250"/>
                                        <p:tgtEl>
                                          <p:spTgt spid="1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250"/>
                                        <p:tgtEl>
                                          <p:spTgt spid="18"/>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wipe(down)">
                                      <p:cBhvr>
                                        <p:cTn id="22" dur="250"/>
                                        <p:tgtEl>
                                          <p:spTgt spid="3">
                                            <p:txEl>
                                              <p:pRg st="10" end="10"/>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animEffect transition="in" filter="wipe(down)">
                                      <p:cBhvr>
                                        <p:cTn id="25" dur="250"/>
                                        <p:tgtEl>
                                          <p:spTgt spid="3">
                                            <p:txEl>
                                              <p:pRg st="11" end="1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250"/>
                                        <p:tgtEl>
                                          <p:spTgt spid="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250"/>
                                        <p:tgtEl>
                                          <p:spTgt spid="10"/>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250"/>
                                        <p:tgtEl>
                                          <p:spTgt spid="11"/>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down)">
                                      <p:cBhvr>
                                        <p:cTn id="39" dur="250"/>
                                        <p:tgtEl>
                                          <p:spTgt spid="12"/>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250"/>
                                        <p:tgtEl>
                                          <p:spTgt spid="13"/>
                                        </p:tgtEl>
                                      </p:cBhvr>
                                    </p:animEffect>
                                  </p:childTnLst>
                                </p:cTn>
                              </p:par>
                              <p:par>
                                <p:cTn id="43" presetID="22" presetClass="entr" presetSubtype="4" fill="hold"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Effect transition="in" filter="wipe(down)">
                                      <p:cBhvr>
                                        <p:cTn id="45" dur="250"/>
                                        <p:tgtEl>
                                          <p:spTgt spid="3">
                                            <p:txEl>
                                              <p:pRg st="5" end="5"/>
                                            </p:txEl>
                                          </p:spTgt>
                                        </p:tgtEl>
                                      </p:cBhvr>
                                    </p:animEffect>
                                  </p:childTnLst>
                                </p:cTn>
                              </p:par>
                              <p:par>
                                <p:cTn id="46" presetID="22" presetClass="entr" presetSubtype="4" fill="hold" nodeType="with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Effect transition="in" filter="wipe(down)">
                                      <p:cBhvr>
                                        <p:cTn id="48" dur="250"/>
                                        <p:tgtEl>
                                          <p:spTgt spid="3">
                                            <p:txEl>
                                              <p:pRg st="6" end="6"/>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wipe(down)">
                                      <p:cBhvr>
                                        <p:cTn id="53" dur="250"/>
                                        <p:tgtEl>
                                          <p:spTgt spid="4"/>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wipe(down)">
                                      <p:cBhvr>
                                        <p:cTn id="56" dur="250"/>
                                        <p:tgtEl>
                                          <p:spTgt spid="5"/>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down)">
                                      <p:cBhvr>
                                        <p:cTn id="59" dur="250"/>
                                        <p:tgtEl>
                                          <p:spTgt spid="6"/>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wipe(down)">
                                      <p:cBhvr>
                                        <p:cTn id="62" dur="250"/>
                                        <p:tgtEl>
                                          <p:spTgt spid="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down)">
                                      <p:cBhvr>
                                        <p:cTn id="65" dur="250"/>
                                        <p:tgtEl>
                                          <p:spTgt spid="8"/>
                                        </p:tgtEl>
                                      </p:cBhvr>
                                    </p:animEffect>
                                  </p:childTnLst>
                                </p:cTn>
                              </p:par>
                              <p:par>
                                <p:cTn id="66" presetID="22" presetClass="entr" presetSubtype="4" fill="hold" nodeType="withEffect">
                                  <p:stCondLst>
                                    <p:cond delay="0"/>
                                  </p:stCondLst>
                                  <p:childTnLst>
                                    <p:set>
                                      <p:cBhvr>
                                        <p:cTn id="67" dur="1" fill="hold">
                                          <p:stCondLst>
                                            <p:cond delay="0"/>
                                          </p:stCondLst>
                                        </p:cTn>
                                        <p:tgtEl>
                                          <p:spTgt spid="3">
                                            <p:txEl>
                                              <p:pRg st="0" end="0"/>
                                            </p:txEl>
                                          </p:spTgt>
                                        </p:tgtEl>
                                        <p:attrNameLst>
                                          <p:attrName>style.visibility</p:attrName>
                                        </p:attrNameLst>
                                      </p:cBhvr>
                                      <p:to>
                                        <p:strVal val="visible"/>
                                      </p:to>
                                    </p:set>
                                    <p:animEffect transition="in" filter="wipe(down)">
                                      <p:cBhvr>
                                        <p:cTn id="68" dur="250"/>
                                        <p:tgtEl>
                                          <p:spTgt spid="3">
                                            <p:txEl>
                                              <p:pRg st="0" end="0"/>
                                            </p:txEl>
                                          </p:spTgt>
                                        </p:tgtEl>
                                      </p:cBhvr>
                                    </p:animEffect>
                                  </p:childTnLst>
                                </p:cTn>
                              </p:par>
                              <p:par>
                                <p:cTn id="69" presetID="22" presetClass="entr" presetSubtype="4" fill="hold" nodeType="withEffect">
                                  <p:stCondLst>
                                    <p:cond delay="0"/>
                                  </p:stCondLst>
                                  <p:childTnLst>
                                    <p:set>
                                      <p:cBhvr>
                                        <p:cTn id="70" dur="1" fill="hold">
                                          <p:stCondLst>
                                            <p:cond delay="0"/>
                                          </p:stCondLst>
                                        </p:cTn>
                                        <p:tgtEl>
                                          <p:spTgt spid="3">
                                            <p:txEl>
                                              <p:pRg st="1" end="1"/>
                                            </p:txEl>
                                          </p:spTgt>
                                        </p:tgtEl>
                                        <p:attrNameLst>
                                          <p:attrName>style.visibility</p:attrName>
                                        </p:attrNameLst>
                                      </p:cBhvr>
                                      <p:to>
                                        <p:strVal val="visible"/>
                                      </p:to>
                                    </p:set>
                                    <p:animEffect transition="in" filter="wipe(down)">
                                      <p:cBhvr>
                                        <p:cTn id="71" dur="2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 Blob Writes - Current</a:t>
            </a:r>
          </a:p>
        </p:txBody>
      </p:sp>
      <p:sp>
        <p:nvSpPr>
          <p:cNvPr id="4" name="Rectangle 3"/>
          <p:cNvSpPr/>
          <p:nvPr/>
        </p:nvSpPr>
        <p:spPr bwMode="auto">
          <a:xfrm>
            <a:off x="155791" y="3044370"/>
            <a:ext cx="1610535" cy="84028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FE 1</a:t>
            </a:r>
          </a:p>
        </p:txBody>
      </p:sp>
      <p:sp>
        <p:nvSpPr>
          <p:cNvPr id="5" name="Rectangle 4"/>
          <p:cNvSpPr/>
          <p:nvPr/>
        </p:nvSpPr>
        <p:spPr bwMode="auto">
          <a:xfrm>
            <a:off x="1837710" y="3044370"/>
            <a:ext cx="1610535" cy="84028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FE 2</a:t>
            </a:r>
          </a:p>
        </p:txBody>
      </p:sp>
      <p:sp>
        <p:nvSpPr>
          <p:cNvPr id="6" name="Rectangle 5"/>
          <p:cNvSpPr/>
          <p:nvPr/>
        </p:nvSpPr>
        <p:spPr bwMode="auto">
          <a:xfrm>
            <a:off x="3519627" y="3044370"/>
            <a:ext cx="1610535" cy="84028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FE 3</a:t>
            </a:r>
          </a:p>
        </p:txBody>
      </p:sp>
      <p:sp>
        <p:nvSpPr>
          <p:cNvPr id="7" name="Rectangle 6"/>
          <p:cNvSpPr/>
          <p:nvPr/>
        </p:nvSpPr>
        <p:spPr bwMode="auto">
          <a:xfrm>
            <a:off x="5201546" y="3044370"/>
            <a:ext cx="1610535" cy="84028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FE 4</a:t>
            </a:r>
          </a:p>
        </p:txBody>
      </p:sp>
      <p:sp>
        <p:nvSpPr>
          <p:cNvPr id="8" name="Rectangle 7"/>
          <p:cNvSpPr/>
          <p:nvPr/>
        </p:nvSpPr>
        <p:spPr bwMode="auto">
          <a:xfrm>
            <a:off x="6883463" y="3044370"/>
            <a:ext cx="1610535" cy="84028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FE 5</a:t>
            </a:r>
          </a:p>
        </p:txBody>
      </p:sp>
      <p:sp>
        <p:nvSpPr>
          <p:cNvPr id="9" name="Rectangle 8"/>
          <p:cNvSpPr/>
          <p:nvPr/>
        </p:nvSpPr>
        <p:spPr bwMode="auto">
          <a:xfrm>
            <a:off x="155791" y="4410002"/>
            <a:ext cx="1610535" cy="84028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Partition 1</a:t>
            </a:r>
          </a:p>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(A-C)</a:t>
            </a:r>
          </a:p>
        </p:txBody>
      </p:sp>
      <p:sp>
        <p:nvSpPr>
          <p:cNvPr id="10" name="Rectangle 9"/>
          <p:cNvSpPr/>
          <p:nvPr/>
        </p:nvSpPr>
        <p:spPr bwMode="auto">
          <a:xfrm>
            <a:off x="1837710" y="4410002"/>
            <a:ext cx="1610535" cy="84028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Partition 2</a:t>
            </a:r>
          </a:p>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(D-E)</a:t>
            </a:r>
          </a:p>
        </p:txBody>
      </p:sp>
      <p:sp>
        <p:nvSpPr>
          <p:cNvPr id="11" name="Rectangle 10"/>
          <p:cNvSpPr/>
          <p:nvPr/>
        </p:nvSpPr>
        <p:spPr bwMode="auto">
          <a:xfrm>
            <a:off x="3519627" y="4410002"/>
            <a:ext cx="1610535" cy="84028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Partition 3</a:t>
            </a:r>
          </a:p>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(F-J)</a:t>
            </a:r>
          </a:p>
        </p:txBody>
      </p:sp>
      <p:sp>
        <p:nvSpPr>
          <p:cNvPr id="12" name="Rectangle 11"/>
          <p:cNvSpPr/>
          <p:nvPr/>
        </p:nvSpPr>
        <p:spPr bwMode="auto">
          <a:xfrm>
            <a:off x="5201546" y="4410002"/>
            <a:ext cx="1610535" cy="84028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Partition 4</a:t>
            </a:r>
          </a:p>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(K-T)</a:t>
            </a:r>
          </a:p>
        </p:txBody>
      </p:sp>
      <p:sp>
        <p:nvSpPr>
          <p:cNvPr id="13" name="Rectangle 12"/>
          <p:cNvSpPr/>
          <p:nvPr/>
        </p:nvSpPr>
        <p:spPr bwMode="auto">
          <a:xfrm>
            <a:off x="6883463" y="4410002"/>
            <a:ext cx="1610535" cy="84028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Partition 5</a:t>
            </a:r>
          </a:p>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(U-Z)</a:t>
            </a:r>
          </a:p>
        </p:txBody>
      </p:sp>
      <p:sp>
        <p:nvSpPr>
          <p:cNvPr id="14" name="Rectangle 13"/>
          <p:cNvSpPr/>
          <p:nvPr/>
        </p:nvSpPr>
        <p:spPr bwMode="auto">
          <a:xfrm>
            <a:off x="155791" y="5775634"/>
            <a:ext cx="1610535" cy="840280"/>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Stream 1</a:t>
            </a:r>
          </a:p>
        </p:txBody>
      </p:sp>
      <p:sp>
        <p:nvSpPr>
          <p:cNvPr id="15" name="Rectangle 14"/>
          <p:cNvSpPr/>
          <p:nvPr/>
        </p:nvSpPr>
        <p:spPr bwMode="auto">
          <a:xfrm>
            <a:off x="1837710" y="5775634"/>
            <a:ext cx="1610535" cy="840280"/>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Stream 2</a:t>
            </a:r>
          </a:p>
        </p:txBody>
      </p:sp>
      <p:sp>
        <p:nvSpPr>
          <p:cNvPr id="16" name="Rectangle 15"/>
          <p:cNvSpPr/>
          <p:nvPr/>
        </p:nvSpPr>
        <p:spPr bwMode="auto">
          <a:xfrm>
            <a:off x="3519627" y="5775634"/>
            <a:ext cx="1610535" cy="840280"/>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Stream 3</a:t>
            </a:r>
          </a:p>
        </p:txBody>
      </p:sp>
      <p:sp>
        <p:nvSpPr>
          <p:cNvPr id="17" name="Rectangle 16"/>
          <p:cNvSpPr/>
          <p:nvPr/>
        </p:nvSpPr>
        <p:spPr bwMode="auto">
          <a:xfrm>
            <a:off x="5201546" y="5775634"/>
            <a:ext cx="1610535" cy="840280"/>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Stream 4</a:t>
            </a:r>
          </a:p>
        </p:txBody>
      </p:sp>
      <p:sp>
        <p:nvSpPr>
          <p:cNvPr id="18" name="Rectangle 17"/>
          <p:cNvSpPr/>
          <p:nvPr/>
        </p:nvSpPr>
        <p:spPr bwMode="auto">
          <a:xfrm>
            <a:off x="6883463" y="5775634"/>
            <a:ext cx="1610535" cy="840280"/>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Stream 5</a:t>
            </a:r>
          </a:p>
        </p:txBody>
      </p:sp>
      <p:sp>
        <p:nvSpPr>
          <p:cNvPr id="19" name="Rectangle 18">
            <a:extLst>
              <a:ext uri="{FF2B5EF4-FFF2-40B4-BE49-F238E27FC236}">
                <a16:creationId xmlns:a16="http://schemas.microsoft.com/office/drawing/2014/main" id="{B50AF64D-FEAE-4D2A-9C1C-3D315D206FE5}"/>
              </a:ext>
            </a:extLst>
          </p:cNvPr>
          <p:cNvSpPr/>
          <p:nvPr/>
        </p:nvSpPr>
        <p:spPr bwMode="auto">
          <a:xfrm>
            <a:off x="269240" y="2047199"/>
            <a:ext cx="504609" cy="321158"/>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BL001</a:t>
            </a:r>
          </a:p>
        </p:txBody>
      </p:sp>
      <p:grpSp>
        <p:nvGrpSpPr>
          <p:cNvPr id="20" name="Group 20">
            <a:extLst>
              <a:ext uri="{FF2B5EF4-FFF2-40B4-BE49-F238E27FC236}">
                <a16:creationId xmlns:a16="http://schemas.microsoft.com/office/drawing/2014/main" id="{54E33E2A-D6A6-4A3D-8B8C-6763F7CD3C06}"/>
              </a:ext>
            </a:extLst>
          </p:cNvPr>
          <p:cNvGrpSpPr/>
          <p:nvPr/>
        </p:nvGrpSpPr>
        <p:grpSpPr>
          <a:xfrm>
            <a:off x="4865991" y="1196784"/>
            <a:ext cx="3963564" cy="544020"/>
            <a:chOff x="4038600" y="3276599"/>
            <a:chExt cx="3886200" cy="533401"/>
          </a:xfrm>
          <a:solidFill>
            <a:srgbClr val="00B050"/>
          </a:solidFill>
        </p:grpSpPr>
        <p:sp>
          <p:nvSpPr>
            <p:cNvPr id="21" name="Rectangle 20">
              <a:extLst>
                <a:ext uri="{FF2B5EF4-FFF2-40B4-BE49-F238E27FC236}">
                  <a16:creationId xmlns:a16="http://schemas.microsoft.com/office/drawing/2014/main" id="{CCA8233B-E52C-40A9-8F17-30E832BD3438}"/>
                </a:ext>
              </a:extLst>
            </p:cNvPr>
            <p:cNvSpPr/>
            <p:nvPr/>
          </p:nvSpPr>
          <p:spPr>
            <a:xfrm>
              <a:off x="4038600" y="3276599"/>
              <a:ext cx="228600" cy="533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1A579279-3180-40F8-9819-4A0F9435ABA5}"/>
                </a:ext>
              </a:extLst>
            </p:cNvPr>
            <p:cNvSpPr/>
            <p:nvPr/>
          </p:nvSpPr>
          <p:spPr>
            <a:xfrm>
              <a:off x="4343400" y="3276600"/>
              <a:ext cx="228600" cy="533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53793688-C6FF-4AA0-81D7-263E3A40428B}"/>
                </a:ext>
              </a:extLst>
            </p:cNvPr>
            <p:cNvSpPr/>
            <p:nvPr/>
          </p:nvSpPr>
          <p:spPr>
            <a:xfrm>
              <a:off x="4648200" y="3276600"/>
              <a:ext cx="508911" cy="533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377041B6-0C02-49EC-BA27-9268DC28E12A}"/>
                </a:ext>
              </a:extLst>
            </p:cNvPr>
            <p:cNvSpPr/>
            <p:nvPr/>
          </p:nvSpPr>
          <p:spPr>
            <a:xfrm>
              <a:off x="5257800" y="3276600"/>
              <a:ext cx="228600" cy="533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53417685-D213-498E-A83F-76916F6A4557}"/>
                </a:ext>
              </a:extLst>
            </p:cNvPr>
            <p:cNvSpPr/>
            <p:nvPr/>
          </p:nvSpPr>
          <p:spPr>
            <a:xfrm>
              <a:off x="5562600" y="3276600"/>
              <a:ext cx="228600" cy="533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71AD8355-B81B-4807-9733-36D1141FB559}"/>
                </a:ext>
              </a:extLst>
            </p:cNvPr>
            <p:cNvSpPr/>
            <p:nvPr/>
          </p:nvSpPr>
          <p:spPr>
            <a:xfrm>
              <a:off x="5867400" y="3276600"/>
              <a:ext cx="228600" cy="533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744E3F37-DE46-4402-B285-BFC1E332D7A6}"/>
                </a:ext>
              </a:extLst>
            </p:cNvPr>
            <p:cNvSpPr/>
            <p:nvPr/>
          </p:nvSpPr>
          <p:spPr>
            <a:xfrm>
              <a:off x="6172200" y="3276600"/>
              <a:ext cx="228600" cy="533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37C35EF4-969A-4185-A3D1-D40CCFC2631D}"/>
                </a:ext>
              </a:extLst>
            </p:cNvPr>
            <p:cNvSpPr/>
            <p:nvPr/>
          </p:nvSpPr>
          <p:spPr>
            <a:xfrm>
              <a:off x="6477000" y="3276600"/>
              <a:ext cx="228600" cy="533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48371D5A-AF6F-4233-823F-61765C336DED}"/>
                </a:ext>
              </a:extLst>
            </p:cNvPr>
            <p:cNvSpPr/>
            <p:nvPr/>
          </p:nvSpPr>
          <p:spPr>
            <a:xfrm>
              <a:off x="6781800" y="3276600"/>
              <a:ext cx="228600" cy="533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7012F800-8413-4F29-816C-736920F7626A}"/>
                </a:ext>
              </a:extLst>
            </p:cNvPr>
            <p:cNvSpPr/>
            <p:nvPr/>
          </p:nvSpPr>
          <p:spPr>
            <a:xfrm>
              <a:off x="7086600" y="3276600"/>
              <a:ext cx="228600" cy="533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Rectangle 30">
              <a:extLst>
                <a:ext uri="{FF2B5EF4-FFF2-40B4-BE49-F238E27FC236}">
                  <a16:creationId xmlns:a16="http://schemas.microsoft.com/office/drawing/2014/main" id="{8FF66CDC-0D30-4B8E-9826-CFC5BF8F55E6}"/>
                </a:ext>
              </a:extLst>
            </p:cNvPr>
            <p:cNvSpPr/>
            <p:nvPr/>
          </p:nvSpPr>
          <p:spPr>
            <a:xfrm>
              <a:off x="7391400" y="3276600"/>
              <a:ext cx="228600" cy="533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7F0749D7-A901-4B6C-BA4C-464297B5686D}"/>
                </a:ext>
              </a:extLst>
            </p:cNvPr>
            <p:cNvSpPr/>
            <p:nvPr/>
          </p:nvSpPr>
          <p:spPr>
            <a:xfrm>
              <a:off x="7696200" y="3276600"/>
              <a:ext cx="228600" cy="533400"/>
            </a:xfrm>
            <a:prstGeom prst="rect">
              <a:avLst/>
            </a:prstGeom>
            <a:grp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endParaRPr kumimoji="0" lang="en-US" sz="2346"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33" name="Rectangle 32">
            <a:extLst>
              <a:ext uri="{FF2B5EF4-FFF2-40B4-BE49-F238E27FC236}">
                <a16:creationId xmlns:a16="http://schemas.microsoft.com/office/drawing/2014/main" id="{E5B2A958-48BE-47B1-81F7-B4E7AC438CE7}"/>
              </a:ext>
            </a:extLst>
          </p:cNvPr>
          <p:cNvSpPr/>
          <p:nvPr/>
        </p:nvSpPr>
        <p:spPr>
          <a:xfrm>
            <a:off x="5176859" y="1196785"/>
            <a:ext cx="3341829" cy="544019"/>
          </a:xfrm>
          <a:prstGeom prst="rect">
            <a:avLst/>
          </a:prstGeom>
          <a:solidFill>
            <a:srgbClr val="00B050"/>
          </a:solid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000000"/>
                </a:solidFill>
                <a:effectLst/>
                <a:uLnTx/>
                <a:uFillTx/>
                <a:latin typeface="Segoe UI"/>
                <a:ea typeface="+mn-ea"/>
                <a:cs typeface="+mn-cs"/>
              </a:rPr>
              <a:t>Movie.mp4 (50 GB)</a:t>
            </a:r>
          </a:p>
        </p:txBody>
      </p:sp>
      <p:grpSp>
        <p:nvGrpSpPr>
          <p:cNvPr id="35" name="Group 38">
            <a:extLst>
              <a:ext uri="{FF2B5EF4-FFF2-40B4-BE49-F238E27FC236}">
                <a16:creationId xmlns:a16="http://schemas.microsoft.com/office/drawing/2014/main" id="{5C95DB08-F45A-4C32-8F68-B4A093A1674E}"/>
              </a:ext>
            </a:extLst>
          </p:cNvPr>
          <p:cNvGrpSpPr/>
          <p:nvPr/>
        </p:nvGrpSpPr>
        <p:grpSpPr>
          <a:xfrm>
            <a:off x="4748337" y="1728706"/>
            <a:ext cx="4198871" cy="818494"/>
            <a:chOff x="836946" y="3220211"/>
            <a:chExt cx="4116914" cy="802518"/>
          </a:xfrm>
        </p:grpSpPr>
        <p:sp>
          <p:nvSpPr>
            <p:cNvPr id="36" name="TextBox 35">
              <a:extLst>
                <a:ext uri="{FF2B5EF4-FFF2-40B4-BE49-F238E27FC236}">
                  <a16:creationId xmlns:a16="http://schemas.microsoft.com/office/drawing/2014/main" id="{87D36F50-24CA-4793-94BA-9E7BE1731CF8}"/>
                </a:ext>
              </a:extLst>
            </p:cNvPr>
            <p:cNvSpPr txBox="1"/>
            <p:nvPr/>
          </p:nvSpPr>
          <p:spPr>
            <a:xfrm>
              <a:off x="836946" y="3251687"/>
              <a:ext cx="458060"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a:ea typeface="+mn-ea"/>
                  <a:cs typeface="+mn-cs"/>
                </a:rPr>
                <a:t>BL001</a:t>
              </a:r>
            </a:p>
          </p:txBody>
        </p:sp>
        <p:sp>
          <p:nvSpPr>
            <p:cNvPr id="37" name="TextBox 36">
              <a:extLst>
                <a:ext uri="{FF2B5EF4-FFF2-40B4-BE49-F238E27FC236}">
                  <a16:creationId xmlns:a16="http://schemas.microsoft.com/office/drawing/2014/main" id="{1845BD24-E5F5-4624-A351-8E96F47DDAD4}"/>
                </a:ext>
              </a:extLst>
            </p:cNvPr>
            <p:cNvSpPr txBox="1"/>
            <p:nvPr/>
          </p:nvSpPr>
          <p:spPr>
            <a:xfrm>
              <a:off x="1130328" y="3245359"/>
              <a:ext cx="458060"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a:ea typeface="+mn-ea"/>
                  <a:cs typeface="+mn-cs"/>
                </a:rPr>
                <a:t>BL002</a:t>
              </a:r>
            </a:p>
          </p:txBody>
        </p:sp>
        <p:sp>
          <p:nvSpPr>
            <p:cNvPr id="38" name="TextBox 37">
              <a:extLst>
                <a:ext uri="{FF2B5EF4-FFF2-40B4-BE49-F238E27FC236}">
                  <a16:creationId xmlns:a16="http://schemas.microsoft.com/office/drawing/2014/main" id="{55FE6461-A146-484B-875E-4FDFD71A1FE6}"/>
                </a:ext>
              </a:extLst>
            </p:cNvPr>
            <p:cNvSpPr txBox="1"/>
            <p:nvPr/>
          </p:nvSpPr>
          <p:spPr>
            <a:xfrm>
              <a:off x="1459686" y="3251687"/>
              <a:ext cx="458060" cy="752223"/>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a:ea typeface="+mn-ea"/>
                  <a:cs typeface="+mn-cs"/>
                </a:rPr>
                <a:t>BL003</a:t>
              </a:r>
            </a:p>
          </p:txBody>
        </p:sp>
        <p:sp>
          <p:nvSpPr>
            <p:cNvPr id="39" name="TextBox 38">
              <a:extLst>
                <a:ext uri="{FF2B5EF4-FFF2-40B4-BE49-F238E27FC236}">
                  <a16:creationId xmlns:a16="http://schemas.microsoft.com/office/drawing/2014/main" id="{C4E6FD9E-987B-49A3-9803-1E41B113F24B}"/>
                </a:ext>
              </a:extLst>
            </p:cNvPr>
            <p:cNvSpPr txBox="1"/>
            <p:nvPr/>
          </p:nvSpPr>
          <p:spPr>
            <a:xfrm>
              <a:off x="4495800" y="3220211"/>
              <a:ext cx="458060" cy="802518"/>
            </a:xfrm>
            <a:prstGeom prst="rect">
              <a:avLst/>
            </a:prstGeom>
            <a:noFill/>
          </p:spPr>
          <p:txBody>
            <a:bodyPr vert="vert270"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36" b="1" i="0" u="none" strike="noStrike" kern="1200" cap="none" spc="0" normalizeH="0" baseline="0" noProof="0" dirty="0">
                  <a:ln>
                    <a:noFill/>
                  </a:ln>
                  <a:solidFill>
                    <a:srgbClr val="505050"/>
                  </a:solidFill>
                  <a:effectLst/>
                  <a:uLnTx/>
                  <a:uFillTx/>
                  <a:latin typeface="Segoe UI"/>
                  <a:ea typeface="+mn-ea"/>
                  <a:cs typeface="+mn-cs"/>
                </a:rPr>
                <a:t>BLN00</a:t>
              </a:r>
            </a:p>
          </p:txBody>
        </p:sp>
        <p:cxnSp>
          <p:nvCxnSpPr>
            <p:cNvPr id="40" name="Straight Connector 39">
              <a:extLst>
                <a:ext uri="{FF2B5EF4-FFF2-40B4-BE49-F238E27FC236}">
                  <a16:creationId xmlns:a16="http://schemas.microsoft.com/office/drawing/2014/main" id="{37D4854D-7D46-4795-B7E5-09BDA858C5E2}"/>
                </a:ext>
              </a:extLst>
            </p:cNvPr>
            <p:cNvCxnSpPr/>
            <p:nvPr/>
          </p:nvCxnSpPr>
          <p:spPr>
            <a:xfrm>
              <a:off x="1905000" y="3555018"/>
              <a:ext cx="2514600" cy="1588"/>
            </a:xfrm>
            <a:prstGeom prst="line">
              <a:avLst/>
            </a:prstGeom>
            <a:ln w="50800">
              <a:solidFill>
                <a:srgbClr val="107C10"/>
              </a:solidFill>
              <a:prstDash val="sysDot"/>
            </a:ln>
          </p:spPr>
          <p:style>
            <a:lnRef idx="1">
              <a:schemeClr val="accent1"/>
            </a:lnRef>
            <a:fillRef idx="0">
              <a:schemeClr val="accent1"/>
            </a:fillRef>
            <a:effectRef idx="0">
              <a:schemeClr val="accent1"/>
            </a:effectRef>
            <a:fontRef idx="minor">
              <a:schemeClr val="tx1"/>
            </a:fontRef>
          </p:style>
        </p:cxnSp>
      </p:grpSp>
      <p:sp>
        <p:nvSpPr>
          <p:cNvPr id="44" name="Rectangle 43">
            <a:extLst>
              <a:ext uri="{FF2B5EF4-FFF2-40B4-BE49-F238E27FC236}">
                <a16:creationId xmlns:a16="http://schemas.microsoft.com/office/drawing/2014/main" id="{9E4DD2C1-4FCA-4F5D-890B-871C42E46EC7}"/>
              </a:ext>
            </a:extLst>
          </p:cNvPr>
          <p:cNvSpPr/>
          <p:nvPr/>
        </p:nvSpPr>
        <p:spPr bwMode="auto">
          <a:xfrm>
            <a:off x="808478" y="2047199"/>
            <a:ext cx="504609" cy="321158"/>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BL003</a:t>
            </a:r>
          </a:p>
        </p:txBody>
      </p:sp>
      <p:sp>
        <p:nvSpPr>
          <p:cNvPr id="45" name="Rectangle 44">
            <a:extLst>
              <a:ext uri="{FF2B5EF4-FFF2-40B4-BE49-F238E27FC236}">
                <a16:creationId xmlns:a16="http://schemas.microsoft.com/office/drawing/2014/main" id="{45FFA2C3-449C-4D60-B592-D1CCAC8B8D6C}"/>
              </a:ext>
            </a:extLst>
          </p:cNvPr>
          <p:cNvSpPr/>
          <p:nvPr/>
        </p:nvSpPr>
        <p:spPr bwMode="auto">
          <a:xfrm>
            <a:off x="1347716" y="2053602"/>
            <a:ext cx="504609" cy="321158"/>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BL005</a:t>
            </a:r>
          </a:p>
        </p:txBody>
      </p:sp>
      <p:sp>
        <p:nvSpPr>
          <p:cNvPr id="46" name="Rectangle 45">
            <a:extLst>
              <a:ext uri="{FF2B5EF4-FFF2-40B4-BE49-F238E27FC236}">
                <a16:creationId xmlns:a16="http://schemas.microsoft.com/office/drawing/2014/main" id="{2E90841E-C4E3-408A-8BB4-343B77F65ECB}"/>
              </a:ext>
            </a:extLst>
          </p:cNvPr>
          <p:cNvSpPr/>
          <p:nvPr/>
        </p:nvSpPr>
        <p:spPr bwMode="auto">
          <a:xfrm>
            <a:off x="1885506" y="2050842"/>
            <a:ext cx="504609" cy="321158"/>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BL007</a:t>
            </a:r>
          </a:p>
        </p:txBody>
      </p:sp>
      <p:sp>
        <p:nvSpPr>
          <p:cNvPr id="47" name="Rectangle 46">
            <a:extLst>
              <a:ext uri="{FF2B5EF4-FFF2-40B4-BE49-F238E27FC236}">
                <a16:creationId xmlns:a16="http://schemas.microsoft.com/office/drawing/2014/main" id="{2C32A1DF-64F2-4AE3-8904-494B35E359BD}"/>
              </a:ext>
            </a:extLst>
          </p:cNvPr>
          <p:cNvSpPr/>
          <p:nvPr/>
        </p:nvSpPr>
        <p:spPr bwMode="auto">
          <a:xfrm>
            <a:off x="2423296" y="2050842"/>
            <a:ext cx="504609" cy="321158"/>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BL009</a:t>
            </a:r>
          </a:p>
        </p:txBody>
      </p:sp>
      <p:sp>
        <p:nvSpPr>
          <p:cNvPr id="48" name="Rectangle 47">
            <a:extLst>
              <a:ext uri="{FF2B5EF4-FFF2-40B4-BE49-F238E27FC236}">
                <a16:creationId xmlns:a16="http://schemas.microsoft.com/office/drawing/2014/main" id="{86899BF5-D118-4135-A1BF-E178BF016E96}"/>
              </a:ext>
            </a:extLst>
          </p:cNvPr>
          <p:cNvSpPr/>
          <p:nvPr/>
        </p:nvSpPr>
        <p:spPr bwMode="auto">
          <a:xfrm>
            <a:off x="2961086" y="2048082"/>
            <a:ext cx="504609" cy="321158"/>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BLN00</a:t>
            </a:r>
          </a:p>
        </p:txBody>
      </p:sp>
      <p:cxnSp>
        <p:nvCxnSpPr>
          <p:cNvPr id="56" name="Straight Arrow Connector 55">
            <a:extLst>
              <a:ext uri="{FF2B5EF4-FFF2-40B4-BE49-F238E27FC236}">
                <a16:creationId xmlns:a16="http://schemas.microsoft.com/office/drawing/2014/main" id="{A1164CE7-4D65-40A8-921D-515462378EA6}"/>
              </a:ext>
            </a:extLst>
          </p:cNvPr>
          <p:cNvCxnSpPr>
            <a:cxnSpLocks/>
            <a:stCxn id="48" idx="2"/>
            <a:endCxn id="8" idx="0"/>
          </p:cNvCxnSpPr>
          <p:nvPr/>
        </p:nvCxnSpPr>
        <p:spPr>
          <a:xfrm>
            <a:off x="3213391" y="2369240"/>
            <a:ext cx="4475340" cy="67513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EE6B32-D785-4C27-8BDB-A8392C4BCDD3}"/>
              </a:ext>
            </a:extLst>
          </p:cNvPr>
          <p:cNvCxnSpPr>
            <a:cxnSpLocks/>
            <a:stCxn id="44" idx="2"/>
            <a:endCxn id="4" idx="0"/>
          </p:cNvCxnSpPr>
          <p:nvPr/>
        </p:nvCxnSpPr>
        <p:spPr>
          <a:xfrm flipH="1">
            <a:off x="961059" y="2368357"/>
            <a:ext cx="99724" cy="6760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3E5A996-2C68-4A95-9E42-633B2EC3BCDB}"/>
              </a:ext>
            </a:extLst>
          </p:cNvPr>
          <p:cNvCxnSpPr>
            <a:cxnSpLocks/>
            <a:stCxn id="45" idx="2"/>
            <a:endCxn id="5" idx="0"/>
          </p:cNvCxnSpPr>
          <p:nvPr/>
        </p:nvCxnSpPr>
        <p:spPr>
          <a:xfrm>
            <a:off x="1600021" y="2374760"/>
            <a:ext cx="1042957" cy="6696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2A2B15D-9201-4CD3-B5F4-866276C3781C}"/>
              </a:ext>
            </a:extLst>
          </p:cNvPr>
          <p:cNvCxnSpPr>
            <a:cxnSpLocks/>
            <a:stCxn id="46" idx="2"/>
            <a:endCxn id="5" idx="0"/>
          </p:cNvCxnSpPr>
          <p:nvPr/>
        </p:nvCxnSpPr>
        <p:spPr>
          <a:xfrm>
            <a:off x="2137811" y="2372000"/>
            <a:ext cx="505167" cy="6723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0ED257C-3A98-4CE0-B338-029276785336}"/>
              </a:ext>
            </a:extLst>
          </p:cNvPr>
          <p:cNvCxnSpPr>
            <a:cxnSpLocks/>
            <a:stCxn id="47" idx="2"/>
            <a:endCxn id="7" idx="0"/>
          </p:cNvCxnSpPr>
          <p:nvPr/>
        </p:nvCxnSpPr>
        <p:spPr>
          <a:xfrm>
            <a:off x="2675601" y="2372000"/>
            <a:ext cx="3331213" cy="6723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655FD4D-C55C-43C2-AACA-30C1F2B5CDFD}"/>
              </a:ext>
            </a:extLst>
          </p:cNvPr>
          <p:cNvCxnSpPr>
            <a:cxnSpLocks/>
            <a:stCxn id="19" idx="2"/>
            <a:endCxn id="4" idx="0"/>
          </p:cNvCxnSpPr>
          <p:nvPr/>
        </p:nvCxnSpPr>
        <p:spPr>
          <a:xfrm>
            <a:off x="521545" y="2368357"/>
            <a:ext cx="439514" cy="6760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2D1498B-7C2E-4358-9AD4-132562932328}"/>
              </a:ext>
            </a:extLst>
          </p:cNvPr>
          <p:cNvCxnSpPr>
            <a:cxnSpLocks/>
            <a:stCxn id="4" idx="2"/>
            <a:endCxn id="12" idx="0"/>
          </p:cNvCxnSpPr>
          <p:nvPr/>
        </p:nvCxnSpPr>
        <p:spPr>
          <a:xfrm>
            <a:off x="961059" y="3884650"/>
            <a:ext cx="5045755" cy="5253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AD56821-E6C9-4235-9D30-63C4C32F9B99}"/>
              </a:ext>
            </a:extLst>
          </p:cNvPr>
          <p:cNvCxnSpPr>
            <a:cxnSpLocks/>
            <a:stCxn id="5" idx="2"/>
            <a:endCxn id="12" idx="0"/>
          </p:cNvCxnSpPr>
          <p:nvPr/>
        </p:nvCxnSpPr>
        <p:spPr>
          <a:xfrm>
            <a:off x="2642978" y="3884650"/>
            <a:ext cx="3363836" cy="5253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05F5A13-10D3-45AC-A538-A636759900A0}"/>
              </a:ext>
            </a:extLst>
          </p:cNvPr>
          <p:cNvCxnSpPr>
            <a:cxnSpLocks/>
            <a:stCxn id="7" idx="2"/>
            <a:endCxn id="12" idx="0"/>
          </p:cNvCxnSpPr>
          <p:nvPr/>
        </p:nvCxnSpPr>
        <p:spPr>
          <a:xfrm>
            <a:off x="6006814" y="3884650"/>
            <a:ext cx="0" cy="5253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27A5420-3487-4ECE-88E0-C5FDEC9EF637}"/>
              </a:ext>
            </a:extLst>
          </p:cNvPr>
          <p:cNvCxnSpPr>
            <a:cxnSpLocks/>
            <a:stCxn id="8" idx="2"/>
            <a:endCxn id="12" idx="0"/>
          </p:cNvCxnSpPr>
          <p:nvPr/>
        </p:nvCxnSpPr>
        <p:spPr>
          <a:xfrm flipH="1">
            <a:off x="6006814" y="3884650"/>
            <a:ext cx="1681917" cy="5253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9E054C5-0EDB-44B1-A7A4-31E205169E65}"/>
              </a:ext>
            </a:extLst>
          </p:cNvPr>
          <p:cNvCxnSpPr>
            <a:cxnSpLocks/>
            <a:stCxn id="12" idx="2"/>
            <a:endCxn id="14" idx="0"/>
          </p:cNvCxnSpPr>
          <p:nvPr/>
        </p:nvCxnSpPr>
        <p:spPr>
          <a:xfrm flipH="1">
            <a:off x="961059" y="5250282"/>
            <a:ext cx="5045755" cy="5253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CDE59BF-08A4-4234-B64C-B27D8E7933DD}"/>
              </a:ext>
            </a:extLst>
          </p:cNvPr>
          <p:cNvCxnSpPr>
            <a:cxnSpLocks/>
            <a:endCxn id="16" idx="0"/>
          </p:cNvCxnSpPr>
          <p:nvPr/>
        </p:nvCxnSpPr>
        <p:spPr>
          <a:xfrm flipH="1">
            <a:off x="4324895" y="5250282"/>
            <a:ext cx="1681874" cy="5253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E8C39A5A-968D-43C5-8FF9-FF7994539196}"/>
              </a:ext>
            </a:extLst>
          </p:cNvPr>
          <p:cNvCxnSpPr>
            <a:cxnSpLocks/>
            <a:stCxn id="12" idx="2"/>
            <a:endCxn id="17" idx="0"/>
          </p:cNvCxnSpPr>
          <p:nvPr/>
        </p:nvCxnSpPr>
        <p:spPr>
          <a:xfrm>
            <a:off x="6006814" y="5250282"/>
            <a:ext cx="0" cy="5253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B9EF8D76-9C0F-4732-80CE-E975CD8D390A}"/>
              </a:ext>
            </a:extLst>
          </p:cNvPr>
          <p:cNvSpPr txBox="1"/>
          <p:nvPr/>
        </p:nvSpPr>
        <p:spPr>
          <a:xfrm>
            <a:off x="8720668" y="2641600"/>
            <a:ext cx="3204411" cy="420422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 single blob is served by a single partition server (Key = Account Name + Container Name + Blob Name)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Parallel writes to FE serialize on a single partition server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Writes to multiple streams helps, but not enough</a:t>
            </a:r>
          </a:p>
        </p:txBody>
      </p:sp>
    </p:spTree>
    <p:extLst>
      <p:ext uri="{BB962C8B-B14F-4D97-AF65-F5344CB8AC3E}">
        <p14:creationId xmlns:p14="http://schemas.microsoft.com/office/powerpoint/2010/main" val="1555284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childTnLst>
                          </p:cTn>
                        </p:par>
                        <p:par>
                          <p:cTn id="7" fill="hold">
                            <p:stCondLst>
                              <p:cond delay="0"/>
                            </p:stCondLst>
                            <p:childTnLst>
                              <p:par>
                                <p:cTn id="8" presetID="55" presetClass="entr" presetSubtype="0" fill="hold" nodeType="after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p:cTn id="10" dur="1000" fill="hold"/>
                                        <p:tgtEl>
                                          <p:spTgt spid="20"/>
                                        </p:tgtEl>
                                        <p:attrNameLst>
                                          <p:attrName>ppt_w</p:attrName>
                                        </p:attrNameLst>
                                      </p:cBhvr>
                                      <p:tavLst>
                                        <p:tav tm="0">
                                          <p:val>
                                            <p:strVal val="#ppt_w*0.70"/>
                                          </p:val>
                                        </p:tav>
                                        <p:tav tm="100000">
                                          <p:val>
                                            <p:strVal val="#ppt_w"/>
                                          </p:val>
                                        </p:tav>
                                      </p:tavLst>
                                    </p:anim>
                                    <p:anim calcmode="lin" valueType="num">
                                      <p:cBhvr>
                                        <p:cTn id="11" dur="1000" fill="hold"/>
                                        <p:tgtEl>
                                          <p:spTgt spid="20"/>
                                        </p:tgtEl>
                                        <p:attrNameLst>
                                          <p:attrName>ppt_h</p:attrName>
                                        </p:attrNameLst>
                                      </p:cBhvr>
                                      <p:tavLst>
                                        <p:tav tm="0">
                                          <p:val>
                                            <p:strVal val="#ppt_h"/>
                                          </p:val>
                                        </p:tav>
                                        <p:tav tm="100000">
                                          <p:val>
                                            <p:strVal val="#ppt_h"/>
                                          </p:val>
                                        </p:tav>
                                      </p:tavLst>
                                    </p:anim>
                                    <p:animEffect transition="in" filter="fade">
                                      <p:cBhvr>
                                        <p:cTn id="12" dur="1000"/>
                                        <p:tgtEl>
                                          <p:spTgt spid="20"/>
                                        </p:tgtEl>
                                      </p:cBhvr>
                                    </p:animEffect>
                                  </p:childTnLst>
                                </p:cTn>
                              </p:par>
                            </p:childTnLst>
                          </p:cTn>
                        </p:par>
                        <p:par>
                          <p:cTn id="13" fill="hold">
                            <p:stCondLst>
                              <p:cond delay="1000"/>
                            </p:stCondLst>
                            <p:childTnLst>
                              <p:par>
                                <p:cTn id="14" presetID="17" presetClass="entr" presetSubtype="1" fill="hold" nodeType="afterEffect">
                                  <p:stCondLst>
                                    <p:cond delay="0"/>
                                  </p:stCondLst>
                                  <p:childTnLst>
                                    <p:set>
                                      <p:cBhvr>
                                        <p:cTn id="15" dur="1" fill="hold">
                                          <p:stCondLst>
                                            <p:cond delay="0"/>
                                          </p:stCondLst>
                                        </p:cTn>
                                        <p:tgtEl>
                                          <p:spTgt spid="35"/>
                                        </p:tgtEl>
                                        <p:attrNameLst>
                                          <p:attrName>style.visibility</p:attrName>
                                        </p:attrNameLst>
                                      </p:cBhvr>
                                      <p:to>
                                        <p:strVal val="visible"/>
                                      </p:to>
                                    </p:set>
                                    <p:anim calcmode="lin" valueType="num">
                                      <p:cBhvr>
                                        <p:cTn id="16" dur="1000" fill="hold"/>
                                        <p:tgtEl>
                                          <p:spTgt spid="35"/>
                                        </p:tgtEl>
                                        <p:attrNameLst>
                                          <p:attrName>ppt_x</p:attrName>
                                        </p:attrNameLst>
                                      </p:cBhvr>
                                      <p:tavLst>
                                        <p:tav tm="0">
                                          <p:val>
                                            <p:strVal val="#ppt_x"/>
                                          </p:val>
                                        </p:tav>
                                        <p:tav tm="100000">
                                          <p:val>
                                            <p:strVal val="#ppt_x"/>
                                          </p:val>
                                        </p:tav>
                                      </p:tavLst>
                                    </p:anim>
                                    <p:anim calcmode="lin" valueType="num">
                                      <p:cBhvr>
                                        <p:cTn id="17" dur="1000" fill="hold"/>
                                        <p:tgtEl>
                                          <p:spTgt spid="35"/>
                                        </p:tgtEl>
                                        <p:attrNameLst>
                                          <p:attrName>ppt_y</p:attrName>
                                        </p:attrNameLst>
                                      </p:cBhvr>
                                      <p:tavLst>
                                        <p:tav tm="0">
                                          <p:val>
                                            <p:strVal val="#ppt_y-#ppt_h/2"/>
                                          </p:val>
                                        </p:tav>
                                        <p:tav tm="100000">
                                          <p:val>
                                            <p:strVal val="#ppt_y"/>
                                          </p:val>
                                        </p:tav>
                                      </p:tavLst>
                                    </p:anim>
                                    <p:anim calcmode="lin" valueType="num">
                                      <p:cBhvr>
                                        <p:cTn id="18" dur="1000" fill="hold"/>
                                        <p:tgtEl>
                                          <p:spTgt spid="35"/>
                                        </p:tgtEl>
                                        <p:attrNameLst>
                                          <p:attrName>ppt_w</p:attrName>
                                        </p:attrNameLst>
                                      </p:cBhvr>
                                      <p:tavLst>
                                        <p:tav tm="0">
                                          <p:val>
                                            <p:strVal val="#ppt_w"/>
                                          </p:val>
                                        </p:tav>
                                        <p:tav tm="100000">
                                          <p:val>
                                            <p:strVal val="#ppt_w"/>
                                          </p:val>
                                        </p:tav>
                                      </p:tavLst>
                                    </p:anim>
                                    <p:anim calcmode="lin" valueType="num">
                                      <p:cBhvr>
                                        <p:cTn id="19" dur="1000" fill="hold"/>
                                        <p:tgtEl>
                                          <p:spTgt spid="35"/>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250"/>
                                        <p:tgtEl>
                                          <p:spTgt spid="19"/>
                                        </p:tgtEl>
                                      </p:cBhvr>
                                    </p:animEffect>
                                    <p:anim calcmode="lin" valueType="num">
                                      <p:cBhvr>
                                        <p:cTn id="25" dur="250" fill="hold"/>
                                        <p:tgtEl>
                                          <p:spTgt spid="19"/>
                                        </p:tgtEl>
                                        <p:attrNameLst>
                                          <p:attrName>ppt_x</p:attrName>
                                        </p:attrNameLst>
                                      </p:cBhvr>
                                      <p:tavLst>
                                        <p:tav tm="0">
                                          <p:val>
                                            <p:strVal val="#ppt_x"/>
                                          </p:val>
                                        </p:tav>
                                        <p:tav tm="100000">
                                          <p:val>
                                            <p:strVal val="#ppt_x"/>
                                          </p:val>
                                        </p:tav>
                                      </p:tavLst>
                                    </p:anim>
                                    <p:anim calcmode="lin" valueType="num">
                                      <p:cBhvr>
                                        <p:cTn id="26" dur="250" fill="hold"/>
                                        <p:tgtEl>
                                          <p:spTgt spid="19"/>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250"/>
                                        <p:tgtEl>
                                          <p:spTgt spid="44"/>
                                        </p:tgtEl>
                                      </p:cBhvr>
                                    </p:animEffect>
                                    <p:anim calcmode="lin" valueType="num">
                                      <p:cBhvr>
                                        <p:cTn id="30" dur="250" fill="hold"/>
                                        <p:tgtEl>
                                          <p:spTgt spid="44"/>
                                        </p:tgtEl>
                                        <p:attrNameLst>
                                          <p:attrName>ppt_x</p:attrName>
                                        </p:attrNameLst>
                                      </p:cBhvr>
                                      <p:tavLst>
                                        <p:tav tm="0">
                                          <p:val>
                                            <p:strVal val="#ppt_x"/>
                                          </p:val>
                                        </p:tav>
                                        <p:tav tm="100000">
                                          <p:val>
                                            <p:strVal val="#ppt_x"/>
                                          </p:val>
                                        </p:tav>
                                      </p:tavLst>
                                    </p:anim>
                                    <p:anim calcmode="lin" valueType="num">
                                      <p:cBhvr>
                                        <p:cTn id="31" dur="250" fill="hold"/>
                                        <p:tgtEl>
                                          <p:spTgt spid="44"/>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250"/>
                                        <p:tgtEl>
                                          <p:spTgt spid="45"/>
                                        </p:tgtEl>
                                      </p:cBhvr>
                                    </p:animEffect>
                                    <p:anim calcmode="lin" valueType="num">
                                      <p:cBhvr>
                                        <p:cTn id="35" dur="250" fill="hold"/>
                                        <p:tgtEl>
                                          <p:spTgt spid="45"/>
                                        </p:tgtEl>
                                        <p:attrNameLst>
                                          <p:attrName>ppt_x</p:attrName>
                                        </p:attrNameLst>
                                      </p:cBhvr>
                                      <p:tavLst>
                                        <p:tav tm="0">
                                          <p:val>
                                            <p:strVal val="#ppt_x"/>
                                          </p:val>
                                        </p:tav>
                                        <p:tav tm="100000">
                                          <p:val>
                                            <p:strVal val="#ppt_x"/>
                                          </p:val>
                                        </p:tav>
                                      </p:tavLst>
                                    </p:anim>
                                    <p:anim calcmode="lin" valueType="num">
                                      <p:cBhvr>
                                        <p:cTn id="36" dur="250" fill="hold"/>
                                        <p:tgtEl>
                                          <p:spTgt spid="45"/>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250"/>
                                        <p:tgtEl>
                                          <p:spTgt spid="46"/>
                                        </p:tgtEl>
                                      </p:cBhvr>
                                    </p:animEffect>
                                    <p:anim calcmode="lin" valueType="num">
                                      <p:cBhvr>
                                        <p:cTn id="40" dur="250" fill="hold"/>
                                        <p:tgtEl>
                                          <p:spTgt spid="46"/>
                                        </p:tgtEl>
                                        <p:attrNameLst>
                                          <p:attrName>ppt_x</p:attrName>
                                        </p:attrNameLst>
                                      </p:cBhvr>
                                      <p:tavLst>
                                        <p:tav tm="0">
                                          <p:val>
                                            <p:strVal val="#ppt_x"/>
                                          </p:val>
                                        </p:tav>
                                        <p:tav tm="100000">
                                          <p:val>
                                            <p:strVal val="#ppt_x"/>
                                          </p:val>
                                        </p:tav>
                                      </p:tavLst>
                                    </p:anim>
                                    <p:anim calcmode="lin" valueType="num">
                                      <p:cBhvr>
                                        <p:cTn id="41" dur="250" fill="hold"/>
                                        <p:tgtEl>
                                          <p:spTgt spid="46"/>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250"/>
                                        <p:tgtEl>
                                          <p:spTgt spid="47"/>
                                        </p:tgtEl>
                                      </p:cBhvr>
                                    </p:animEffect>
                                    <p:anim calcmode="lin" valueType="num">
                                      <p:cBhvr>
                                        <p:cTn id="45" dur="250" fill="hold"/>
                                        <p:tgtEl>
                                          <p:spTgt spid="47"/>
                                        </p:tgtEl>
                                        <p:attrNameLst>
                                          <p:attrName>ppt_x</p:attrName>
                                        </p:attrNameLst>
                                      </p:cBhvr>
                                      <p:tavLst>
                                        <p:tav tm="0">
                                          <p:val>
                                            <p:strVal val="#ppt_x"/>
                                          </p:val>
                                        </p:tav>
                                        <p:tav tm="100000">
                                          <p:val>
                                            <p:strVal val="#ppt_x"/>
                                          </p:val>
                                        </p:tav>
                                      </p:tavLst>
                                    </p:anim>
                                    <p:anim calcmode="lin" valueType="num">
                                      <p:cBhvr>
                                        <p:cTn id="46" dur="250" fill="hold"/>
                                        <p:tgtEl>
                                          <p:spTgt spid="47"/>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250"/>
                                        <p:tgtEl>
                                          <p:spTgt spid="48"/>
                                        </p:tgtEl>
                                      </p:cBhvr>
                                    </p:animEffect>
                                    <p:anim calcmode="lin" valueType="num">
                                      <p:cBhvr>
                                        <p:cTn id="50" dur="250" fill="hold"/>
                                        <p:tgtEl>
                                          <p:spTgt spid="48"/>
                                        </p:tgtEl>
                                        <p:attrNameLst>
                                          <p:attrName>ppt_x</p:attrName>
                                        </p:attrNameLst>
                                      </p:cBhvr>
                                      <p:tavLst>
                                        <p:tav tm="0">
                                          <p:val>
                                            <p:strVal val="#ppt_x"/>
                                          </p:val>
                                        </p:tav>
                                        <p:tav tm="100000">
                                          <p:val>
                                            <p:strVal val="#ppt_x"/>
                                          </p:val>
                                        </p:tav>
                                      </p:tavLst>
                                    </p:anim>
                                    <p:anim calcmode="lin" valueType="num">
                                      <p:cBhvr>
                                        <p:cTn id="51" dur="250" fill="hold"/>
                                        <p:tgtEl>
                                          <p:spTgt spid="48"/>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250"/>
                                        <p:tgtEl>
                                          <p:spTgt spid="56"/>
                                        </p:tgtEl>
                                      </p:cBhvr>
                                    </p:animEffect>
                                    <p:anim calcmode="lin" valueType="num">
                                      <p:cBhvr>
                                        <p:cTn id="55" dur="250" fill="hold"/>
                                        <p:tgtEl>
                                          <p:spTgt spid="56"/>
                                        </p:tgtEl>
                                        <p:attrNameLst>
                                          <p:attrName>ppt_x</p:attrName>
                                        </p:attrNameLst>
                                      </p:cBhvr>
                                      <p:tavLst>
                                        <p:tav tm="0">
                                          <p:val>
                                            <p:strVal val="#ppt_x"/>
                                          </p:val>
                                        </p:tav>
                                        <p:tav tm="100000">
                                          <p:val>
                                            <p:strVal val="#ppt_x"/>
                                          </p:val>
                                        </p:tav>
                                      </p:tavLst>
                                    </p:anim>
                                    <p:anim calcmode="lin" valueType="num">
                                      <p:cBhvr>
                                        <p:cTn id="56" dur="250" fill="hold"/>
                                        <p:tgtEl>
                                          <p:spTgt spid="56"/>
                                        </p:tgtEl>
                                        <p:attrNameLst>
                                          <p:attrName>ppt_y</p:attrName>
                                        </p:attrNameLst>
                                      </p:cBhvr>
                                      <p:tavLst>
                                        <p:tav tm="0">
                                          <p:val>
                                            <p:strVal val="#ppt_y-.1"/>
                                          </p:val>
                                        </p:tav>
                                        <p:tav tm="100000">
                                          <p:val>
                                            <p:strVal val="#ppt_y"/>
                                          </p:val>
                                        </p:tav>
                                      </p:tavLst>
                                    </p:anim>
                                  </p:childTnLst>
                                </p:cTn>
                              </p:par>
                              <p:par>
                                <p:cTn id="57" presetID="47" presetClass="entr" presetSubtype="0" fill="hold" nodeType="with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fade">
                                      <p:cBhvr>
                                        <p:cTn id="59" dur="250"/>
                                        <p:tgtEl>
                                          <p:spTgt spid="57"/>
                                        </p:tgtEl>
                                      </p:cBhvr>
                                    </p:animEffect>
                                    <p:anim calcmode="lin" valueType="num">
                                      <p:cBhvr>
                                        <p:cTn id="60" dur="250" fill="hold"/>
                                        <p:tgtEl>
                                          <p:spTgt spid="57"/>
                                        </p:tgtEl>
                                        <p:attrNameLst>
                                          <p:attrName>ppt_x</p:attrName>
                                        </p:attrNameLst>
                                      </p:cBhvr>
                                      <p:tavLst>
                                        <p:tav tm="0">
                                          <p:val>
                                            <p:strVal val="#ppt_x"/>
                                          </p:val>
                                        </p:tav>
                                        <p:tav tm="100000">
                                          <p:val>
                                            <p:strVal val="#ppt_x"/>
                                          </p:val>
                                        </p:tav>
                                      </p:tavLst>
                                    </p:anim>
                                    <p:anim calcmode="lin" valueType="num">
                                      <p:cBhvr>
                                        <p:cTn id="61" dur="250" fill="hold"/>
                                        <p:tgtEl>
                                          <p:spTgt spid="57"/>
                                        </p:tgtEl>
                                        <p:attrNameLst>
                                          <p:attrName>ppt_y</p:attrName>
                                        </p:attrNameLst>
                                      </p:cBhvr>
                                      <p:tavLst>
                                        <p:tav tm="0">
                                          <p:val>
                                            <p:strVal val="#ppt_y-.1"/>
                                          </p:val>
                                        </p:tav>
                                        <p:tav tm="100000">
                                          <p:val>
                                            <p:strVal val="#ppt_y"/>
                                          </p:val>
                                        </p:tav>
                                      </p:tavLst>
                                    </p:anim>
                                  </p:childTnLst>
                                </p:cTn>
                              </p:par>
                              <p:par>
                                <p:cTn id="62" presetID="47" presetClass="entr" presetSubtype="0" fill="hold" nodeType="withEffect">
                                  <p:stCondLst>
                                    <p:cond delay="0"/>
                                  </p:stCondLst>
                                  <p:childTnLst>
                                    <p:set>
                                      <p:cBhvr>
                                        <p:cTn id="63" dur="1" fill="hold">
                                          <p:stCondLst>
                                            <p:cond delay="0"/>
                                          </p:stCondLst>
                                        </p:cTn>
                                        <p:tgtEl>
                                          <p:spTgt spid="60"/>
                                        </p:tgtEl>
                                        <p:attrNameLst>
                                          <p:attrName>style.visibility</p:attrName>
                                        </p:attrNameLst>
                                      </p:cBhvr>
                                      <p:to>
                                        <p:strVal val="visible"/>
                                      </p:to>
                                    </p:set>
                                    <p:animEffect transition="in" filter="fade">
                                      <p:cBhvr>
                                        <p:cTn id="64" dur="250"/>
                                        <p:tgtEl>
                                          <p:spTgt spid="60"/>
                                        </p:tgtEl>
                                      </p:cBhvr>
                                    </p:animEffect>
                                    <p:anim calcmode="lin" valueType="num">
                                      <p:cBhvr>
                                        <p:cTn id="65" dur="250" fill="hold"/>
                                        <p:tgtEl>
                                          <p:spTgt spid="60"/>
                                        </p:tgtEl>
                                        <p:attrNameLst>
                                          <p:attrName>ppt_x</p:attrName>
                                        </p:attrNameLst>
                                      </p:cBhvr>
                                      <p:tavLst>
                                        <p:tav tm="0">
                                          <p:val>
                                            <p:strVal val="#ppt_x"/>
                                          </p:val>
                                        </p:tav>
                                        <p:tav tm="100000">
                                          <p:val>
                                            <p:strVal val="#ppt_x"/>
                                          </p:val>
                                        </p:tav>
                                      </p:tavLst>
                                    </p:anim>
                                    <p:anim calcmode="lin" valueType="num">
                                      <p:cBhvr>
                                        <p:cTn id="66" dur="250" fill="hold"/>
                                        <p:tgtEl>
                                          <p:spTgt spid="60"/>
                                        </p:tgtEl>
                                        <p:attrNameLst>
                                          <p:attrName>ppt_y</p:attrName>
                                        </p:attrNameLst>
                                      </p:cBhvr>
                                      <p:tavLst>
                                        <p:tav tm="0">
                                          <p:val>
                                            <p:strVal val="#ppt_y-.1"/>
                                          </p:val>
                                        </p:tav>
                                        <p:tav tm="100000">
                                          <p:val>
                                            <p:strVal val="#ppt_y"/>
                                          </p:val>
                                        </p:tav>
                                      </p:tavLst>
                                    </p:anim>
                                  </p:childTnLst>
                                </p:cTn>
                              </p:par>
                              <p:par>
                                <p:cTn id="67" presetID="47" presetClass="entr" presetSubtype="0" fill="hold" nodeType="withEffect">
                                  <p:stCondLst>
                                    <p:cond delay="0"/>
                                  </p:stCondLst>
                                  <p:childTnLst>
                                    <p:set>
                                      <p:cBhvr>
                                        <p:cTn id="68" dur="1" fill="hold">
                                          <p:stCondLst>
                                            <p:cond delay="0"/>
                                          </p:stCondLst>
                                        </p:cTn>
                                        <p:tgtEl>
                                          <p:spTgt spid="63"/>
                                        </p:tgtEl>
                                        <p:attrNameLst>
                                          <p:attrName>style.visibility</p:attrName>
                                        </p:attrNameLst>
                                      </p:cBhvr>
                                      <p:to>
                                        <p:strVal val="visible"/>
                                      </p:to>
                                    </p:set>
                                    <p:animEffect transition="in" filter="fade">
                                      <p:cBhvr>
                                        <p:cTn id="69" dur="250"/>
                                        <p:tgtEl>
                                          <p:spTgt spid="63"/>
                                        </p:tgtEl>
                                      </p:cBhvr>
                                    </p:animEffect>
                                    <p:anim calcmode="lin" valueType="num">
                                      <p:cBhvr>
                                        <p:cTn id="70" dur="250" fill="hold"/>
                                        <p:tgtEl>
                                          <p:spTgt spid="63"/>
                                        </p:tgtEl>
                                        <p:attrNameLst>
                                          <p:attrName>ppt_x</p:attrName>
                                        </p:attrNameLst>
                                      </p:cBhvr>
                                      <p:tavLst>
                                        <p:tav tm="0">
                                          <p:val>
                                            <p:strVal val="#ppt_x"/>
                                          </p:val>
                                        </p:tav>
                                        <p:tav tm="100000">
                                          <p:val>
                                            <p:strVal val="#ppt_x"/>
                                          </p:val>
                                        </p:tav>
                                      </p:tavLst>
                                    </p:anim>
                                    <p:anim calcmode="lin" valueType="num">
                                      <p:cBhvr>
                                        <p:cTn id="71" dur="250" fill="hold"/>
                                        <p:tgtEl>
                                          <p:spTgt spid="63"/>
                                        </p:tgtEl>
                                        <p:attrNameLst>
                                          <p:attrName>ppt_y</p:attrName>
                                        </p:attrNameLst>
                                      </p:cBhvr>
                                      <p:tavLst>
                                        <p:tav tm="0">
                                          <p:val>
                                            <p:strVal val="#ppt_y-.1"/>
                                          </p:val>
                                        </p:tav>
                                        <p:tav tm="100000">
                                          <p:val>
                                            <p:strVal val="#ppt_y"/>
                                          </p:val>
                                        </p:tav>
                                      </p:tavLst>
                                    </p:anim>
                                  </p:childTnLst>
                                </p:cTn>
                              </p:par>
                              <p:par>
                                <p:cTn id="72" presetID="47" presetClass="entr" presetSubtype="0" fill="hold" nodeType="with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fade">
                                      <p:cBhvr>
                                        <p:cTn id="74" dur="250"/>
                                        <p:tgtEl>
                                          <p:spTgt spid="66"/>
                                        </p:tgtEl>
                                      </p:cBhvr>
                                    </p:animEffect>
                                    <p:anim calcmode="lin" valueType="num">
                                      <p:cBhvr>
                                        <p:cTn id="75" dur="250" fill="hold"/>
                                        <p:tgtEl>
                                          <p:spTgt spid="66"/>
                                        </p:tgtEl>
                                        <p:attrNameLst>
                                          <p:attrName>ppt_x</p:attrName>
                                        </p:attrNameLst>
                                      </p:cBhvr>
                                      <p:tavLst>
                                        <p:tav tm="0">
                                          <p:val>
                                            <p:strVal val="#ppt_x"/>
                                          </p:val>
                                        </p:tav>
                                        <p:tav tm="100000">
                                          <p:val>
                                            <p:strVal val="#ppt_x"/>
                                          </p:val>
                                        </p:tav>
                                      </p:tavLst>
                                    </p:anim>
                                    <p:anim calcmode="lin" valueType="num">
                                      <p:cBhvr>
                                        <p:cTn id="76" dur="250" fill="hold"/>
                                        <p:tgtEl>
                                          <p:spTgt spid="66"/>
                                        </p:tgtEl>
                                        <p:attrNameLst>
                                          <p:attrName>ppt_y</p:attrName>
                                        </p:attrNameLst>
                                      </p:cBhvr>
                                      <p:tavLst>
                                        <p:tav tm="0">
                                          <p:val>
                                            <p:strVal val="#ppt_y-.1"/>
                                          </p:val>
                                        </p:tav>
                                        <p:tav tm="100000">
                                          <p:val>
                                            <p:strVal val="#ppt_y"/>
                                          </p:val>
                                        </p:tav>
                                      </p:tavLst>
                                    </p:anim>
                                  </p:childTnLst>
                                </p:cTn>
                              </p:par>
                              <p:par>
                                <p:cTn id="77" presetID="47" presetClass="entr" presetSubtype="0" fill="hold" nodeType="with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250"/>
                                        <p:tgtEl>
                                          <p:spTgt spid="69"/>
                                        </p:tgtEl>
                                      </p:cBhvr>
                                    </p:animEffect>
                                    <p:anim calcmode="lin" valueType="num">
                                      <p:cBhvr>
                                        <p:cTn id="80" dur="250" fill="hold"/>
                                        <p:tgtEl>
                                          <p:spTgt spid="69"/>
                                        </p:tgtEl>
                                        <p:attrNameLst>
                                          <p:attrName>ppt_x</p:attrName>
                                        </p:attrNameLst>
                                      </p:cBhvr>
                                      <p:tavLst>
                                        <p:tav tm="0">
                                          <p:val>
                                            <p:strVal val="#ppt_x"/>
                                          </p:val>
                                        </p:tav>
                                        <p:tav tm="100000">
                                          <p:val>
                                            <p:strVal val="#ppt_x"/>
                                          </p:val>
                                        </p:tav>
                                      </p:tavLst>
                                    </p:anim>
                                    <p:anim calcmode="lin" valueType="num">
                                      <p:cBhvr>
                                        <p:cTn id="81" dur="25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101">
                                            <p:txEl>
                                              <p:pRg st="0" end="0"/>
                                            </p:txEl>
                                          </p:spTgt>
                                        </p:tgtEl>
                                        <p:attrNameLst>
                                          <p:attrName>style.visibility</p:attrName>
                                        </p:attrNameLst>
                                      </p:cBhvr>
                                      <p:to>
                                        <p:strVal val="visible"/>
                                      </p:to>
                                    </p:set>
                                    <p:animEffect transition="in" filter="wipe(left)">
                                      <p:cBhvr>
                                        <p:cTn id="86" dur="250"/>
                                        <p:tgtEl>
                                          <p:spTgt spid="101">
                                            <p:txEl>
                                              <p:pRg st="0" end="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101">
                                            <p:txEl>
                                              <p:pRg st="2" end="2"/>
                                            </p:txEl>
                                          </p:spTgt>
                                        </p:tgtEl>
                                        <p:attrNameLst>
                                          <p:attrName>style.visibility</p:attrName>
                                        </p:attrNameLst>
                                      </p:cBhvr>
                                      <p:to>
                                        <p:strVal val="visible"/>
                                      </p:to>
                                    </p:set>
                                    <p:animEffect transition="in" filter="wipe(left)">
                                      <p:cBhvr>
                                        <p:cTn id="91" dur="250"/>
                                        <p:tgtEl>
                                          <p:spTgt spid="101">
                                            <p:txEl>
                                              <p:pRg st="2" end="2"/>
                                            </p:txEl>
                                          </p:spTgt>
                                        </p:tgtEl>
                                      </p:cBhvr>
                                    </p:animEffect>
                                  </p:childTnLst>
                                </p:cTn>
                              </p:par>
                              <p:par>
                                <p:cTn id="92" presetID="47" presetClass="entr" presetSubtype="0" fill="hold" nodeType="withEffect">
                                  <p:stCondLst>
                                    <p:cond delay="0"/>
                                  </p:stCondLst>
                                  <p:childTnLst>
                                    <p:set>
                                      <p:cBhvr>
                                        <p:cTn id="93" dur="1" fill="hold">
                                          <p:stCondLst>
                                            <p:cond delay="0"/>
                                          </p:stCondLst>
                                        </p:cTn>
                                        <p:tgtEl>
                                          <p:spTgt spid="78"/>
                                        </p:tgtEl>
                                        <p:attrNameLst>
                                          <p:attrName>style.visibility</p:attrName>
                                        </p:attrNameLst>
                                      </p:cBhvr>
                                      <p:to>
                                        <p:strVal val="visible"/>
                                      </p:to>
                                    </p:set>
                                    <p:animEffect transition="in" filter="fade">
                                      <p:cBhvr>
                                        <p:cTn id="94" dur="250"/>
                                        <p:tgtEl>
                                          <p:spTgt spid="78"/>
                                        </p:tgtEl>
                                      </p:cBhvr>
                                    </p:animEffect>
                                    <p:anim calcmode="lin" valueType="num">
                                      <p:cBhvr>
                                        <p:cTn id="95" dur="250" fill="hold"/>
                                        <p:tgtEl>
                                          <p:spTgt spid="78"/>
                                        </p:tgtEl>
                                        <p:attrNameLst>
                                          <p:attrName>ppt_x</p:attrName>
                                        </p:attrNameLst>
                                      </p:cBhvr>
                                      <p:tavLst>
                                        <p:tav tm="0">
                                          <p:val>
                                            <p:strVal val="#ppt_x"/>
                                          </p:val>
                                        </p:tav>
                                        <p:tav tm="100000">
                                          <p:val>
                                            <p:strVal val="#ppt_x"/>
                                          </p:val>
                                        </p:tav>
                                      </p:tavLst>
                                    </p:anim>
                                    <p:anim calcmode="lin" valueType="num">
                                      <p:cBhvr>
                                        <p:cTn id="96" dur="250" fill="hold"/>
                                        <p:tgtEl>
                                          <p:spTgt spid="78"/>
                                        </p:tgtEl>
                                        <p:attrNameLst>
                                          <p:attrName>ppt_y</p:attrName>
                                        </p:attrNameLst>
                                      </p:cBhvr>
                                      <p:tavLst>
                                        <p:tav tm="0">
                                          <p:val>
                                            <p:strVal val="#ppt_y-.1"/>
                                          </p:val>
                                        </p:tav>
                                        <p:tav tm="100000">
                                          <p:val>
                                            <p:strVal val="#ppt_y"/>
                                          </p:val>
                                        </p:tav>
                                      </p:tavLst>
                                    </p:anim>
                                  </p:childTnLst>
                                </p:cTn>
                              </p:par>
                              <p:par>
                                <p:cTn id="97" presetID="47" presetClass="entr" presetSubtype="0" fill="hold" nodeType="withEffect">
                                  <p:stCondLst>
                                    <p:cond delay="0"/>
                                  </p:stCondLst>
                                  <p:childTnLst>
                                    <p:set>
                                      <p:cBhvr>
                                        <p:cTn id="98" dur="1" fill="hold">
                                          <p:stCondLst>
                                            <p:cond delay="0"/>
                                          </p:stCondLst>
                                        </p:cTn>
                                        <p:tgtEl>
                                          <p:spTgt spid="81"/>
                                        </p:tgtEl>
                                        <p:attrNameLst>
                                          <p:attrName>style.visibility</p:attrName>
                                        </p:attrNameLst>
                                      </p:cBhvr>
                                      <p:to>
                                        <p:strVal val="visible"/>
                                      </p:to>
                                    </p:set>
                                    <p:animEffect transition="in" filter="fade">
                                      <p:cBhvr>
                                        <p:cTn id="99" dur="250"/>
                                        <p:tgtEl>
                                          <p:spTgt spid="81"/>
                                        </p:tgtEl>
                                      </p:cBhvr>
                                    </p:animEffect>
                                    <p:anim calcmode="lin" valueType="num">
                                      <p:cBhvr>
                                        <p:cTn id="100" dur="250" fill="hold"/>
                                        <p:tgtEl>
                                          <p:spTgt spid="81"/>
                                        </p:tgtEl>
                                        <p:attrNameLst>
                                          <p:attrName>ppt_x</p:attrName>
                                        </p:attrNameLst>
                                      </p:cBhvr>
                                      <p:tavLst>
                                        <p:tav tm="0">
                                          <p:val>
                                            <p:strVal val="#ppt_x"/>
                                          </p:val>
                                        </p:tav>
                                        <p:tav tm="100000">
                                          <p:val>
                                            <p:strVal val="#ppt_x"/>
                                          </p:val>
                                        </p:tav>
                                      </p:tavLst>
                                    </p:anim>
                                    <p:anim calcmode="lin" valueType="num">
                                      <p:cBhvr>
                                        <p:cTn id="101" dur="250" fill="hold"/>
                                        <p:tgtEl>
                                          <p:spTgt spid="81"/>
                                        </p:tgtEl>
                                        <p:attrNameLst>
                                          <p:attrName>ppt_y</p:attrName>
                                        </p:attrNameLst>
                                      </p:cBhvr>
                                      <p:tavLst>
                                        <p:tav tm="0">
                                          <p:val>
                                            <p:strVal val="#ppt_y-.1"/>
                                          </p:val>
                                        </p:tav>
                                        <p:tav tm="100000">
                                          <p:val>
                                            <p:strVal val="#ppt_y"/>
                                          </p:val>
                                        </p:tav>
                                      </p:tavLst>
                                    </p:anim>
                                  </p:childTnLst>
                                </p:cTn>
                              </p:par>
                              <p:par>
                                <p:cTn id="102" presetID="47" presetClass="entr" presetSubtype="0" fill="hold" nodeType="withEffect">
                                  <p:stCondLst>
                                    <p:cond delay="0"/>
                                  </p:stCondLst>
                                  <p:childTnLst>
                                    <p:set>
                                      <p:cBhvr>
                                        <p:cTn id="103" dur="1" fill="hold">
                                          <p:stCondLst>
                                            <p:cond delay="0"/>
                                          </p:stCondLst>
                                        </p:cTn>
                                        <p:tgtEl>
                                          <p:spTgt spid="86"/>
                                        </p:tgtEl>
                                        <p:attrNameLst>
                                          <p:attrName>style.visibility</p:attrName>
                                        </p:attrNameLst>
                                      </p:cBhvr>
                                      <p:to>
                                        <p:strVal val="visible"/>
                                      </p:to>
                                    </p:set>
                                    <p:animEffect transition="in" filter="fade">
                                      <p:cBhvr>
                                        <p:cTn id="104" dur="250"/>
                                        <p:tgtEl>
                                          <p:spTgt spid="86"/>
                                        </p:tgtEl>
                                      </p:cBhvr>
                                    </p:animEffect>
                                    <p:anim calcmode="lin" valueType="num">
                                      <p:cBhvr>
                                        <p:cTn id="105" dur="250" fill="hold"/>
                                        <p:tgtEl>
                                          <p:spTgt spid="86"/>
                                        </p:tgtEl>
                                        <p:attrNameLst>
                                          <p:attrName>ppt_x</p:attrName>
                                        </p:attrNameLst>
                                      </p:cBhvr>
                                      <p:tavLst>
                                        <p:tav tm="0">
                                          <p:val>
                                            <p:strVal val="#ppt_x"/>
                                          </p:val>
                                        </p:tav>
                                        <p:tav tm="100000">
                                          <p:val>
                                            <p:strVal val="#ppt_x"/>
                                          </p:val>
                                        </p:tav>
                                      </p:tavLst>
                                    </p:anim>
                                    <p:anim calcmode="lin" valueType="num">
                                      <p:cBhvr>
                                        <p:cTn id="106" dur="250" fill="hold"/>
                                        <p:tgtEl>
                                          <p:spTgt spid="86"/>
                                        </p:tgtEl>
                                        <p:attrNameLst>
                                          <p:attrName>ppt_y</p:attrName>
                                        </p:attrNameLst>
                                      </p:cBhvr>
                                      <p:tavLst>
                                        <p:tav tm="0">
                                          <p:val>
                                            <p:strVal val="#ppt_y-.1"/>
                                          </p:val>
                                        </p:tav>
                                        <p:tav tm="100000">
                                          <p:val>
                                            <p:strVal val="#ppt_y"/>
                                          </p:val>
                                        </p:tav>
                                      </p:tavLst>
                                    </p:anim>
                                  </p:childTnLst>
                                </p:cTn>
                              </p:par>
                              <p:par>
                                <p:cTn id="107" presetID="47" presetClass="entr" presetSubtype="0" fill="hold" nodeType="withEffect">
                                  <p:stCondLst>
                                    <p:cond delay="0"/>
                                  </p:stCondLst>
                                  <p:childTnLst>
                                    <p:set>
                                      <p:cBhvr>
                                        <p:cTn id="108" dur="1" fill="hold">
                                          <p:stCondLst>
                                            <p:cond delay="0"/>
                                          </p:stCondLst>
                                        </p:cTn>
                                        <p:tgtEl>
                                          <p:spTgt spid="89"/>
                                        </p:tgtEl>
                                        <p:attrNameLst>
                                          <p:attrName>style.visibility</p:attrName>
                                        </p:attrNameLst>
                                      </p:cBhvr>
                                      <p:to>
                                        <p:strVal val="visible"/>
                                      </p:to>
                                    </p:set>
                                    <p:animEffect transition="in" filter="fade">
                                      <p:cBhvr>
                                        <p:cTn id="109" dur="250"/>
                                        <p:tgtEl>
                                          <p:spTgt spid="89"/>
                                        </p:tgtEl>
                                      </p:cBhvr>
                                    </p:animEffect>
                                    <p:anim calcmode="lin" valueType="num">
                                      <p:cBhvr>
                                        <p:cTn id="110" dur="250" fill="hold"/>
                                        <p:tgtEl>
                                          <p:spTgt spid="89"/>
                                        </p:tgtEl>
                                        <p:attrNameLst>
                                          <p:attrName>ppt_x</p:attrName>
                                        </p:attrNameLst>
                                      </p:cBhvr>
                                      <p:tavLst>
                                        <p:tav tm="0">
                                          <p:val>
                                            <p:strVal val="#ppt_x"/>
                                          </p:val>
                                        </p:tav>
                                        <p:tav tm="100000">
                                          <p:val>
                                            <p:strVal val="#ppt_x"/>
                                          </p:val>
                                        </p:tav>
                                      </p:tavLst>
                                    </p:anim>
                                    <p:anim calcmode="lin" valueType="num">
                                      <p:cBhvr>
                                        <p:cTn id="111" dur="25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7" presetClass="entr" presetSubtype="0" fill="hold" nodeType="clickEffect">
                                  <p:stCondLst>
                                    <p:cond delay="0"/>
                                  </p:stCondLst>
                                  <p:childTnLst>
                                    <p:set>
                                      <p:cBhvr>
                                        <p:cTn id="115" dur="1" fill="hold">
                                          <p:stCondLst>
                                            <p:cond delay="0"/>
                                          </p:stCondLst>
                                        </p:cTn>
                                        <p:tgtEl>
                                          <p:spTgt spid="92"/>
                                        </p:tgtEl>
                                        <p:attrNameLst>
                                          <p:attrName>style.visibility</p:attrName>
                                        </p:attrNameLst>
                                      </p:cBhvr>
                                      <p:to>
                                        <p:strVal val="visible"/>
                                      </p:to>
                                    </p:set>
                                    <p:animEffect transition="in" filter="fade">
                                      <p:cBhvr>
                                        <p:cTn id="116" dur="250"/>
                                        <p:tgtEl>
                                          <p:spTgt spid="92"/>
                                        </p:tgtEl>
                                      </p:cBhvr>
                                    </p:animEffect>
                                    <p:anim calcmode="lin" valueType="num">
                                      <p:cBhvr>
                                        <p:cTn id="117" dur="250" fill="hold"/>
                                        <p:tgtEl>
                                          <p:spTgt spid="92"/>
                                        </p:tgtEl>
                                        <p:attrNameLst>
                                          <p:attrName>ppt_x</p:attrName>
                                        </p:attrNameLst>
                                      </p:cBhvr>
                                      <p:tavLst>
                                        <p:tav tm="0">
                                          <p:val>
                                            <p:strVal val="#ppt_x"/>
                                          </p:val>
                                        </p:tav>
                                        <p:tav tm="100000">
                                          <p:val>
                                            <p:strVal val="#ppt_x"/>
                                          </p:val>
                                        </p:tav>
                                      </p:tavLst>
                                    </p:anim>
                                    <p:anim calcmode="lin" valueType="num">
                                      <p:cBhvr>
                                        <p:cTn id="118" dur="250" fill="hold"/>
                                        <p:tgtEl>
                                          <p:spTgt spid="92"/>
                                        </p:tgtEl>
                                        <p:attrNameLst>
                                          <p:attrName>ppt_y</p:attrName>
                                        </p:attrNameLst>
                                      </p:cBhvr>
                                      <p:tavLst>
                                        <p:tav tm="0">
                                          <p:val>
                                            <p:strVal val="#ppt_y-.1"/>
                                          </p:val>
                                        </p:tav>
                                        <p:tav tm="100000">
                                          <p:val>
                                            <p:strVal val="#ppt_y"/>
                                          </p:val>
                                        </p:tav>
                                      </p:tavLst>
                                    </p:anim>
                                  </p:childTnLst>
                                </p:cTn>
                              </p:par>
                              <p:par>
                                <p:cTn id="119" presetID="47" presetClass="entr" presetSubtype="0" fill="hold" nodeType="withEffect">
                                  <p:stCondLst>
                                    <p:cond delay="0"/>
                                  </p:stCondLst>
                                  <p:childTnLst>
                                    <p:set>
                                      <p:cBhvr>
                                        <p:cTn id="120" dur="1" fill="hold">
                                          <p:stCondLst>
                                            <p:cond delay="0"/>
                                          </p:stCondLst>
                                        </p:cTn>
                                        <p:tgtEl>
                                          <p:spTgt spid="95"/>
                                        </p:tgtEl>
                                        <p:attrNameLst>
                                          <p:attrName>style.visibility</p:attrName>
                                        </p:attrNameLst>
                                      </p:cBhvr>
                                      <p:to>
                                        <p:strVal val="visible"/>
                                      </p:to>
                                    </p:set>
                                    <p:animEffect transition="in" filter="fade">
                                      <p:cBhvr>
                                        <p:cTn id="121" dur="250"/>
                                        <p:tgtEl>
                                          <p:spTgt spid="95"/>
                                        </p:tgtEl>
                                      </p:cBhvr>
                                    </p:animEffect>
                                    <p:anim calcmode="lin" valueType="num">
                                      <p:cBhvr>
                                        <p:cTn id="122" dur="250" fill="hold"/>
                                        <p:tgtEl>
                                          <p:spTgt spid="95"/>
                                        </p:tgtEl>
                                        <p:attrNameLst>
                                          <p:attrName>ppt_x</p:attrName>
                                        </p:attrNameLst>
                                      </p:cBhvr>
                                      <p:tavLst>
                                        <p:tav tm="0">
                                          <p:val>
                                            <p:strVal val="#ppt_x"/>
                                          </p:val>
                                        </p:tav>
                                        <p:tav tm="100000">
                                          <p:val>
                                            <p:strVal val="#ppt_x"/>
                                          </p:val>
                                        </p:tav>
                                      </p:tavLst>
                                    </p:anim>
                                    <p:anim calcmode="lin" valueType="num">
                                      <p:cBhvr>
                                        <p:cTn id="123" dur="250" fill="hold"/>
                                        <p:tgtEl>
                                          <p:spTgt spid="95"/>
                                        </p:tgtEl>
                                        <p:attrNameLst>
                                          <p:attrName>ppt_y</p:attrName>
                                        </p:attrNameLst>
                                      </p:cBhvr>
                                      <p:tavLst>
                                        <p:tav tm="0">
                                          <p:val>
                                            <p:strVal val="#ppt_y-.1"/>
                                          </p:val>
                                        </p:tav>
                                        <p:tav tm="100000">
                                          <p:val>
                                            <p:strVal val="#ppt_y"/>
                                          </p:val>
                                        </p:tav>
                                      </p:tavLst>
                                    </p:anim>
                                  </p:childTnLst>
                                </p:cTn>
                              </p:par>
                              <p:par>
                                <p:cTn id="124" presetID="47" presetClass="entr" presetSubtype="0" fill="hold" nodeType="withEffect">
                                  <p:stCondLst>
                                    <p:cond delay="0"/>
                                  </p:stCondLst>
                                  <p:childTnLst>
                                    <p:set>
                                      <p:cBhvr>
                                        <p:cTn id="125" dur="1" fill="hold">
                                          <p:stCondLst>
                                            <p:cond delay="0"/>
                                          </p:stCondLst>
                                        </p:cTn>
                                        <p:tgtEl>
                                          <p:spTgt spid="97"/>
                                        </p:tgtEl>
                                        <p:attrNameLst>
                                          <p:attrName>style.visibility</p:attrName>
                                        </p:attrNameLst>
                                      </p:cBhvr>
                                      <p:to>
                                        <p:strVal val="visible"/>
                                      </p:to>
                                    </p:set>
                                    <p:animEffect transition="in" filter="fade">
                                      <p:cBhvr>
                                        <p:cTn id="126" dur="250"/>
                                        <p:tgtEl>
                                          <p:spTgt spid="97"/>
                                        </p:tgtEl>
                                      </p:cBhvr>
                                    </p:animEffect>
                                    <p:anim calcmode="lin" valueType="num">
                                      <p:cBhvr>
                                        <p:cTn id="127" dur="250" fill="hold"/>
                                        <p:tgtEl>
                                          <p:spTgt spid="97"/>
                                        </p:tgtEl>
                                        <p:attrNameLst>
                                          <p:attrName>ppt_x</p:attrName>
                                        </p:attrNameLst>
                                      </p:cBhvr>
                                      <p:tavLst>
                                        <p:tav tm="0">
                                          <p:val>
                                            <p:strVal val="#ppt_x"/>
                                          </p:val>
                                        </p:tav>
                                        <p:tav tm="100000">
                                          <p:val>
                                            <p:strVal val="#ppt_x"/>
                                          </p:val>
                                        </p:tav>
                                      </p:tavLst>
                                    </p:anim>
                                    <p:anim calcmode="lin" valueType="num">
                                      <p:cBhvr>
                                        <p:cTn id="128" dur="250" fill="hold"/>
                                        <p:tgtEl>
                                          <p:spTgt spid="97"/>
                                        </p:tgtEl>
                                        <p:attrNameLst>
                                          <p:attrName>ppt_y</p:attrName>
                                        </p:attrNameLst>
                                      </p:cBhvr>
                                      <p:tavLst>
                                        <p:tav tm="0">
                                          <p:val>
                                            <p:strVal val="#ppt_y-.1"/>
                                          </p:val>
                                        </p:tav>
                                        <p:tav tm="100000">
                                          <p:val>
                                            <p:strVal val="#ppt_y"/>
                                          </p:val>
                                        </p:tav>
                                      </p:tavLst>
                                    </p:anim>
                                  </p:childTnLst>
                                </p:cTn>
                              </p:par>
                              <p:par>
                                <p:cTn id="129" presetID="22" presetClass="entr" presetSubtype="8" fill="hold" nodeType="withEffect">
                                  <p:stCondLst>
                                    <p:cond delay="0"/>
                                  </p:stCondLst>
                                  <p:childTnLst>
                                    <p:set>
                                      <p:cBhvr>
                                        <p:cTn id="130" dur="1" fill="hold">
                                          <p:stCondLst>
                                            <p:cond delay="0"/>
                                          </p:stCondLst>
                                        </p:cTn>
                                        <p:tgtEl>
                                          <p:spTgt spid="101">
                                            <p:txEl>
                                              <p:pRg st="4" end="4"/>
                                            </p:txEl>
                                          </p:spTgt>
                                        </p:tgtEl>
                                        <p:attrNameLst>
                                          <p:attrName>style.visibility</p:attrName>
                                        </p:attrNameLst>
                                      </p:cBhvr>
                                      <p:to>
                                        <p:strVal val="visible"/>
                                      </p:to>
                                    </p:set>
                                    <p:animEffect transition="in" filter="wipe(left)">
                                      <p:cBhvr>
                                        <p:cTn id="131" dur="250"/>
                                        <p:tgtEl>
                                          <p:spTgt spid="10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3" grpId="0" animBg="1"/>
      <p:bldP spid="44" grpId="0" animBg="1"/>
      <p:bldP spid="45" grpId="0" animBg="1"/>
      <p:bldP spid="46" grpId="0" animBg="1"/>
      <p:bldP spid="47" grpId="0" animBg="1"/>
      <p:bldP spid="48"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Throughput Block Blobs</a:t>
            </a:r>
          </a:p>
        </p:txBody>
      </p:sp>
      <p:sp>
        <p:nvSpPr>
          <p:cNvPr id="4" name="Rectangle 3"/>
          <p:cNvSpPr/>
          <p:nvPr/>
        </p:nvSpPr>
        <p:spPr bwMode="auto">
          <a:xfrm>
            <a:off x="155791" y="3044370"/>
            <a:ext cx="1610535" cy="84028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FE 1</a:t>
            </a:r>
          </a:p>
        </p:txBody>
      </p:sp>
      <p:sp>
        <p:nvSpPr>
          <p:cNvPr id="5" name="Rectangle 4"/>
          <p:cNvSpPr/>
          <p:nvPr/>
        </p:nvSpPr>
        <p:spPr bwMode="auto">
          <a:xfrm>
            <a:off x="1837710" y="3044370"/>
            <a:ext cx="1610535" cy="84028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FE 2</a:t>
            </a:r>
          </a:p>
        </p:txBody>
      </p:sp>
      <p:sp>
        <p:nvSpPr>
          <p:cNvPr id="6" name="Rectangle 5"/>
          <p:cNvSpPr/>
          <p:nvPr/>
        </p:nvSpPr>
        <p:spPr bwMode="auto">
          <a:xfrm>
            <a:off x="3519627" y="3044370"/>
            <a:ext cx="1610535" cy="84028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FE 3</a:t>
            </a:r>
          </a:p>
        </p:txBody>
      </p:sp>
      <p:sp>
        <p:nvSpPr>
          <p:cNvPr id="7" name="Rectangle 6"/>
          <p:cNvSpPr/>
          <p:nvPr/>
        </p:nvSpPr>
        <p:spPr bwMode="auto">
          <a:xfrm>
            <a:off x="5201546" y="3044370"/>
            <a:ext cx="1610535" cy="84028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FE 4</a:t>
            </a:r>
          </a:p>
        </p:txBody>
      </p:sp>
      <p:sp>
        <p:nvSpPr>
          <p:cNvPr id="8" name="Rectangle 7"/>
          <p:cNvSpPr/>
          <p:nvPr/>
        </p:nvSpPr>
        <p:spPr bwMode="auto">
          <a:xfrm>
            <a:off x="6883463" y="3044370"/>
            <a:ext cx="1610535" cy="840280"/>
          </a:xfrm>
          <a:prstGeom prst="rect">
            <a:avLst/>
          </a:prstGeom>
          <a:solidFill>
            <a:schemeClr val="accent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FE 5</a:t>
            </a:r>
          </a:p>
        </p:txBody>
      </p:sp>
      <p:sp>
        <p:nvSpPr>
          <p:cNvPr id="9" name="Rectangle 8"/>
          <p:cNvSpPr/>
          <p:nvPr/>
        </p:nvSpPr>
        <p:spPr bwMode="auto">
          <a:xfrm>
            <a:off x="155791" y="4410002"/>
            <a:ext cx="1610535" cy="84028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Partition 1</a:t>
            </a:r>
          </a:p>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(A-C)</a:t>
            </a:r>
          </a:p>
        </p:txBody>
      </p:sp>
      <p:sp>
        <p:nvSpPr>
          <p:cNvPr id="10" name="Rectangle 9"/>
          <p:cNvSpPr/>
          <p:nvPr/>
        </p:nvSpPr>
        <p:spPr bwMode="auto">
          <a:xfrm>
            <a:off x="1837710" y="4410002"/>
            <a:ext cx="1610535" cy="84028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Partition 2</a:t>
            </a:r>
          </a:p>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(D-E)</a:t>
            </a:r>
          </a:p>
        </p:txBody>
      </p:sp>
      <p:sp>
        <p:nvSpPr>
          <p:cNvPr id="11" name="Rectangle 10"/>
          <p:cNvSpPr/>
          <p:nvPr/>
        </p:nvSpPr>
        <p:spPr bwMode="auto">
          <a:xfrm>
            <a:off x="3519627" y="4410002"/>
            <a:ext cx="1610535" cy="84028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Partition 3</a:t>
            </a:r>
          </a:p>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(F-J)</a:t>
            </a:r>
          </a:p>
        </p:txBody>
      </p:sp>
      <p:sp>
        <p:nvSpPr>
          <p:cNvPr id="12" name="Rectangle 11"/>
          <p:cNvSpPr/>
          <p:nvPr/>
        </p:nvSpPr>
        <p:spPr bwMode="auto">
          <a:xfrm>
            <a:off x="5201546" y="4410002"/>
            <a:ext cx="1610535" cy="84028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Partition 4</a:t>
            </a:r>
          </a:p>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(K-T)</a:t>
            </a:r>
          </a:p>
        </p:txBody>
      </p:sp>
      <p:sp>
        <p:nvSpPr>
          <p:cNvPr id="13" name="Rectangle 12"/>
          <p:cNvSpPr/>
          <p:nvPr/>
        </p:nvSpPr>
        <p:spPr bwMode="auto">
          <a:xfrm>
            <a:off x="6883463" y="4410002"/>
            <a:ext cx="1610535" cy="840280"/>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Partition 5</a:t>
            </a:r>
          </a:p>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(U-Z)</a:t>
            </a:r>
          </a:p>
        </p:txBody>
      </p:sp>
      <p:sp>
        <p:nvSpPr>
          <p:cNvPr id="14" name="Rectangle 13"/>
          <p:cNvSpPr/>
          <p:nvPr/>
        </p:nvSpPr>
        <p:spPr bwMode="auto">
          <a:xfrm>
            <a:off x="155791" y="5775634"/>
            <a:ext cx="1610535" cy="840280"/>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Stream 1</a:t>
            </a:r>
          </a:p>
        </p:txBody>
      </p:sp>
      <p:sp>
        <p:nvSpPr>
          <p:cNvPr id="15" name="Rectangle 14"/>
          <p:cNvSpPr/>
          <p:nvPr/>
        </p:nvSpPr>
        <p:spPr bwMode="auto">
          <a:xfrm>
            <a:off x="1837710" y="5775634"/>
            <a:ext cx="1610535" cy="840280"/>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Stream 2</a:t>
            </a:r>
          </a:p>
        </p:txBody>
      </p:sp>
      <p:sp>
        <p:nvSpPr>
          <p:cNvPr id="16" name="Rectangle 15"/>
          <p:cNvSpPr/>
          <p:nvPr/>
        </p:nvSpPr>
        <p:spPr bwMode="auto">
          <a:xfrm>
            <a:off x="3519627" y="5775634"/>
            <a:ext cx="1610535" cy="840280"/>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Stream 3</a:t>
            </a:r>
          </a:p>
        </p:txBody>
      </p:sp>
      <p:sp>
        <p:nvSpPr>
          <p:cNvPr id="17" name="Rectangle 16"/>
          <p:cNvSpPr/>
          <p:nvPr/>
        </p:nvSpPr>
        <p:spPr bwMode="auto">
          <a:xfrm>
            <a:off x="5201546" y="5775634"/>
            <a:ext cx="1610535" cy="840280"/>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Stream 4</a:t>
            </a:r>
          </a:p>
        </p:txBody>
      </p:sp>
      <p:sp>
        <p:nvSpPr>
          <p:cNvPr id="18" name="Rectangle 17"/>
          <p:cNvSpPr/>
          <p:nvPr/>
        </p:nvSpPr>
        <p:spPr bwMode="auto">
          <a:xfrm>
            <a:off x="6883463" y="5775634"/>
            <a:ext cx="1610535" cy="840280"/>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Stream 5</a:t>
            </a:r>
          </a:p>
        </p:txBody>
      </p:sp>
      <p:sp>
        <p:nvSpPr>
          <p:cNvPr id="19" name="Rectangle 18">
            <a:extLst>
              <a:ext uri="{FF2B5EF4-FFF2-40B4-BE49-F238E27FC236}">
                <a16:creationId xmlns:a16="http://schemas.microsoft.com/office/drawing/2014/main" id="{B50AF64D-FEAE-4D2A-9C1C-3D315D206FE5}"/>
              </a:ext>
            </a:extLst>
          </p:cNvPr>
          <p:cNvSpPr/>
          <p:nvPr/>
        </p:nvSpPr>
        <p:spPr bwMode="auto">
          <a:xfrm>
            <a:off x="269240" y="2047199"/>
            <a:ext cx="504609" cy="321158"/>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BL001</a:t>
            </a:r>
          </a:p>
        </p:txBody>
      </p:sp>
      <p:sp>
        <p:nvSpPr>
          <p:cNvPr id="44" name="Rectangle 43">
            <a:extLst>
              <a:ext uri="{FF2B5EF4-FFF2-40B4-BE49-F238E27FC236}">
                <a16:creationId xmlns:a16="http://schemas.microsoft.com/office/drawing/2014/main" id="{9E4DD2C1-4FCA-4F5D-890B-871C42E46EC7}"/>
              </a:ext>
            </a:extLst>
          </p:cNvPr>
          <p:cNvSpPr/>
          <p:nvPr/>
        </p:nvSpPr>
        <p:spPr bwMode="auto">
          <a:xfrm>
            <a:off x="808478" y="2047199"/>
            <a:ext cx="504609" cy="321158"/>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BL003</a:t>
            </a:r>
          </a:p>
        </p:txBody>
      </p:sp>
      <p:sp>
        <p:nvSpPr>
          <p:cNvPr id="45" name="Rectangle 44">
            <a:extLst>
              <a:ext uri="{FF2B5EF4-FFF2-40B4-BE49-F238E27FC236}">
                <a16:creationId xmlns:a16="http://schemas.microsoft.com/office/drawing/2014/main" id="{45FFA2C3-449C-4D60-B592-D1CCAC8B8D6C}"/>
              </a:ext>
            </a:extLst>
          </p:cNvPr>
          <p:cNvSpPr/>
          <p:nvPr/>
        </p:nvSpPr>
        <p:spPr bwMode="auto">
          <a:xfrm>
            <a:off x="1347716" y="2053602"/>
            <a:ext cx="504609" cy="321158"/>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BL005</a:t>
            </a:r>
          </a:p>
        </p:txBody>
      </p:sp>
      <p:sp>
        <p:nvSpPr>
          <p:cNvPr id="46" name="Rectangle 45">
            <a:extLst>
              <a:ext uri="{FF2B5EF4-FFF2-40B4-BE49-F238E27FC236}">
                <a16:creationId xmlns:a16="http://schemas.microsoft.com/office/drawing/2014/main" id="{2E90841E-C4E3-408A-8BB4-343B77F65ECB}"/>
              </a:ext>
            </a:extLst>
          </p:cNvPr>
          <p:cNvSpPr/>
          <p:nvPr/>
        </p:nvSpPr>
        <p:spPr bwMode="auto">
          <a:xfrm>
            <a:off x="1885506" y="2050842"/>
            <a:ext cx="504609" cy="321158"/>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BL007</a:t>
            </a:r>
          </a:p>
        </p:txBody>
      </p:sp>
      <p:sp>
        <p:nvSpPr>
          <p:cNvPr id="47" name="Rectangle 46">
            <a:extLst>
              <a:ext uri="{FF2B5EF4-FFF2-40B4-BE49-F238E27FC236}">
                <a16:creationId xmlns:a16="http://schemas.microsoft.com/office/drawing/2014/main" id="{2C32A1DF-64F2-4AE3-8904-494B35E359BD}"/>
              </a:ext>
            </a:extLst>
          </p:cNvPr>
          <p:cNvSpPr/>
          <p:nvPr/>
        </p:nvSpPr>
        <p:spPr bwMode="auto">
          <a:xfrm>
            <a:off x="2423296" y="2050842"/>
            <a:ext cx="504609" cy="321158"/>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BL009</a:t>
            </a:r>
          </a:p>
        </p:txBody>
      </p:sp>
      <p:sp>
        <p:nvSpPr>
          <p:cNvPr id="48" name="Rectangle 47">
            <a:extLst>
              <a:ext uri="{FF2B5EF4-FFF2-40B4-BE49-F238E27FC236}">
                <a16:creationId xmlns:a16="http://schemas.microsoft.com/office/drawing/2014/main" id="{86899BF5-D118-4135-A1BF-E178BF016E96}"/>
              </a:ext>
            </a:extLst>
          </p:cNvPr>
          <p:cNvSpPr/>
          <p:nvPr/>
        </p:nvSpPr>
        <p:spPr bwMode="auto">
          <a:xfrm>
            <a:off x="2961086" y="2048082"/>
            <a:ext cx="504609" cy="321158"/>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2856" rIns="0" bIns="42856" numCol="1" rtlCol="0" anchor="ctr" anchorCtr="0" compatLnSpc="1">
            <a:prstTxWarp prst="textNoShape">
              <a:avLst/>
            </a:prstTxWarp>
          </a:bodyPr>
          <a:lstStyle/>
          <a:p>
            <a:pPr marL="0" marR="0" lvl="0" indent="0" algn="ctr" defTabSz="856911"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BLN00</a:t>
            </a:r>
          </a:p>
        </p:txBody>
      </p:sp>
      <p:cxnSp>
        <p:nvCxnSpPr>
          <p:cNvPr id="56" name="Straight Arrow Connector 55">
            <a:extLst>
              <a:ext uri="{FF2B5EF4-FFF2-40B4-BE49-F238E27FC236}">
                <a16:creationId xmlns:a16="http://schemas.microsoft.com/office/drawing/2014/main" id="{A1164CE7-4D65-40A8-921D-515462378EA6}"/>
              </a:ext>
            </a:extLst>
          </p:cNvPr>
          <p:cNvCxnSpPr>
            <a:cxnSpLocks/>
            <a:stCxn id="48" idx="2"/>
            <a:endCxn id="8" idx="0"/>
          </p:cNvCxnSpPr>
          <p:nvPr/>
        </p:nvCxnSpPr>
        <p:spPr>
          <a:xfrm>
            <a:off x="3213391" y="2369240"/>
            <a:ext cx="4475340" cy="67513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5BEE6B32-D785-4C27-8BDB-A8392C4BCDD3}"/>
              </a:ext>
            </a:extLst>
          </p:cNvPr>
          <p:cNvCxnSpPr>
            <a:cxnSpLocks/>
            <a:stCxn id="44" idx="2"/>
            <a:endCxn id="4" idx="0"/>
          </p:cNvCxnSpPr>
          <p:nvPr/>
        </p:nvCxnSpPr>
        <p:spPr>
          <a:xfrm flipH="1">
            <a:off x="961059" y="2368357"/>
            <a:ext cx="99724" cy="6760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3E5A996-2C68-4A95-9E42-633B2EC3BCDB}"/>
              </a:ext>
            </a:extLst>
          </p:cNvPr>
          <p:cNvCxnSpPr>
            <a:cxnSpLocks/>
            <a:stCxn id="45" idx="2"/>
            <a:endCxn id="5" idx="0"/>
          </p:cNvCxnSpPr>
          <p:nvPr/>
        </p:nvCxnSpPr>
        <p:spPr>
          <a:xfrm>
            <a:off x="1600021" y="2374760"/>
            <a:ext cx="1042957" cy="6696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2A2B15D-9201-4CD3-B5F4-866276C3781C}"/>
              </a:ext>
            </a:extLst>
          </p:cNvPr>
          <p:cNvCxnSpPr>
            <a:cxnSpLocks/>
            <a:stCxn id="46" idx="2"/>
            <a:endCxn id="5" idx="0"/>
          </p:cNvCxnSpPr>
          <p:nvPr/>
        </p:nvCxnSpPr>
        <p:spPr>
          <a:xfrm>
            <a:off x="2137811" y="2372000"/>
            <a:ext cx="505167" cy="6723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0ED257C-3A98-4CE0-B338-029276785336}"/>
              </a:ext>
            </a:extLst>
          </p:cNvPr>
          <p:cNvCxnSpPr>
            <a:cxnSpLocks/>
            <a:stCxn id="47" idx="2"/>
            <a:endCxn id="7" idx="0"/>
          </p:cNvCxnSpPr>
          <p:nvPr/>
        </p:nvCxnSpPr>
        <p:spPr>
          <a:xfrm>
            <a:off x="2675601" y="2372000"/>
            <a:ext cx="3331213" cy="6723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655FD4D-C55C-43C2-AACA-30C1F2B5CDFD}"/>
              </a:ext>
            </a:extLst>
          </p:cNvPr>
          <p:cNvCxnSpPr>
            <a:cxnSpLocks/>
            <a:stCxn id="19" idx="2"/>
            <a:endCxn id="4" idx="0"/>
          </p:cNvCxnSpPr>
          <p:nvPr/>
        </p:nvCxnSpPr>
        <p:spPr>
          <a:xfrm>
            <a:off x="521545" y="2368357"/>
            <a:ext cx="439514" cy="6760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2D1498B-7C2E-4358-9AD4-132562932328}"/>
              </a:ext>
            </a:extLst>
          </p:cNvPr>
          <p:cNvCxnSpPr>
            <a:cxnSpLocks/>
            <a:stCxn id="4" idx="2"/>
            <a:endCxn id="10" idx="0"/>
          </p:cNvCxnSpPr>
          <p:nvPr/>
        </p:nvCxnSpPr>
        <p:spPr>
          <a:xfrm>
            <a:off x="961059" y="3884650"/>
            <a:ext cx="1681919" cy="5253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AD56821-E6C9-4235-9D30-63C4C32F9B99}"/>
              </a:ext>
            </a:extLst>
          </p:cNvPr>
          <p:cNvCxnSpPr>
            <a:cxnSpLocks/>
            <a:stCxn id="4" idx="2"/>
            <a:endCxn id="11" idx="0"/>
          </p:cNvCxnSpPr>
          <p:nvPr/>
        </p:nvCxnSpPr>
        <p:spPr>
          <a:xfrm>
            <a:off x="961059" y="3884650"/>
            <a:ext cx="3363836" cy="5253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05F5A13-10D3-45AC-A538-A636759900A0}"/>
              </a:ext>
            </a:extLst>
          </p:cNvPr>
          <p:cNvCxnSpPr>
            <a:cxnSpLocks/>
            <a:stCxn id="5" idx="2"/>
            <a:endCxn id="12" idx="0"/>
          </p:cNvCxnSpPr>
          <p:nvPr/>
        </p:nvCxnSpPr>
        <p:spPr>
          <a:xfrm>
            <a:off x="2642978" y="3884650"/>
            <a:ext cx="3363836" cy="5253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27A5420-3487-4ECE-88E0-C5FDEC9EF637}"/>
              </a:ext>
            </a:extLst>
          </p:cNvPr>
          <p:cNvCxnSpPr>
            <a:cxnSpLocks/>
            <a:stCxn id="5" idx="2"/>
            <a:endCxn id="13" idx="0"/>
          </p:cNvCxnSpPr>
          <p:nvPr/>
        </p:nvCxnSpPr>
        <p:spPr>
          <a:xfrm>
            <a:off x="2642978" y="3884650"/>
            <a:ext cx="5045753" cy="5253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9E054C5-0EDB-44B1-A7A4-31E205169E65}"/>
              </a:ext>
            </a:extLst>
          </p:cNvPr>
          <p:cNvCxnSpPr>
            <a:cxnSpLocks/>
            <a:stCxn id="10" idx="2"/>
            <a:endCxn id="14" idx="0"/>
          </p:cNvCxnSpPr>
          <p:nvPr/>
        </p:nvCxnSpPr>
        <p:spPr>
          <a:xfrm flipH="1">
            <a:off x="961059" y="5250282"/>
            <a:ext cx="1681919" cy="5253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CDE59BF-08A4-4234-B64C-B27D8E7933DD}"/>
              </a:ext>
            </a:extLst>
          </p:cNvPr>
          <p:cNvCxnSpPr>
            <a:cxnSpLocks/>
            <a:stCxn id="10" idx="2"/>
            <a:endCxn id="16" idx="0"/>
          </p:cNvCxnSpPr>
          <p:nvPr/>
        </p:nvCxnSpPr>
        <p:spPr>
          <a:xfrm>
            <a:off x="2642978" y="5250282"/>
            <a:ext cx="1681917" cy="5253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E8C39A5A-968D-43C5-8FF9-FF7994539196}"/>
              </a:ext>
            </a:extLst>
          </p:cNvPr>
          <p:cNvCxnSpPr>
            <a:cxnSpLocks/>
            <a:stCxn id="10" idx="2"/>
            <a:endCxn id="17" idx="0"/>
          </p:cNvCxnSpPr>
          <p:nvPr/>
        </p:nvCxnSpPr>
        <p:spPr>
          <a:xfrm>
            <a:off x="2642978" y="5250282"/>
            <a:ext cx="3363836" cy="5253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5D5394E3-D195-4320-97FF-99EACFA82843}"/>
              </a:ext>
            </a:extLst>
          </p:cNvPr>
          <p:cNvSpPr/>
          <p:nvPr/>
        </p:nvSpPr>
        <p:spPr>
          <a:xfrm>
            <a:off x="214591" y="1289653"/>
            <a:ext cx="3341829" cy="544019"/>
          </a:xfrm>
          <a:prstGeom prst="rect">
            <a:avLst/>
          </a:prstGeom>
          <a:solidFill>
            <a:srgbClr val="00B050"/>
          </a:solid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93256" tIns="46628" rIns="93256" bIns="46628" numCol="1" rtlCol="0" anchor="ctr" anchorCtr="0" compatLnSpc="1">
            <a:prstTxWarp prst="textNoShape">
              <a:avLst/>
            </a:prstTxWarp>
          </a:bodyPr>
          <a:lstStyle/>
          <a:p>
            <a:pPr marL="0" marR="0" lvl="0" indent="0" algn="ctr" defTabSz="932290"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000000"/>
                </a:solidFill>
                <a:effectLst/>
                <a:uLnTx/>
                <a:uFillTx/>
                <a:latin typeface="Segoe UI"/>
                <a:ea typeface="+mn-ea"/>
                <a:cs typeface="+mn-cs"/>
              </a:rPr>
              <a:t>Movie.mp4 (50 GB)</a:t>
            </a:r>
          </a:p>
        </p:txBody>
      </p:sp>
      <p:cxnSp>
        <p:nvCxnSpPr>
          <p:cNvPr id="64" name="Straight Arrow Connector 63">
            <a:extLst>
              <a:ext uri="{FF2B5EF4-FFF2-40B4-BE49-F238E27FC236}">
                <a16:creationId xmlns:a16="http://schemas.microsoft.com/office/drawing/2014/main" id="{4ECCCCD0-5D4C-4EAB-983A-10A02041F716}"/>
              </a:ext>
            </a:extLst>
          </p:cNvPr>
          <p:cNvCxnSpPr>
            <a:cxnSpLocks/>
            <a:stCxn id="11" idx="2"/>
            <a:endCxn id="15" idx="0"/>
          </p:cNvCxnSpPr>
          <p:nvPr/>
        </p:nvCxnSpPr>
        <p:spPr>
          <a:xfrm flipH="1">
            <a:off x="2642978" y="5250282"/>
            <a:ext cx="1681917" cy="5253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A79473A-83D3-459A-A1FA-34466253FB77}"/>
              </a:ext>
            </a:extLst>
          </p:cNvPr>
          <p:cNvCxnSpPr>
            <a:cxnSpLocks/>
            <a:stCxn id="11" idx="2"/>
            <a:endCxn id="17" idx="0"/>
          </p:cNvCxnSpPr>
          <p:nvPr/>
        </p:nvCxnSpPr>
        <p:spPr>
          <a:xfrm>
            <a:off x="4324895" y="5250282"/>
            <a:ext cx="1681919" cy="5253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9F7589E-2094-4648-B871-043C4477D8FD}"/>
              </a:ext>
            </a:extLst>
          </p:cNvPr>
          <p:cNvCxnSpPr>
            <a:cxnSpLocks/>
            <a:stCxn id="11" idx="2"/>
            <a:endCxn id="18" idx="0"/>
          </p:cNvCxnSpPr>
          <p:nvPr/>
        </p:nvCxnSpPr>
        <p:spPr>
          <a:xfrm>
            <a:off x="4324895" y="5250282"/>
            <a:ext cx="3363836" cy="5253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CD80D42-2A56-4772-A07F-B4DC3791DDB2}"/>
              </a:ext>
            </a:extLst>
          </p:cNvPr>
          <p:cNvCxnSpPr>
            <a:cxnSpLocks/>
            <a:stCxn id="7" idx="2"/>
            <a:endCxn id="9" idx="0"/>
          </p:cNvCxnSpPr>
          <p:nvPr/>
        </p:nvCxnSpPr>
        <p:spPr>
          <a:xfrm flipH="1">
            <a:off x="961059" y="3884650"/>
            <a:ext cx="5045755" cy="5253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B3FEBEF4-EE9D-4F53-BF27-98ACAAED2A7D}"/>
              </a:ext>
            </a:extLst>
          </p:cNvPr>
          <p:cNvCxnSpPr>
            <a:cxnSpLocks/>
            <a:stCxn id="8" idx="2"/>
            <a:endCxn id="13" idx="0"/>
          </p:cNvCxnSpPr>
          <p:nvPr/>
        </p:nvCxnSpPr>
        <p:spPr>
          <a:xfrm>
            <a:off x="7688731" y="3884650"/>
            <a:ext cx="0" cy="5253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E10E6474-D58A-48DA-BB81-E99A3CC05173}"/>
              </a:ext>
            </a:extLst>
          </p:cNvPr>
          <p:cNvCxnSpPr>
            <a:cxnSpLocks/>
            <a:stCxn id="7" idx="2"/>
            <a:endCxn id="10" idx="0"/>
          </p:cNvCxnSpPr>
          <p:nvPr/>
        </p:nvCxnSpPr>
        <p:spPr>
          <a:xfrm flipH="1">
            <a:off x="2642978" y="3884650"/>
            <a:ext cx="3363836" cy="5253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CCF696C9-D908-4C59-BFA0-60AA519FF5F6}"/>
              </a:ext>
            </a:extLst>
          </p:cNvPr>
          <p:cNvCxnSpPr>
            <a:cxnSpLocks/>
            <a:endCxn id="12" idx="0"/>
          </p:cNvCxnSpPr>
          <p:nvPr/>
        </p:nvCxnSpPr>
        <p:spPr>
          <a:xfrm flipH="1">
            <a:off x="6006814" y="3884650"/>
            <a:ext cx="1698230" cy="5253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7B8CA81-A849-423A-83E2-16363FC2E17B}"/>
              </a:ext>
            </a:extLst>
          </p:cNvPr>
          <p:cNvCxnSpPr>
            <a:cxnSpLocks/>
            <a:stCxn id="12" idx="2"/>
            <a:endCxn id="14" idx="0"/>
          </p:cNvCxnSpPr>
          <p:nvPr/>
        </p:nvCxnSpPr>
        <p:spPr>
          <a:xfrm flipH="1">
            <a:off x="961059" y="5250282"/>
            <a:ext cx="5045755" cy="5253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28CC809D-A4E5-40CC-9C1F-83E41BF823F7}"/>
              </a:ext>
            </a:extLst>
          </p:cNvPr>
          <p:cNvCxnSpPr>
            <a:cxnSpLocks/>
            <a:stCxn id="12" idx="2"/>
            <a:endCxn id="16" idx="0"/>
          </p:cNvCxnSpPr>
          <p:nvPr/>
        </p:nvCxnSpPr>
        <p:spPr>
          <a:xfrm flipH="1">
            <a:off x="4324895" y="5250282"/>
            <a:ext cx="1681919" cy="5253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1BE83E98-9E83-4D59-A61B-7254FD4943EE}"/>
              </a:ext>
            </a:extLst>
          </p:cNvPr>
          <p:cNvCxnSpPr>
            <a:cxnSpLocks/>
            <a:stCxn id="12" idx="2"/>
            <a:endCxn id="18" idx="0"/>
          </p:cNvCxnSpPr>
          <p:nvPr/>
        </p:nvCxnSpPr>
        <p:spPr>
          <a:xfrm>
            <a:off x="6006814" y="5250282"/>
            <a:ext cx="1681917" cy="5253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7147EA08-E031-4F64-8FE1-A6820D231D91}"/>
              </a:ext>
            </a:extLst>
          </p:cNvPr>
          <p:cNvCxnSpPr>
            <a:cxnSpLocks/>
            <a:stCxn id="13" idx="2"/>
          </p:cNvCxnSpPr>
          <p:nvPr/>
        </p:nvCxnSpPr>
        <p:spPr>
          <a:xfrm flipH="1">
            <a:off x="5935431" y="5250282"/>
            <a:ext cx="1753300" cy="5253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DE1998E2-1643-4E50-9B01-FA8BE9F3F50D}"/>
              </a:ext>
            </a:extLst>
          </p:cNvPr>
          <p:cNvCxnSpPr>
            <a:cxnSpLocks/>
            <a:stCxn id="13" idx="2"/>
            <a:endCxn id="16" idx="0"/>
          </p:cNvCxnSpPr>
          <p:nvPr/>
        </p:nvCxnSpPr>
        <p:spPr>
          <a:xfrm flipH="1">
            <a:off x="4324895" y="5250282"/>
            <a:ext cx="3363836" cy="5253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C15D94C0-7C0C-4204-8B0A-D16137A5D33F}"/>
              </a:ext>
            </a:extLst>
          </p:cNvPr>
          <p:cNvCxnSpPr>
            <a:cxnSpLocks/>
            <a:stCxn id="13" idx="2"/>
            <a:endCxn id="18" idx="0"/>
          </p:cNvCxnSpPr>
          <p:nvPr/>
        </p:nvCxnSpPr>
        <p:spPr>
          <a:xfrm>
            <a:off x="7688731" y="5250282"/>
            <a:ext cx="0" cy="5253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65837DE6-3CD8-447B-9E8E-67CE9731A539}"/>
              </a:ext>
            </a:extLst>
          </p:cNvPr>
          <p:cNvSpPr txBox="1"/>
          <p:nvPr/>
        </p:nvSpPr>
        <p:spPr>
          <a:xfrm>
            <a:off x="8704288" y="1289653"/>
            <a:ext cx="3204411" cy="5266057"/>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Each block has a unique id assigned to it</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The block id range is pre-partitioned uniformly across all partition servers</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 single blob’s writes can potentially be served by all </a:t>
            </a:r>
            <a:r>
              <a:rPr kumimoji="0" lang="en-US" sz="20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partition servers</a:t>
            </a:r>
            <a:endPar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Theoretical write throughput: Storage account’s limit: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6.25GB/s </a:t>
            </a: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sym typeface="Wingdings" panose="05000000000000000000" pitchFamily="2" charset="2"/>
              </a:rPr>
              <a:t> 12.5GB/s</a:t>
            </a:r>
            <a:endPar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6762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anim calcmode="lin" valueType="num">
                                      <p:cBhvr>
                                        <p:cTn id="8" dur="250" fill="hold"/>
                                        <p:tgtEl>
                                          <p:spTgt spid="19"/>
                                        </p:tgtEl>
                                        <p:attrNameLst>
                                          <p:attrName>ppt_x</p:attrName>
                                        </p:attrNameLst>
                                      </p:cBhvr>
                                      <p:tavLst>
                                        <p:tav tm="0">
                                          <p:val>
                                            <p:strVal val="#ppt_x"/>
                                          </p:val>
                                        </p:tav>
                                        <p:tav tm="100000">
                                          <p:val>
                                            <p:strVal val="#ppt_x"/>
                                          </p:val>
                                        </p:tav>
                                      </p:tavLst>
                                    </p:anim>
                                    <p:anim calcmode="lin" valueType="num">
                                      <p:cBhvr>
                                        <p:cTn id="9" dur="250" fill="hold"/>
                                        <p:tgtEl>
                                          <p:spTgt spid="1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250"/>
                                        <p:tgtEl>
                                          <p:spTgt spid="69"/>
                                        </p:tgtEl>
                                      </p:cBhvr>
                                    </p:animEffect>
                                    <p:anim calcmode="lin" valueType="num">
                                      <p:cBhvr>
                                        <p:cTn id="13" dur="250" fill="hold"/>
                                        <p:tgtEl>
                                          <p:spTgt spid="69"/>
                                        </p:tgtEl>
                                        <p:attrNameLst>
                                          <p:attrName>ppt_x</p:attrName>
                                        </p:attrNameLst>
                                      </p:cBhvr>
                                      <p:tavLst>
                                        <p:tav tm="0">
                                          <p:val>
                                            <p:strVal val="#ppt_x"/>
                                          </p:val>
                                        </p:tav>
                                        <p:tav tm="100000">
                                          <p:val>
                                            <p:strVal val="#ppt_x"/>
                                          </p:val>
                                        </p:tav>
                                      </p:tavLst>
                                    </p:anim>
                                    <p:anim calcmode="lin" valueType="num">
                                      <p:cBhvr>
                                        <p:cTn id="14" dur="25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250"/>
                                        <p:tgtEl>
                                          <p:spTgt spid="57"/>
                                        </p:tgtEl>
                                      </p:cBhvr>
                                    </p:animEffect>
                                    <p:anim calcmode="lin" valueType="num">
                                      <p:cBhvr>
                                        <p:cTn id="20" dur="250" fill="hold"/>
                                        <p:tgtEl>
                                          <p:spTgt spid="57"/>
                                        </p:tgtEl>
                                        <p:attrNameLst>
                                          <p:attrName>ppt_x</p:attrName>
                                        </p:attrNameLst>
                                      </p:cBhvr>
                                      <p:tavLst>
                                        <p:tav tm="0">
                                          <p:val>
                                            <p:strVal val="#ppt_x"/>
                                          </p:val>
                                        </p:tav>
                                        <p:tav tm="100000">
                                          <p:val>
                                            <p:strVal val="#ppt_x"/>
                                          </p:val>
                                        </p:tav>
                                      </p:tavLst>
                                    </p:anim>
                                    <p:anim calcmode="lin" valueType="num">
                                      <p:cBhvr>
                                        <p:cTn id="21" dur="250" fill="hold"/>
                                        <p:tgtEl>
                                          <p:spTgt spid="57"/>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250"/>
                                        <p:tgtEl>
                                          <p:spTgt spid="44"/>
                                        </p:tgtEl>
                                      </p:cBhvr>
                                    </p:animEffect>
                                    <p:anim calcmode="lin" valueType="num">
                                      <p:cBhvr>
                                        <p:cTn id="25" dur="250" fill="hold"/>
                                        <p:tgtEl>
                                          <p:spTgt spid="44"/>
                                        </p:tgtEl>
                                        <p:attrNameLst>
                                          <p:attrName>ppt_x</p:attrName>
                                        </p:attrNameLst>
                                      </p:cBhvr>
                                      <p:tavLst>
                                        <p:tav tm="0">
                                          <p:val>
                                            <p:strVal val="#ppt_x"/>
                                          </p:val>
                                        </p:tav>
                                        <p:tav tm="100000">
                                          <p:val>
                                            <p:strVal val="#ppt_x"/>
                                          </p:val>
                                        </p:tav>
                                      </p:tavLst>
                                    </p:anim>
                                    <p:anim calcmode="lin" valueType="num">
                                      <p:cBhvr>
                                        <p:cTn id="26" dur="250" fill="hold"/>
                                        <p:tgtEl>
                                          <p:spTgt spid="4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anim calcmode="lin" valueType="num">
                                      <p:cBhvr>
                                        <p:cTn id="32" dur="250" fill="hold"/>
                                        <p:tgtEl>
                                          <p:spTgt spid="81"/>
                                        </p:tgtEl>
                                        <p:attrNameLst>
                                          <p:attrName>ppt_x</p:attrName>
                                        </p:attrNameLst>
                                      </p:cBhvr>
                                      <p:tavLst>
                                        <p:tav tm="0">
                                          <p:val>
                                            <p:strVal val="#ppt_x"/>
                                          </p:val>
                                        </p:tav>
                                        <p:tav tm="100000">
                                          <p:val>
                                            <p:strVal val="#ppt_x"/>
                                          </p:val>
                                        </p:tav>
                                      </p:tavLst>
                                    </p:anim>
                                    <p:anim calcmode="lin" valueType="num">
                                      <p:cBhvr>
                                        <p:cTn id="33" dur="250" fill="hold"/>
                                        <p:tgtEl>
                                          <p:spTgt spid="81"/>
                                        </p:tgtEl>
                                        <p:attrNameLst>
                                          <p:attrName>ppt_y</p:attrName>
                                        </p:attrNameLst>
                                      </p:cBhvr>
                                      <p:tavLst>
                                        <p:tav tm="0">
                                          <p:val>
                                            <p:strVal val="#ppt_y-.1"/>
                                          </p:val>
                                        </p:tav>
                                        <p:tav tm="100000">
                                          <p:val>
                                            <p:strVal val="#ppt_y"/>
                                          </p:val>
                                        </p:tav>
                                      </p:tavLst>
                                    </p:anim>
                                  </p:childTnLst>
                                </p:cTn>
                              </p:par>
                              <p:par>
                                <p:cTn id="34" presetID="47" presetClass="entr" presetSubtype="0" fill="hold" nodeType="with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250"/>
                                        <p:tgtEl>
                                          <p:spTgt spid="78"/>
                                        </p:tgtEl>
                                      </p:cBhvr>
                                    </p:animEffect>
                                    <p:anim calcmode="lin" valueType="num">
                                      <p:cBhvr>
                                        <p:cTn id="37" dur="250" fill="hold"/>
                                        <p:tgtEl>
                                          <p:spTgt spid="78"/>
                                        </p:tgtEl>
                                        <p:attrNameLst>
                                          <p:attrName>ppt_x</p:attrName>
                                        </p:attrNameLst>
                                      </p:cBhvr>
                                      <p:tavLst>
                                        <p:tav tm="0">
                                          <p:val>
                                            <p:strVal val="#ppt_x"/>
                                          </p:val>
                                        </p:tav>
                                        <p:tav tm="100000">
                                          <p:val>
                                            <p:strVal val="#ppt_x"/>
                                          </p:val>
                                        </p:tav>
                                      </p:tavLst>
                                    </p:anim>
                                    <p:anim calcmode="lin" valueType="num">
                                      <p:cBhvr>
                                        <p:cTn id="38" dur="25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7" presetClass="entr" presetSubtype="0" fill="hold" nodeType="click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fade">
                                      <p:cBhvr>
                                        <p:cTn id="43" dur="250"/>
                                        <p:tgtEl>
                                          <p:spTgt spid="92"/>
                                        </p:tgtEl>
                                      </p:cBhvr>
                                    </p:animEffect>
                                    <p:anim calcmode="lin" valueType="num">
                                      <p:cBhvr>
                                        <p:cTn id="44" dur="250" fill="hold"/>
                                        <p:tgtEl>
                                          <p:spTgt spid="92"/>
                                        </p:tgtEl>
                                        <p:attrNameLst>
                                          <p:attrName>ppt_x</p:attrName>
                                        </p:attrNameLst>
                                      </p:cBhvr>
                                      <p:tavLst>
                                        <p:tav tm="0">
                                          <p:val>
                                            <p:strVal val="#ppt_x"/>
                                          </p:val>
                                        </p:tav>
                                        <p:tav tm="100000">
                                          <p:val>
                                            <p:strVal val="#ppt_x"/>
                                          </p:val>
                                        </p:tav>
                                      </p:tavLst>
                                    </p:anim>
                                    <p:anim calcmode="lin" valueType="num">
                                      <p:cBhvr>
                                        <p:cTn id="45" dur="250" fill="hold"/>
                                        <p:tgtEl>
                                          <p:spTgt spid="92"/>
                                        </p:tgtEl>
                                        <p:attrNameLst>
                                          <p:attrName>ppt_y</p:attrName>
                                        </p:attrNameLst>
                                      </p:cBhvr>
                                      <p:tavLst>
                                        <p:tav tm="0">
                                          <p:val>
                                            <p:strVal val="#ppt_y-.1"/>
                                          </p:val>
                                        </p:tav>
                                        <p:tav tm="100000">
                                          <p:val>
                                            <p:strVal val="#ppt_y"/>
                                          </p:val>
                                        </p:tav>
                                      </p:tavLst>
                                    </p:anim>
                                  </p:childTnLst>
                                </p:cTn>
                              </p:par>
                              <p:par>
                                <p:cTn id="46" presetID="47" presetClass="entr" presetSubtype="0" fill="hold" nodeType="with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fade">
                                      <p:cBhvr>
                                        <p:cTn id="48" dur="250"/>
                                        <p:tgtEl>
                                          <p:spTgt spid="95"/>
                                        </p:tgtEl>
                                      </p:cBhvr>
                                    </p:animEffect>
                                    <p:anim calcmode="lin" valueType="num">
                                      <p:cBhvr>
                                        <p:cTn id="49" dur="250" fill="hold"/>
                                        <p:tgtEl>
                                          <p:spTgt spid="95"/>
                                        </p:tgtEl>
                                        <p:attrNameLst>
                                          <p:attrName>ppt_x</p:attrName>
                                        </p:attrNameLst>
                                      </p:cBhvr>
                                      <p:tavLst>
                                        <p:tav tm="0">
                                          <p:val>
                                            <p:strVal val="#ppt_x"/>
                                          </p:val>
                                        </p:tav>
                                        <p:tav tm="100000">
                                          <p:val>
                                            <p:strVal val="#ppt_x"/>
                                          </p:val>
                                        </p:tav>
                                      </p:tavLst>
                                    </p:anim>
                                    <p:anim calcmode="lin" valueType="num">
                                      <p:cBhvr>
                                        <p:cTn id="50" dur="250" fill="hold"/>
                                        <p:tgtEl>
                                          <p:spTgt spid="95"/>
                                        </p:tgtEl>
                                        <p:attrNameLst>
                                          <p:attrName>ppt_y</p:attrName>
                                        </p:attrNameLst>
                                      </p:cBhvr>
                                      <p:tavLst>
                                        <p:tav tm="0">
                                          <p:val>
                                            <p:strVal val="#ppt_y-.1"/>
                                          </p:val>
                                        </p:tav>
                                        <p:tav tm="100000">
                                          <p:val>
                                            <p:strVal val="#ppt_y"/>
                                          </p:val>
                                        </p:tav>
                                      </p:tavLst>
                                    </p:anim>
                                  </p:childTnLst>
                                </p:cTn>
                              </p:par>
                              <p:par>
                                <p:cTn id="51" presetID="47" presetClass="entr" presetSubtype="0" fill="hold" nodeType="with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fade">
                                      <p:cBhvr>
                                        <p:cTn id="53" dur="250"/>
                                        <p:tgtEl>
                                          <p:spTgt spid="97"/>
                                        </p:tgtEl>
                                      </p:cBhvr>
                                    </p:animEffect>
                                    <p:anim calcmode="lin" valueType="num">
                                      <p:cBhvr>
                                        <p:cTn id="54" dur="250" fill="hold"/>
                                        <p:tgtEl>
                                          <p:spTgt spid="97"/>
                                        </p:tgtEl>
                                        <p:attrNameLst>
                                          <p:attrName>ppt_x</p:attrName>
                                        </p:attrNameLst>
                                      </p:cBhvr>
                                      <p:tavLst>
                                        <p:tav tm="0">
                                          <p:val>
                                            <p:strVal val="#ppt_x"/>
                                          </p:val>
                                        </p:tav>
                                        <p:tav tm="100000">
                                          <p:val>
                                            <p:strVal val="#ppt_x"/>
                                          </p:val>
                                        </p:tav>
                                      </p:tavLst>
                                    </p:anim>
                                    <p:anim calcmode="lin" valueType="num">
                                      <p:cBhvr>
                                        <p:cTn id="55" dur="250" fill="hold"/>
                                        <p:tgtEl>
                                          <p:spTgt spid="97"/>
                                        </p:tgtEl>
                                        <p:attrNameLst>
                                          <p:attrName>ppt_y</p:attrName>
                                        </p:attrNameLst>
                                      </p:cBhvr>
                                      <p:tavLst>
                                        <p:tav tm="0">
                                          <p:val>
                                            <p:strVal val="#ppt_y-.1"/>
                                          </p:val>
                                        </p:tav>
                                        <p:tav tm="100000">
                                          <p:val>
                                            <p:strVal val="#ppt_y"/>
                                          </p:val>
                                        </p:tav>
                                      </p:tavLst>
                                    </p:anim>
                                  </p:childTnLst>
                                </p:cTn>
                              </p:par>
                              <p:par>
                                <p:cTn id="56" presetID="47" presetClass="entr" presetSubtype="0" fill="hold" nodeType="withEffect">
                                  <p:stCondLst>
                                    <p:cond delay="0"/>
                                  </p:stCondLst>
                                  <p:childTnLst>
                                    <p:set>
                                      <p:cBhvr>
                                        <p:cTn id="57" dur="1" fill="hold">
                                          <p:stCondLst>
                                            <p:cond delay="0"/>
                                          </p:stCondLst>
                                        </p:cTn>
                                        <p:tgtEl>
                                          <p:spTgt spid="64"/>
                                        </p:tgtEl>
                                        <p:attrNameLst>
                                          <p:attrName>style.visibility</p:attrName>
                                        </p:attrNameLst>
                                      </p:cBhvr>
                                      <p:to>
                                        <p:strVal val="visible"/>
                                      </p:to>
                                    </p:set>
                                    <p:animEffect transition="in" filter="fade">
                                      <p:cBhvr>
                                        <p:cTn id="58" dur="250"/>
                                        <p:tgtEl>
                                          <p:spTgt spid="64"/>
                                        </p:tgtEl>
                                      </p:cBhvr>
                                    </p:animEffect>
                                    <p:anim calcmode="lin" valueType="num">
                                      <p:cBhvr>
                                        <p:cTn id="59" dur="250" fill="hold"/>
                                        <p:tgtEl>
                                          <p:spTgt spid="64"/>
                                        </p:tgtEl>
                                        <p:attrNameLst>
                                          <p:attrName>ppt_x</p:attrName>
                                        </p:attrNameLst>
                                      </p:cBhvr>
                                      <p:tavLst>
                                        <p:tav tm="0">
                                          <p:val>
                                            <p:strVal val="#ppt_x"/>
                                          </p:val>
                                        </p:tav>
                                        <p:tav tm="100000">
                                          <p:val>
                                            <p:strVal val="#ppt_x"/>
                                          </p:val>
                                        </p:tav>
                                      </p:tavLst>
                                    </p:anim>
                                    <p:anim calcmode="lin" valueType="num">
                                      <p:cBhvr>
                                        <p:cTn id="60" dur="250" fill="hold"/>
                                        <p:tgtEl>
                                          <p:spTgt spid="64"/>
                                        </p:tgtEl>
                                        <p:attrNameLst>
                                          <p:attrName>ppt_y</p:attrName>
                                        </p:attrNameLst>
                                      </p:cBhvr>
                                      <p:tavLst>
                                        <p:tav tm="0">
                                          <p:val>
                                            <p:strVal val="#ppt_y-.1"/>
                                          </p:val>
                                        </p:tav>
                                        <p:tav tm="100000">
                                          <p:val>
                                            <p:strVal val="#ppt_y"/>
                                          </p:val>
                                        </p:tav>
                                      </p:tavLst>
                                    </p:anim>
                                  </p:childTnLst>
                                </p:cTn>
                              </p:par>
                              <p:par>
                                <p:cTn id="61" presetID="47" presetClass="entr" presetSubtype="0" fill="hold" nodeType="with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fade">
                                      <p:cBhvr>
                                        <p:cTn id="63" dur="250"/>
                                        <p:tgtEl>
                                          <p:spTgt spid="65"/>
                                        </p:tgtEl>
                                      </p:cBhvr>
                                    </p:animEffect>
                                    <p:anim calcmode="lin" valueType="num">
                                      <p:cBhvr>
                                        <p:cTn id="64" dur="250" fill="hold"/>
                                        <p:tgtEl>
                                          <p:spTgt spid="65"/>
                                        </p:tgtEl>
                                        <p:attrNameLst>
                                          <p:attrName>ppt_x</p:attrName>
                                        </p:attrNameLst>
                                      </p:cBhvr>
                                      <p:tavLst>
                                        <p:tav tm="0">
                                          <p:val>
                                            <p:strVal val="#ppt_x"/>
                                          </p:val>
                                        </p:tav>
                                        <p:tav tm="100000">
                                          <p:val>
                                            <p:strVal val="#ppt_x"/>
                                          </p:val>
                                        </p:tav>
                                      </p:tavLst>
                                    </p:anim>
                                    <p:anim calcmode="lin" valueType="num">
                                      <p:cBhvr>
                                        <p:cTn id="65" dur="250" fill="hold"/>
                                        <p:tgtEl>
                                          <p:spTgt spid="65"/>
                                        </p:tgtEl>
                                        <p:attrNameLst>
                                          <p:attrName>ppt_y</p:attrName>
                                        </p:attrNameLst>
                                      </p:cBhvr>
                                      <p:tavLst>
                                        <p:tav tm="0">
                                          <p:val>
                                            <p:strVal val="#ppt_y-.1"/>
                                          </p:val>
                                        </p:tav>
                                        <p:tav tm="100000">
                                          <p:val>
                                            <p:strVal val="#ppt_y"/>
                                          </p:val>
                                        </p:tav>
                                      </p:tavLst>
                                    </p:anim>
                                  </p:childTnLst>
                                </p:cTn>
                              </p:par>
                              <p:par>
                                <p:cTn id="66" presetID="47" presetClass="entr" presetSubtype="0" fill="hold"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250"/>
                                        <p:tgtEl>
                                          <p:spTgt spid="67"/>
                                        </p:tgtEl>
                                      </p:cBhvr>
                                    </p:animEffect>
                                    <p:anim calcmode="lin" valueType="num">
                                      <p:cBhvr>
                                        <p:cTn id="69" dur="250" fill="hold"/>
                                        <p:tgtEl>
                                          <p:spTgt spid="67"/>
                                        </p:tgtEl>
                                        <p:attrNameLst>
                                          <p:attrName>ppt_x</p:attrName>
                                        </p:attrNameLst>
                                      </p:cBhvr>
                                      <p:tavLst>
                                        <p:tav tm="0">
                                          <p:val>
                                            <p:strVal val="#ppt_x"/>
                                          </p:val>
                                        </p:tav>
                                        <p:tav tm="100000">
                                          <p:val>
                                            <p:strVal val="#ppt_x"/>
                                          </p:val>
                                        </p:tav>
                                      </p:tavLst>
                                    </p:anim>
                                    <p:anim calcmode="lin" valueType="num">
                                      <p:cBhvr>
                                        <p:cTn id="70" dur="25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109">
                                            <p:txEl>
                                              <p:pRg st="0" end="0"/>
                                            </p:txEl>
                                          </p:spTgt>
                                        </p:tgtEl>
                                        <p:attrNameLst>
                                          <p:attrName>style.visibility</p:attrName>
                                        </p:attrNameLst>
                                      </p:cBhvr>
                                      <p:to>
                                        <p:strVal val="visible"/>
                                      </p:to>
                                    </p:set>
                                    <p:animEffect transition="in" filter="wipe(left)">
                                      <p:cBhvr>
                                        <p:cTn id="75" dur="250"/>
                                        <p:tgtEl>
                                          <p:spTgt spid="109">
                                            <p:txEl>
                                              <p:pRg st="0" end="0"/>
                                            </p:txEl>
                                          </p:spTgt>
                                        </p:tgtEl>
                                      </p:cBhvr>
                                    </p:animEffect>
                                  </p:childTnLst>
                                </p:cTn>
                              </p:par>
                              <p:par>
                                <p:cTn id="76" presetID="22" presetClass="entr" presetSubtype="8" fill="hold" nodeType="withEffect">
                                  <p:stCondLst>
                                    <p:cond delay="0"/>
                                  </p:stCondLst>
                                  <p:childTnLst>
                                    <p:set>
                                      <p:cBhvr>
                                        <p:cTn id="77" dur="1" fill="hold">
                                          <p:stCondLst>
                                            <p:cond delay="0"/>
                                          </p:stCondLst>
                                        </p:cTn>
                                        <p:tgtEl>
                                          <p:spTgt spid="109">
                                            <p:txEl>
                                              <p:pRg st="2" end="2"/>
                                            </p:txEl>
                                          </p:spTgt>
                                        </p:tgtEl>
                                        <p:attrNameLst>
                                          <p:attrName>style.visibility</p:attrName>
                                        </p:attrNameLst>
                                      </p:cBhvr>
                                      <p:to>
                                        <p:strVal val="visible"/>
                                      </p:to>
                                    </p:set>
                                    <p:animEffect transition="in" filter="wipe(left)">
                                      <p:cBhvr>
                                        <p:cTn id="78" dur="250"/>
                                        <p:tgtEl>
                                          <p:spTgt spid="109">
                                            <p:txEl>
                                              <p:pRg st="2" end="2"/>
                                            </p:txEl>
                                          </p:spTgt>
                                        </p:tgtEl>
                                      </p:cBhvr>
                                    </p:animEffect>
                                  </p:childTnLst>
                                </p:cTn>
                              </p:par>
                              <p:par>
                                <p:cTn id="79" presetID="22" presetClass="entr" presetSubtype="8" fill="hold" nodeType="withEffect">
                                  <p:stCondLst>
                                    <p:cond delay="0"/>
                                  </p:stCondLst>
                                  <p:childTnLst>
                                    <p:set>
                                      <p:cBhvr>
                                        <p:cTn id="80" dur="1" fill="hold">
                                          <p:stCondLst>
                                            <p:cond delay="0"/>
                                          </p:stCondLst>
                                        </p:cTn>
                                        <p:tgtEl>
                                          <p:spTgt spid="109">
                                            <p:txEl>
                                              <p:pRg st="4" end="4"/>
                                            </p:txEl>
                                          </p:spTgt>
                                        </p:tgtEl>
                                        <p:attrNameLst>
                                          <p:attrName>style.visibility</p:attrName>
                                        </p:attrNameLst>
                                      </p:cBhvr>
                                      <p:to>
                                        <p:strVal val="visible"/>
                                      </p:to>
                                    </p:set>
                                    <p:animEffect transition="in" filter="wipe(left)">
                                      <p:cBhvr>
                                        <p:cTn id="81" dur="250"/>
                                        <p:tgtEl>
                                          <p:spTgt spid="109">
                                            <p:txEl>
                                              <p:pRg st="4" end="4"/>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47" presetClass="entr" presetSubtype="0" fill="hold" grpId="0" nodeType="clickEffect">
                                  <p:stCondLst>
                                    <p:cond delay="0"/>
                                  </p:stCondLst>
                                  <p:childTnLst>
                                    <p:set>
                                      <p:cBhvr>
                                        <p:cTn id="85" dur="1" fill="hold">
                                          <p:stCondLst>
                                            <p:cond delay="0"/>
                                          </p:stCondLst>
                                        </p:cTn>
                                        <p:tgtEl>
                                          <p:spTgt spid="45"/>
                                        </p:tgtEl>
                                        <p:attrNameLst>
                                          <p:attrName>style.visibility</p:attrName>
                                        </p:attrNameLst>
                                      </p:cBhvr>
                                      <p:to>
                                        <p:strVal val="visible"/>
                                      </p:to>
                                    </p:set>
                                    <p:animEffect transition="in" filter="fade">
                                      <p:cBhvr>
                                        <p:cTn id="86" dur="250"/>
                                        <p:tgtEl>
                                          <p:spTgt spid="45"/>
                                        </p:tgtEl>
                                      </p:cBhvr>
                                    </p:animEffect>
                                    <p:anim calcmode="lin" valueType="num">
                                      <p:cBhvr>
                                        <p:cTn id="87" dur="250" fill="hold"/>
                                        <p:tgtEl>
                                          <p:spTgt spid="45"/>
                                        </p:tgtEl>
                                        <p:attrNameLst>
                                          <p:attrName>ppt_x</p:attrName>
                                        </p:attrNameLst>
                                      </p:cBhvr>
                                      <p:tavLst>
                                        <p:tav tm="0">
                                          <p:val>
                                            <p:strVal val="#ppt_x"/>
                                          </p:val>
                                        </p:tav>
                                        <p:tav tm="100000">
                                          <p:val>
                                            <p:strVal val="#ppt_x"/>
                                          </p:val>
                                        </p:tav>
                                      </p:tavLst>
                                    </p:anim>
                                    <p:anim calcmode="lin" valueType="num">
                                      <p:cBhvr>
                                        <p:cTn id="88" dur="250" fill="hold"/>
                                        <p:tgtEl>
                                          <p:spTgt spid="45"/>
                                        </p:tgtEl>
                                        <p:attrNameLst>
                                          <p:attrName>ppt_y</p:attrName>
                                        </p:attrNameLst>
                                      </p:cBhvr>
                                      <p:tavLst>
                                        <p:tav tm="0">
                                          <p:val>
                                            <p:strVal val="#ppt_y-.1"/>
                                          </p:val>
                                        </p:tav>
                                        <p:tav tm="100000">
                                          <p:val>
                                            <p:strVal val="#ppt_y"/>
                                          </p:val>
                                        </p:tav>
                                      </p:tavLst>
                                    </p:anim>
                                  </p:childTnLst>
                                </p:cTn>
                              </p:par>
                              <p:par>
                                <p:cTn id="89" presetID="47" presetClass="entr" presetSubtype="0" fill="hold" grpId="0" nodeType="withEffect">
                                  <p:stCondLst>
                                    <p:cond delay="0"/>
                                  </p:stCondLst>
                                  <p:childTnLst>
                                    <p:set>
                                      <p:cBhvr>
                                        <p:cTn id="90" dur="1" fill="hold">
                                          <p:stCondLst>
                                            <p:cond delay="0"/>
                                          </p:stCondLst>
                                        </p:cTn>
                                        <p:tgtEl>
                                          <p:spTgt spid="46"/>
                                        </p:tgtEl>
                                        <p:attrNameLst>
                                          <p:attrName>style.visibility</p:attrName>
                                        </p:attrNameLst>
                                      </p:cBhvr>
                                      <p:to>
                                        <p:strVal val="visible"/>
                                      </p:to>
                                    </p:set>
                                    <p:animEffect transition="in" filter="fade">
                                      <p:cBhvr>
                                        <p:cTn id="91" dur="250"/>
                                        <p:tgtEl>
                                          <p:spTgt spid="46"/>
                                        </p:tgtEl>
                                      </p:cBhvr>
                                    </p:animEffect>
                                    <p:anim calcmode="lin" valueType="num">
                                      <p:cBhvr>
                                        <p:cTn id="92" dur="250" fill="hold"/>
                                        <p:tgtEl>
                                          <p:spTgt spid="46"/>
                                        </p:tgtEl>
                                        <p:attrNameLst>
                                          <p:attrName>ppt_x</p:attrName>
                                        </p:attrNameLst>
                                      </p:cBhvr>
                                      <p:tavLst>
                                        <p:tav tm="0">
                                          <p:val>
                                            <p:strVal val="#ppt_x"/>
                                          </p:val>
                                        </p:tav>
                                        <p:tav tm="100000">
                                          <p:val>
                                            <p:strVal val="#ppt_x"/>
                                          </p:val>
                                        </p:tav>
                                      </p:tavLst>
                                    </p:anim>
                                    <p:anim calcmode="lin" valueType="num">
                                      <p:cBhvr>
                                        <p:cTn id="93" dur="250" fill="hold"/>
                                        <p:tgtEl>
                                          <p:spTgt spid="46"/>
                                        </p:tgtEl>
                                        <p:attrNameLst>
                                          <p:attrName>ppt_y</p:attrName>
                                        </p:attrNameLst>
                                      </p:cBhvr>
                                      <p:tavLst>
                                        <p:tav tm="0">
                                          <p:val>
                                            <p:strVal val="#ppt_y-.1"/>
                                          </p:val>
                                        </p:tav>
                                        <p:tav tm="100000">
                                          <p:val>
                                            <p:strVal val="#ppt_y"/>
                                          </p:val>
                                        </p:tav>
                                      </p:tavLst>
                                    </p:anim>
                                  </p:childTnLst>
                                </p:cTn>
                              </p:par>
                              <p:par>
                                <p:cTn id="94" presetID="47" presetClass="entr" presetSubtype="0" fill="hold" grpId="0"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250"/>
                                        <p:tgtEl>
                                          <p:spTgt spid="47"/>
                                        </p:tgtEl>
                                      </p:cBhvr>
                                    </p:animEffect>
                                    <p:anim calcmode="lin" valueType="num">
                                      <p:cBhvr>
                                        <p:cTn id="97" dur="250" fill="hold"/>
                                        <p:tgtEl>
                                          <p:spTgt spid="47"/>
                                        </p:tgtEl>
                                        <p:attrNameLst>
                                          <p:attrName>ppt_x</p:attrName>
                                        </p:attrNameLst>
                                      </p:cBhvr>
                                      <p:tavLst>
                                        <p:tav tm="0">
                                          <p:val>
                                            <p:strVal val="#ppt_x"/>
                                          </p:val>
                                        </p:tav>
                                        <p:tav tm="100000">
                                          <p:val>
                                            <p:strVal val="#ppt_x"/>
                                          </p:val>
                                        </p:tav>
                                      </p:tavLst>
                                    </p:anim>
                                    <p:anim calcmode="lin" valueType="num">
                                      <p:cBhvr>
                                        <p:cTn id="98" dur="250" fill="hold"/>
                                        <p:tgtEl>
                                          <p:spTgt spid="47"/>
                                        </p:tgtEl>
                                        <p:attrNameLst>
                                          <p:attrName>ppt_y</p:attrName>
                                        </p:attrNameLst>
                                      </p:cBhvr>
                                      <p:tavLst>
                                        <p:tav tm="0">
                                          <p:val>
                                            <p:strVal val="#ppt_y-.1"/>
                                          </p:val>
                                        </p:tav>
                                        <p:tav tm="100000">
                                          <p:val>
                                            <p:strVal val="#ppt_y"/>
                                          </p:val>
                                        </p:tav>
                                      </p:tavLst>
                                    </p:anim>
                                  </p:childTnLst>
                                </p:cTn>
                              </p:par>
                              <p:par>
                                <p:cTn id="99" presetID="47"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animEffect transition="in" filter="fade">
                                      <p:cBhvr>
                                        <p:cTn id="101" dur="250"/>
                                        <p:tgtEl>
                                          <p:spTgt spid="48"/>
                                        </p:tgtEl>
                                      </p:cBhvr>
                                    </p:animEffect>
                                    <p:anim calcmode="lin" valueType="num">
                                      <p:cBhvr>
                                        <p:cTn id="102" dur="250" fill="hold"/>
                                        <p:tgtEl>
                                          <p:spTgt spid="48"/>
                                        </p:tgtEl>
                                        <p:attrNameLst>
                                          <p:attrName>ppt_x</p:attrName>
                                        </p:attrNameLst>
                                      </p:cBhvr>
                                      <p:tavLst>
                                        <p:tav tm="0">
                                          <p:val>
                                            <p:strVal val="#ppt_x"/>
                                          </p:val>
                                        </p:tav>
                                        <p:tav tm="100000">
                                          <p:val>
                                            <p:strVal val="#ppt_x"/>
                                          </p:val>
                                        </p:tav>
                                      </p:tavLst>
                                    </p:anim>
                                    <p:anim calcmode="lin" valueType="num">
                                      <p:cBhvr>
                                        <p:cTn id="103" dur="250" fill="hold"/>
                                        <p:tgtEl>
                                          <p:spTgt spid="48"/>
                                        </p:tgtEl>
                                        <p:attrNameLst>
                                          <p:attrName>ppt_y</p:attrName>
                                        </p:attrNameLst>
                                      </p:cBhvr>
                                      <p:tavLst>
                                        <p:tav tm="0">
                                          <p:val>
                                            <p:strVal val="#ppt_y-.1"/>
                                          </p:val>
                                        </p:tav>
                                        <p:tav tm="100000">
                                          <p:val>
                                            <p:strVal val="#ppt_y"/>
                                          </p:val>
                                        </p:tav>
                                      </p:tavLst>
                                    </p:anim>
                                  </p:childTnLst>
                                </p:cTn>
                              </p:par>
                              <p:par>
                                <p:cTn id="104" presetID="47" presetClass="entr" presetSubtype="0" fill="hold" nodeType="withEffect">
                                  <p:stCondLst>
                                    <p:cond delay="0"/>
                                  </p:stCondLst>
                                  <p:childTnLst>
                                    <p:set>
                                      <p:cBhvr>
                                        <p:cTn id="105" dur="1" fill="hold">
                                          <p:stCondLst>
                                            <p:cond delay="0"/>
                                          </p:stCondLst>
                                        </p:cTn>
                                        <p:tgtEl>
                                          <p:spTgt spid="56"/>
                                        </p:tgtEl>
                                        <p:attrNameLst>
                                          <p:attrName>style.visibility</p:attrName>
                                        </p:attrNameLst>
                                      </p:cBhvr>
                                      <p:to>
                                        <p:strVal val="visible"/>
                                      </p:to>
                                    </p:set>
                                    <p:animEffect transition="in" filter="fade">
                                      <p:cBhvr>
                                        <p:cTn id="106" dur="250"/>
                                        <p:tgtEl>
                                          <p:spTgt spid="56"/>
                                        </p:tgtEl>
                                      </p:cBhvr>
                                    </p:animEffect>
                                    <p:anim calcmode="lin" valueType="num">
                                      <p:cBhvr>
                                        <p:cTn id="107" dur="250" fill="hold"/>
                                        <p:tgtEl>
                                          <p:spTgt spid="56"/>
                                        </p:tgtEl>
                                        <p:attrNameLst>
                                          <p:attrName>ppt_x</p:attrName>
                                        </p:attrNameLst>
                                      </p:cBhvr>
                                      <p:tavLst>
                                        <p:tav tm="0">
                                          <p:val>
                                            <p:strVal val="#ppt_x"/>
                                          </p:val>
                                        </p:tav>
                                        <p:tav tm="100000">
                                          <p:val>
                                            <p:strVal val="#ppt_x"/>
                                          </p:val>
                                        </p:tav>
                                      </p:tavLst>
                                    </p:anim>
                                    <p:anim calcmode="lin" valueType="num">
                                      <p:cBhvr>
                                        <p:cTn id="108" dur="250" fill="hold"/>
                                        <p:tgtEl>
                                          <p:spTgt spid="56"/>
                                        </p:tgtEl>
                                        <p:attrNameLst>
                                          <p:attrName>ppt_y</p:attrName>
                                        </p:attrNameLst>
                                      </p:cBhvr>
                                      <p:tavLst>
                                        <p:tav tm="0">
                                          <p:val>
                                            <p:strVal val="#ppt_y-.1"/>
                                          </p:val>
                                        </p:tav>
                                        <p:tav tm="100000">
                                          <p:val>
                                            <p:strVal val="#ppt_y"/>
                                          </p:val>
                                        </p:tav>
                                      </p:tavLst>
                                    </p:anim>
                                  </p:childTnLst>
                                </p:cTn>
                              </p:par>
                              <p:par>
                                <p:cTn id="109" presetID="47" presetClass="entr" presetSubtype="0" fill="hold" nodeType="withEffect">
                                  <p:stCondLst>
                                    <p:cond delay="0"/>
                                  </p:stCondLst>
                                  <p:childTnLst>
                                    <p:set>
                                      <p:cBhvr>
                                        <p:cTn id="110" dur="1" fill="hold">
                                          <p:stCondLst>
                                            <p:cond delay="0"/>
                                          </p:stCondLst>
                                        </p:cTn>
                                        <p:tgtEl>
                                          <p:spTgt spid="60"/>
                                        </p:tgtEl>
                                        <p:attrNameLst>
                                          <p:attrName>style.visibility</p:attrName>
                                        </p:attrNameLst>
                                      </p:cBhvr>
                                      <p:to>
                                        <p:strVal val="visible"/>
                                      </p:to>
                                    </p:set>
                                    <p:animEffect transition="in" filter="fade">
                                      <p:cBhvr>
                                        <p:cTn id="111" dur="250"/>
                                        <p:tgtEl>
                                          <p:spTgt spid="60"/>
                                        </p:tgtEl>
                                      </p:cBhvr>
                                    </p:animEffect>
                                    <p:anim calcmode="lin" valueType="num">
                                      <p:cBhvr>
                                        <p:cTn id="112" dur="250" fill="hold"/>
                                        <p:tgtEl>
                                          <p:spTgt spid="60"/>
                                        </p:tgtEl>
                                        <p:attrNameLst>
                                          <p:attrName>ppt_x</p:attrName>
                                        </p:attrNameLst>
                                      </p:cBhvr>
                                      <p:tavLst>
                                        <p:tav tm="0">
                                          <p:val>
                                            <p:strVal val="#ppt_x"/>
                                          </p:val>
                                        </p:tav>
                                        <p:tav tm="100000">
                                          <p:val>
                                            <p:strVal val="#ppt_x"/>
                                          </p:val>
                                        </p:tav>
                                      </p:tavLst>
                                    </p:anim>
                                    <p:anim calcmode="lin" valueType="num">
                                      <p:cBhvr>
                                        <p:cTn id="113" dur="250" fill="hold"/>
                                        <p:tgtEl>
                                          <p:spTgt spid="60"/>
                                        </p:tgtEl>
                                        <p:attrNameLst>
                                          <p:attrName>ppt_y</p:attrName>
                                        </p:attrNameLst>
                                      </p:cBhvr>
                                      <p:tavLst>
                                        <p:tav tm="0">
                                          <p:val>
                                            <p:strVal val="#ppt_y-.1"/>
                                          </p:val>
                                        </p:tav>
                                        <p:tav tm="100000">
                                          <p:val>
                                            <p:strVal val="#ppt_y"/>
                                          </p:val>
                                        </p:tav>
                                      </p:tavLst>
                                    </p:anim>
                                  </p:childTnLst>
                                </p:cTn>
                              </p:par>
                              <p:par>
                                <p:cTn id="114" presetID="47" presetClass="entr" presetSubtype="0" fill="hold" nodeType="withEffect">
                                  <p:stCondLst>
                                    <p:cond delay="0"/>
                                  </p:stCondLst>
                                  <p:childTnLst>
                                    <p:set>
                                      <p:cBhvr>
                                        <p:cTn id="115" dur="1" fill="hold">
                                          <p:stCondLst>
                                            <p:cond delay="0"/>
                                          </p:stCondLst>
                                        </p:cTn>
                                        <p:tgtEl>
                                          <p:spTgt spid="63"/>
                                        </p:tgtEl>
                                        <p:attrNameLst>
                                          <p:attrName>style.visibility</p:attrName>
                                        </p:attrNameLst>
                                      </p:cBhvr>
                                      <p:to>
                                        <p:strVal val="visible"/>
                                      </p:to>
                                    </p:set>
                                    <p:animEffect transition="in" filter="fade">
                                      <p:cBhvr>
                                        <p:cTn id="116" dur="250"/>
                                        <p:tgtEl>
                                          <p:spTgt spid="63"/>
                                        </p:tgtEl>
                                      </p:cBhvr>
                                    </p:animEffect>
                                    <p:anim calcmode="lin" valueType="num">
                                      <p:cBhvr>
                                        <p:cTn id="117" dur="250" fill="hold"/>
                                        <p:tgtEl>
                                          <p:spTgt spid="63"/>
                                        </p:tgtEl>
                                        <p:attrNameLst>
                                          <p:attrName>ppt_x</p:attrName>
                                        </p:attrNameLst>
                                      </p:cBhvr>
                                      <p:tavLst>
                                        <p:tav tm="0">
                                          <p:val>
                                            <p:strVal val="#ppt_x"/>
                                          </p:val>
                                        </p:tav>
                                        <p:tav tm="100000">
                                          <p:val>
                                            <p:strVal val="#ppt_x"/>
                                          </p:val>
                                        </p:tav>
                                      </p:tavLst>
                                    </p:anim>
                                    <p:anim calcmode="lin" valueType="num">
                                      <p:cBhvr>
                                        <p:cTn id="118" dur="250" fill="hold"/>
                                        <p:tgtEl>
                                          <p:spTgt spid="63"/>
                                        </p:tgtEl>
                                        <p:attrNameLst>
                                          <p:attrName>ppt_y</p:attrName>
                                        </p:attrNameLst>
                                      </p:cBhvr>
                                      <p:tavLst>
                                        <p:tav tm="0">
                                          <p:val>
                                            <p:strVal val="#ppt_y-.1"/>
                                          </p:val>
                                        </p:tav>
                                        <p:tav tm="100000">
                                          <p:val>
                                            <p:strVal val="#ppt_y"/>
                                          </p:val>
                                        </p:tav>
                                      </p:tavLst>
                                    </p:anim>
                                  </p:childTnLst>
                                </p:cTn>
                              </p:par>
                              <p:par>
                                <p:cTn id="119" presetID="47" presetClass="entr" presetSubtype="0" fill="hold" nodeType="withEffect">
                                  <p:stCondLst>
                                    <p:cond delay="0"/>
                                  </p:stCondLst>
                                  <p:childTnLst>
                                    <p:set>
                                      <p:cBhvr>
                                        <p:cTn id="120" dur="1" fill="hold">
                                          <p:stCondLst>
                                            <p:cond delay="0"/>
                                          </p:stCondLst>
                                        </p:cTn>
                                        <p:tgtEl>
                                          <p:spTgt spid="66"/>
                                        </p:tgtEl>
                                        <p:attrNameLst>
                                          <p:attrName>style.visibility</p:attrName>
                                        </p:attrNameLst>
                                      </p:cBhvr>
                                      <p:to>
                                        <p:strVal val="visible"/>
                                      </p:to>
                                    </p:set>
                                    <p:animEffect transition="in" filter="fade">
                                      <p:cBhvr>
                                        <p:cTn id="121" dur="250"/>
                                        <p:tgtEl>
                                          <p:spTgt spid="66"/>
                                        </p:tgtEl>
                                      </p:cBhvr>
                                    </p:animEffect>
                                    <p:anim calcmode="lin" valueType="num">
                                      <p:cBhvr>
                                        <p:cTn id="122" dur="250" fill="hold"/>
                                        <p:tgtEl>
                                          <p:spTgt spid="66"/>
                                        </p:tgtEl>
                                        <p:attrNameLst>
                                          <p:attrName>ppt_x</p:attrName>
                                        </p:attrNameLst>
                                      </p:cBhvr>
                                      <p:tavLst>
                                        <p:tav tm="0">
                                          <p:val>
                                            <p:strVal val="#ppt_x"/>
                                          </p:val>
                                        </p:tav>
                                        <p:tav tm="100000">
                                          <p:val>
                                            <p:strVal val="#ppt_x"/>
                                          </p:val>
                                        </p:tav>
                                      </p:tavLst>
                                    </p:anim>
                                    <p:anim calcmode="lin" valueType="num">
                                      <p:cBhvr>
                                        <p:cTn id="123" dur="250" fill="hold"/>
                                        <p:tgtEl>
                                          <p:spTgt spid="66"/>
                                        </p:tgtEl>
                                        <p:attrNameLst>
                                          <p:attrName>ppt_y</p:attrName>
                                        </p:attrNameLst>
                                      </p:cBhvr>
                                      <p:tavLst>
                                        <p:tav tm="0">
                                          <p:val>
                                            <p:strVal val="#ppt_y-.1"/>
                                          </p:val>
                                        </p:tav>
                                        <p:tav tm="100000">
                                          <p:val>
                                            <p:strVal val="#ppt_y"/>
                                          </p:val>
                                        </p:tav>
                                      </p:tavLst>
                                    </p:anim>
                                  </p:childTnLst>
                                </p:cTn>
                              </p:par>
                              <p:par>
                                <p:cTn id="124" presetID="47" presetClass="entr" presetSubtype="0" fill="hold" nodeType="withEffect">
                                  <p:stCondLst>
                                    <p:cond delay="0"/>
                                  </p:stCondLst>
                                  <p:childTnLst>
                                    <p:set>
                                      <p:cBhvr>
                                        <p:cTn id="125" dur="1" fill="hold">
                                          <p:stCondLst>
                                            <p:cond delay="0"/>
                                          </p:stCondLst>
                                        </p:cTn>
                                        <p:tgtEl>
                                          <p:spTgt spid="86"/>
                                        </p:tgtEl>
                                        <p:attrNameLst>
                                          <p:attrName>style.visibility</p:attrName>
                                        </p:attrNameLst>
                                      </p:cBhvr>
                                      <p:to>
                                        <p:strVal val="visible"/>
                                      </p:to>
                                    </p:set>
                                    <p:animEffect transition="in" filter="fade">
                                      <p:cBhvr>
                                        <p:cTn id="126" dur="250"/>
                                        <p:tgtEl>
                                          <p:spTgt spid="86"/>
                                        </p:tgtEl>
                                      </p:cBhvr>
                                    </p:animEffect>
                                    <p:anim calcmode="lin" valueType="num">
                                      <p:cBhvr>
                                        <p:cTn id="127" dur="250" fill="hold"/>
                                        <p:tgtEl>
                                          <p:spTgt spid="86"/>
                                        </p:tgtEl>
                                        <p:attrNameLst>
                                          <p:attrName>ppt_x</p:attrName>
                                        </p:attrNameLst>
                                      </p:cBhvr>
                                      <p:tavLst>
                                        <p:tav tm="0">
                                          <p:val>
                                            <p:strVal val="#ppt_x"/>
                                          </p:val>
                                        </p:tav>
                                        <p:tav tm="100000">
                                          <p:val>
                                            <p:strVal val="#ppt_x"/>
                                          </p:val>
                                        </p:tav>
                                      </p:tavLst>
                                    </p:anim>
                                    <p:anim calcmode="lin" valueType="num">
                                      <p:cBhvr>
                                        <p:cTn id="128" dur="250" fill="hold"/>
                                        <p:tgtEl>
                                          <p:spTgt spid="86"/>
                                        </p:tgtEl>
                                        <p:attrNameLst>
                                          <p:attrName>ppt_y</p:attrName>
                                        </p:attrNameLst>
                                      </p:cBhvr>
                                      <p:tavLst>
                                        <p:tav tm="0">
                                          <p:val>
                                            <p:strVal val="#ppt_y-.1"/>
                                          </p:val>
                                        </p:tav>
                                        <p:tav tm="100000">
                                          <p:val>
                                            <p:strVal val="#ppt_y"/>
                                          </p:val>
                                        </p:tav>
                                      </p:tavLst>
                                    </p:anim>
                                  </p:childTnLst>
                                </p:cTn>
                              </p:par>
                              <p:par>
                                <p:cTn id="129" presetID="47" presetClass="entr" presetSubtype="0" fill="hold" nodeType="withEffect">
                                  <p:stCondLst>
                                    <p:cond delay="0"/>
                                  </p:stCondLst>
                                  <p:childTnLst>
                                    <p:set>
                                      <p:cBhvr>
                                        <p:cTn id="130" dur="1" fill="hold">
                                          <p:stCondLst>
                                            <p:cond delay="0"/>
                                          </p:stCondLst>
                                        </p:cTn>
                                        <p:tgtEl>
                                          <p:spTgt spid="89"/>
                                        </p:tgtEl>
                                        <p:attrNameLst>
                                          <p:attrName>style.visibility</p:attrName>
                                        </p:attrNameLst>
                                      </p:cBhvr>
                                      <p:to>
                                        <p:strVal val="visible"/>
                                      </p:to>
                                    </p:set>
                                    <p:animEffect transition="in" filter="fade">
                                      <p:cBhvr>
                                        <p:cTn id="131" dur="250"/>
                                        <p:tgtEl>
                                          <p:spTgt spid="89"/>
                                        </p:tgtEl>
                                      </p:cBhvr>
                                    </p:animEffect>
                                    <p:anim calcmode="lin" valueType="num">
                                      <p:cBhvr>
                                        <p:cTn id="132" dur="250" fill="hold"/>
                                        <p:tgtEl>
                                          <p:spTgt spid="89"/>
                                        </p:tgtEl>
                                        <p:attrNameLst>
                                          <p:attrName>ppt_x</p:attrName>
                                        </p:attrNameLst>
                                      </p:cBhvr>
                                      <p:tavLst>
                                        <p:tav tm="0">
                                          <p:val>
                                            <p:strVal val="#ppt_x"/>
                                          </p:val>
                                        </p:tav>
                                        <p:tav tm="100000">
                                          <p:val>
                                            <p:strVal val="#ppt_x"/>
                                          </p:val>
                                        </p:tav>
                                      </p:tavLst>
                                    </p:anim>
                                    <p:anim calcmode="lin" valueType="num">
                                      <p:cBhvr>
                                        <p:cTn id="133" dur="250" fill="hold"/>
                                        <p:tgtEl>
                                          <p:spTgt spid="89"/>
                                        </p:tgtEl>
                                        <p:attrNameLst>
                                          <p:attrName>ppt_y</p:attrName>
                                        </p:attrNameLst>
                                      </p:cBhvr>
                                      <p:tavLst>
                                        <p:tav tm="0">
                                          <p:val>
                                            <p:strVal val="#ppt_y-.1"/>
                                          </p:val>
                                        </p:tav>
                                        <p:tav tm="100000">
                                          <p:val>
                                            <p:strVal val="#ppt_y"/>
                                          </p:val>
                                        </p:tav>
                                      </p:tavLst>
                                    </p:anim>
                                  </p:childTnLst>
                                </p:cTn>
                              </p:par>
                              <p:par>
                                <p:cTn id="134" presetID="47" presetClass="entr" presetSubtype="0" fill="hold" nodeType="withEffect">
                                  <p:stCondLst>
                                    <p:cond delay="0"/>
                                  </p:stCondLst>
                                  <p:childTnLst>
                                    <p:set>
                                      <p:cBhvr>
                                        <p:cTn id="135" dur="1" fill="hold">
                                          <p:stCondLst>
                                            <p:cond delay="0"/>
                                          </p:stCondLst>
                                        </p:cTn>
                                        <p:tgtEl>
                                          <p:spTgt spid="76"/>
                                        </p:tgtEl>
                                        <p:attrNameLst>
                                          <p:attrName>style.visibility</p:attrName>
                                        </p:attrNameLst>
                                      </p:cBhvr>
                                      <p:to>
                                        <p:strVal val="visible"/>
                                      </p:to>
                                    </p:set>
                                    <p:animEffect transition="in" filter="fade">
                                      <p:cBhvr>
                                        <p:cTn id="136" dur="250"/>
                                        <p:tgtEl>
                                          <p:spTgt spid="76"/>
                                        </p:tgtEl>
                                      </p:cBhvr>
                                    </p:animEffect>
                                    <p:anim calcmode="lin" valueType="num">
                                      <p:cBhvr>
                                        <p:cTn id="137" dur="250" fill="hold"/>
                                        <p:tgtEl>
                                          <p:spTgt spid="76"/>
                                        </p:tgtEl>
                                        <p:attrNameLst>
                                          <p:attrName>ppt_x</p:attrName>
                                        </p:attrNameLst>
                                      </p:cBhvr>
                                      <p:tavLst>
                                        <p:tav tm="0">
                                          <p:val>
                                            <p:strVal val="#ppt_x"/>
                                          </p:val>
                                        </p:tav>
                                        <p:tav tm="100000">
                                          <p:val>
                                            <p:strVal val="#ppt_x"/>
                                          </p:val>
                                        </p:tav>
                                      </p:tavLst>
                                    </p:anim>
                                    <p:anim calcmode="lin" valueType="num">
                                      <p:cBhvr>
                                        <p:cTn id="138" dur="250" fill="hold"/>
                                        <p:tgtEl>
                                          <p:spTgt spid="76"/>
                                        </p:tgtEl>
                                        <p:attrNameLst>
                                          <p:attrName>ppt_y</p:attrName>
                                        </p:attrNameLst>
                                      </p:cBhvr>
                                      <p:tavLst>
                                        <p:tav tm="0">
                                          <p:val>
                                            <p:strVal val="#ppt_y-.1"/>
                                          </p:val>
                                        </p:tav>
                                        <p:tav tm="100000">
                                          <p:val>
                                            <p:strVal val="#ppt_y"/>
                                          </p:val>
                                        </p:tav>
                                      </p:tavLst>
                                    </p:anim>
                                  </p:childTnLst>
                                </p:cTn>
                              </p:par>
                              <p:par>
                                <p:cTn id="139" presetID="47" presetClass="entr" presetSubtype="0" fill="hold" nodeType="withEffect">
                                  <p:stCondLst>
                                    <p:cond delay="0"/>
                                  </p:stCondLst>
                                  <p:childTnLst>
                                    <p:set>
                                      <p:cBhvr>
                                        <p:cTn id="140" dur="1" fill="hold">
                                          <p:stCondLst>
                                            <p:cond delay="0"/>
                                          </p:stCondLst>
                                        </p:cTn>
                                        <p:tgtEl>
                                          <p:spTgt spid="79"/>
                                        </p:tgtEl>
                                        <p:attrNameLst>
                                          <p:attrName>style.visibility</p:attrName>
                                        </p:attrNameLst>
                                      </p:cBhvr>
                                      <p:to>
                                        <p:strVal val="visible"/>
                                      </p:to>
                                    </p:set>
                                    <p:animEffect transition="in" filter="fade">
                                      <p:cBhvr>
                                        <p:cTn id="141" dur="250"/>
                                        <p:tgtEl>
                                          <p:spTgt spid="79"/>
                                        </p:tgtEl>
                                      </p:cBhvr>
                                    </p:animEffect>
                                    <p:anim calcmode="lin" valueType="num">
                                      <p:cBhvr>
                                        <p:cTn id="142" dur="250" fill="hold"/>
                                        <p:tgtEl>
                                          <p:spTgt spid="79"/>
                                        </p:tgtEl>
                                        <p:attrNameLst>
                                          <p:attrName>ppt_x</p:attrName>
                                        </p:attrNameLst>
                                      </p:cBhvr>
                                      <p:tavLst>
                                        <p:tav tm="0">
                                          <p:val>
                                            <p:strVal val="#ppt_x"/>
                                          </p:val>
                                        </p:tav>
                                        <p:tav tm="100000">
                                          <p:val>
                                            <p:strVal val="#ppt_x"/>
                                          </p:val>
                                        </p:tav>
                                      </p:tavLst>
                                    </p:anim>
                                    <p:anim calcmode="lin" valueType="num">
                                      <p:cBhvr>
                                        <p:cTn id="143" dur="250" fill="hold"/>
                                        <p:tgtEl>
                                          <p:spTgt spid="79"/>
                                        </p:tgtEl>
                                        <p:attrNameLst>
                                          <p:attrName>ppt_y</p:attrName>
                                        </p:attrNameLst>
                                      </p:cBhvr>
                                      <p:tavLst>
                                        <p:tav tm="0">
                                          <p:val>
                                            <p:strVal val="#ppt_y-.1"/>
                                          </p:val>
                                        </p:tav>
                                        <p:tav tm="100000">
                                          <p:val>
                                            <p:strVal val="#ppt_y"/>
                                          </p:val>
                                        </p:tav>
                                      </p:tavLst>
                                    </p:anim>
                                  </p:childTnLst>
                                </p:cTn>
                              </p:par>
                              <p:par>
                                <p:cTn id="144" presetID="47" presetClass="entr" presetSubtype="0" fill="hold" nodeType="withEffect">
                                  <p:stCondLst>
                                    <p:cond delay="0"/>
                                  </p:stCondLst>
                                  <p:childTnLst>
                                    <p:set>
                                      <p:cBhvr>
                                        <p:cTn id="145" dur="1" fill="hold">
                                          <p:stCondLst>
                                            <p:cond delay="0"/>
                                          </p:stCondLst>
                                        </p:cTn>
                                        <p:tgtEl>
                                          <p:spTgt spid="82"/>
                                        </p:tgtEl>
                                        <p:attrNameLst>
                                          <p:attrName>style.visibility</p:attrName>
                                        </p:attrNameLst>
                                      </p:cBhvr>
                                      <p:to>
                                        <p:strVal val="visible"/>
                                      </p:to>
                                    </p:set>
                                    <p:animEffect transition="in" filter="fade">
                                      <p:cBhvr>
                                        <p:cTn id="146" dur="250"/>
                                        <p:tgtEl>
                                          <p:spTgt spid="82"/>
                                        </p:tgtEl>
                                      </p:cBhvr>
                                    </p:animEffect>
                                    <p:anim calcmode="lin" valueType="num">
                                      <p:cBhvr>
                                        <p:cTn id="147" dur="250" fill="hold"/>
                                        <p:tgtEl>
                                          <p:spTgt spid="82"/>
                                        </p:tgtEl>
                                        <p:attrNameLst>
                                          <p:attrName>ppt_x</p:attrName>
                                        </p:attrNameLst>
                                      </p:cBhvr>
                                      <p:tavLst>
                                        <p:tav tm="0">
                                          <p:val>
                                            <p:strVal val="#ppt_x"/>
                                          </p:val>
                                        </p:tav>
                                        <p:tav tm="100000">
                                          <p:val>
                                            <p:strVal val="#ppt_x"/>
                                          </p:val>
                                        </p:tav>
                                      </p:tavLst>
                                    </p:anim>
                                    <p:anim calcmode="lin" valueType="num">
                                      <p:cBhvr>
                                        <p:cTn id="148" dur="250" fill="hold"/>
                                        <p:tgtEl>
                                          <p:spTgt spid="82"/>
                                        </p:tgtEl>
                                        <p:attrNameLst>
                                          <p:attrName>ppt_y</p:attrName>
                                        </p:attrNameLst>
                                      </p:cBhvr>
                                      <p:tavLst>
                                        <p:tav tm="0">
                                          <p:val>
                                            <p:strVal val="#ppt_y-.1"/>
                                          </p:val>
                                        </p:tav>
                                        <p:tav tm="100000">
                                          <p:val>
                                            <p:strVal val="#ppt_y"/>
                                          </p:val>
                                        </p:tav>
                                      </p:tavLst>
                                    </p:anim>
                                  </p:childTnLst>
                                </p:cTn>
                              </p:par>
                              <p:par>
                                <p:cTn id="149" presetID="47" presetClass="entr" presetSubtype="0" fill="hold" nodeType="withEffect">
                                  <p:stCondLst>
                                    <p:cond delay="0"/>
                                  </p:stCondLst>
                                  <p:childTnLst>
                                    <p:set>
                                      <p:cBhvr>
                                        <p:cTn id="150" dur="1" fill="hold">
                                          <p:stCondLst>
                                            <p:cond delay="0"/>
                                          </p:stCondLst>
                                        </p:cTn>
                                        <p:tgtEl>
                                          <p:spTgt spid="85"/>
                                        </p:tgtEl>
                                        <p:attrNameLst>
                                          <p:attrName>style.visibility</p:attrName>
                                        </p:attrNameLst>
                                      </p:cBhvr>
                                      <p:to>
                                        <p:strVal val="visible"/>
                                      </p:to>
                                    </p:set>
                                    <p:animEffect transition="in" filter="fade">
                                      <p:cBhvr>
                                        <p:cTn id="151" dur="250"/>
                                        <p:tgtEl>
                                          <p:spTgt spid="85"/>
                                        </p:tgtEl>
                                      </p:cBhvr>
                                    </p:animEffect>
                                    <p:anim calcmode="lin" valueType="num">
                                      <p:cBhvr>
                                        <p:cTn id="152" dur="250" fill="hold"/>
                                        <p:tgtEl>
                                          <p:spTgt spid="85"/>
                                        </p:tgtEl>
                                        <p:attrNameLst>
                                          <p:attrName>ppt_x</p:attrName>
                                        </p:attrNameLst>
                                      </p:cBhvr>
                                      <p:tavLst>
                                        <p:tav tm="0">
                                          <p:val>
                                            <p:strVal val="#ppt_x"/>
                                          </p:val>
                                        </p:tav>
                                        <p:tav tm="100000">
                                          <p:val>
                                            <p:strVal val="#ppt_x"/>
                                          </p:val>
                                        </p:tav>
                                      </p:tavLst>
                                    </p:anim>
                                    <p:anim calcmode="lin" valueType="num">
                                      <p:cBhvr>
                                        <p:cTn id="153" dur="250" fill="hold"/>
                                        <p:tgtEl>
                                          <p:spTgt spid="85"/>
                                        </p:tgtEl>
                                        <p:attrNameLst>
                                          <p:attrName>ppt_y</p:attrName>
                                        </p:attrNameLst>
                                      </p:cBhvr>
                                      <p:tavLst>
                                        <p:tav tm="0">
                                          <p:val>
                                            <p:strVal val="#ppt_y-.1"/>
                                          </p:val>
                                        </p:tav>
                                        <p:tav tm="100000">
                                          <p:val>
                                            <p:strVal val="#ppt_y"/>
                                          </p:val>
                                        </p:tav>
                                      </p:tavLst>
                                    </p:anim>
                                  </p:childTnLst>
                                </p:cTn>
                              </p:par>
                              <p:par>
                                <p:cTn id="154" presetID="47" presetClass="entr" presetSubtype="0" fill="hold" nodeType="withEffect">
                                  <p:stCondLst>
                                    <p:cond delay="0"/>
                                  </p:stCondLst>
                                  <p:childTnLst>
                                    <p:set>
                                      <p:cBhvr>
                                        <p:cTn id="155" dur="1" fill="hold">
                                          <p:stCondLst>
                                            <p:cond delay="0"/>
                                          </p:stCondLst>
                                        </p:cTn>
                                        <p:tgtEl>
                                          <p:spTgt spid="91"/>
                                        </p:tgtEl>
                                        <p:attrNameLst>
                                          <p:attrName>style.visibility</p:attrName>
                                        </p:attrNameLst>
                                      </p:cBhvr>
                                      <p:to>
                                        <p:strVal val="visible"/>
                                      </p:to>
                                    </p:set>
                                    <p:animEffect transition="in" filter="fade">
                                      <p:cBhvr>
                                        <p:cTn id="156" dur="250"/>
                                        <p:tgtEl>
                                          <p:spTgt spid="91"/>
                                        </p:tgtEl>
                                      </p:cBhvr>
                                    </p:animEffect>
                                    <p:anim calcmode="lin" valueType="num">
                                      <p:cBhvr>
                                        <p:cTn id="157" dur="250" fill="hold"/>
                                        <p:tgtEl>
                                          <p:spTgt spid="91"/>
                                        </p:tgtEl>
                                        <p:attrNameLst>
                                          <p:attrName>ppt_x</p:attrName>
                                        </p:attrNameLst>
                                      </p:cBhvr>
                                      <p:tavLst>
                                        <p:tav tm="0">
                                          <p:val>
                                            <p:strVal val="#ppt_x"/>
                                          </p:val>
                                        </p:tav>
                                        <p:tav tm="100000">
                                          <p:val>
                                            <p:strVal val="#ppt_x"/>
                                          </p:val>
                                        </p:tav>
                                      </p:tavLst>
                                    </p:anim>
                                    <p:anim calcmode="lin" valueType="num">
                                      <p:cBhvr>
                                        <p:cTn id="158" dur="250" fill="hold"/>
                                        <p:tgtEl>
                                          <p:spTgt spid="91"/>
                                        </p:tgtEl>
                                        <p:attrNameLst>
                                          <p:attrName>ppt_y</p:attrName>
                                        </p:attrNameLst>
                                      </p:cBhvr>
                                      <p:tavLst>
                                        <p:tav tm="0">
                                          <p:val>
                                            <p:strVal val="#ppt_y-.1"/>
                                          </p:val>
                                        </p:tav>
                                        <p:tav tm="100000">
                                          <p:val>
                                            <p:strVal val="#ppt_y"/>
                                          </p:val>
                                        </p:tav>
                                      </p:tavLst>
                                    </p:anim>
                                  </p:childTnLst>
                                </p:cTn>
                              </p:par>
                              <p:par>
                                <p:cTn id="159" presetID="47" presetClass="entr" presetSubtype="0" fill="hold" nodeType="withEffect">
                                  <p:stCondLst>
                                    <p:cond delay="0"/>
                                  </p:stCondLst>
                                  <p:childTnLst>
                                    <p:set>
                                      <p:cBhvr>
                                        <p:cTn id="160" dur="1" fill="hold">
                                          <p:stCondLst>
                                            <p:cond delay="0"/>
                                          </p:stCondLst>
                                        </p:cTn>
                                        <p:tgtEl>
                                          <p:spTgt spid="93"/>
                                        </p:tgtEl>
                                        <p:attrNameLst>
                                          <p:attrName>style.visibility</p:attrName>
                                        </p:attrNameLst>
                                      </p:cBhvr>
                                      <p:to>
                                        <p:strVal val="visible"/>
                                      </p:to>
                                    </p:set>
                                    <p:animEffect transition="in" filter="fade">
                                      <p:cBhvr>
                                        <p:cTn id="161" dur="250"/>
                                        <p:tgtEl>
                                          <p:spTgt spid="93"/>
                                        </p:tgtEl>
                                      </p:cBhvr>
                                    </p:animEffect>
                                    <p:anim calcmode="lin" valueType="num">
                                      <p:cBhvr>
                                        <p:cTn id="162" dur="250" fill="hold"/>
                                        <p:tgtEl>
                                          <p:spTgt spid="93"/>
                                        </p:tgtEl>
                                        <p:attrNameLst>
                                          <p:attrName>ppt_x</p:attrName>
                                        </p:attrNameLst>
                                      </p:cBhvr>
                                      <p:tavLst>
                                        <p:tav tm="0">
                                          <p:val>
                                            <p:strVal val="#ppt_x"/>
                                          </p:val>
                                        </p:tav>
                                        <p:tav tm="100000">
                                          <p:val>
                                            <p:strVal val="#ppt_x"/>
                                          </p:val>
                                        </p:tav>
                                      </p:tavLst>
                                    </p:anim>
                                    <p:anim calcmode="lin" valueType="num">
                                      <p:cBhvr>
                                        <p:cTn id="163" dur="250" fill="hold"/>
                                        <p:tgtEl>
                                          <p:spTgt spid="93"/>
                                        </p:tgtEl>
                                        <p:attrNameLst>
                                          <p:attrName>ppt_y</p:attrName>
                                        </p:attrNameLst>
                                      </p:cBhvr>
                                      <p:tavLst>
                                        <p:tav tm="0">
                                          <p:val>
                                            <p:strVal val="#ppt_y-.1"/>
                                          </p:val>
                                        </p:tav>
                                        <p:tav tm="100000">
                                          <p:val>
                                            <p:strVal val="#ppt_y"/>
                                          </p:val>
                                        </p:tav>
                                      </p:tavLst>
                                    </p:anim>
                                  </p:childTnLst>
                                </p:cTn>
                              </p:par>
                              <p:par>
                                <p:cTn id="164" presetID="47" presetClass="entr" presetSubtype="0" fill="hold" nodeType="withEffect">
                                  <p:stCondLst>
                                    <p:cond delay="0"/>
                                  </p:stCondLst>
                                  <p:childTnLst>
                                    <p:set>
                                      <p:cBhvr>
                                        <p:cTn id="165" dur="1" fill="hold">
                                          <p:stCondLst>
                                            <p:cond delay="0"/>
                                          </p:stCondLst>
                                        </p:cTn>
                                        <p:tgtEl>
                                          <p:spTgt spid="94"/>
                                        </p:tgtEl>
                                        <p:attrNameLst>
                                          <p:attrName>style.visibility</p:attrName>
                                        </p:attrNameLst>
                                      </p:cBhvr>
                                      <p:to>
                                        <p:strVal val="visible"/>
                                      </p:to>
                                    </p:set>
                                    <p:animEffect transition="in" filter="fade">
                                      <p:cBhvr>
                                        <p:cTn id="166" dur="250"/>
                                        <p:tgtEl>
                                          <p:spTgt spid="94"/>
                                        </p:tgtEl>
                                      </p:cBhvr>
                                    </p:animEffect>
                                    <p:anim calcmode="lin" valueType="num">
                                      <p:cBhvr>
                                        <p:cTn id="167" dur="250" fill="hold"/>
                                        <p:tgtEl>
                                          <p:spTgt spid="94"/>
                                        </p:tgtEl>
                                        <p:attrNameLst>
                                          <p:attrName>ppt_x</p:attrName>
                                        </p:attrNameLst>
                                      </p:cBhvr>
                                      <p:tavLst>
                                        <p:tav tm="0">
                                          <p:val>
                                            <p:strVal val="#ppt_x"/>
                                          </p:val>
                                        </p:tav>
                                        <p:tav tm="100000">
                                          <p:val>
                                            <p:strVal val="#ppt_x"/>
                                          </p:val>
                                        </p:tav>
                                      </p:tavLst>
                                    </p:anim>
                                    <p:anim calcmode="lin" valueType="num">
                                      <p:cBhvr>
                                        <p:cTn id="168" dur="250" fill="hold"/>
                                        <p:tgtEl>
                                          <p:spTgt spid="94"/>
                                        </p:tgtEl>
                                        <p:attrNameLst>
                                          <p:attrName>ppt_y</p:attrName>
                                        </p:attrNameLst>
                                      </p:cBhvr>
                                      <p:tavLst>
                                        <p:tav tm="0">
                                          <p:val>
                                            <p:strVal val="#ppt_y-.1"/>
                                          </p:val>
                                        </p:tav>
                                        <p:tav tm="100000">
                                          <p:val>
                                            <p:strVal val="#ppt_y"/>
                                          </p:val>
                                        </p:tav>
                                      </p:tavLst>
                                    </p:anim>
                                  </p:childTnLst>
                                </p:cTn>
                              </p:par>
                              <p:par>
                                <p:cTn id="169" presetID="47" presetClass="entr" presetSubtype="0" fill="hold" nodeType="withEffect">
                                  <p:stCondLst>
                                    <p:cond delay="0"/>
                                  </p:stCondLst>
                                  <p:childTnLst>
                                    <p:set>
                                      <p:cBhvr>
                                        <p:cTn id="170" dur="1" fill="hold">
                                          <p:stCondLst>
                                            <p:cond delay="0"/>
                                          </p:stCondLst>
                                        </p:cTn>
                                        <p:tgtEl>
                                          <p:spTgt spid="101"/>
                                        </p:tgtEl>
                                        <p:attrNameLst>
                                          <p:attrName>style.visibility</p:attrName>
                                        </p:attrNameLst>
                                      </p:cBhvr>
                                      <p:to>
                                        <p:strVal val="visible"/>
                                      </p:to>
                                    </p:set>
                                    <p:animEffect transition="in" filter="fade">
                                      <p:cBhvr>
                                        <p:cTn id="171" dur="250"/>
                                        <p:tgtEl>
                                          <p:spTgt spid="101"/>
                                        </p:tgtEl>
                                      </p:cBhvr>
                                    </p:animEffect>
                                    <p:anim calcmode="lin" valueType="num">
                                      <p:cBhvr>
                                        <p:cTn id="172" dur="250" fill="hold"/>
                                        <p:tgtEl>
                                          <p:spTgt spid="101"/>
                                        </p:tgtEl>
                                        <p:attrNameLst>
                                          <p:attrName>ppt_x</p:attrName>
                                        </p:attrNameLst>
                                      </p:cBhvr>
                                      <p:tavLst>
                                        <p:tav tm="0">
                                          <p:val>
                                            <p:strVal val="#ppt_x"/>
                                          </p:val>
                                        </p:tav>
                                        <p:tav tm="100000">
                                          <p:val>
                                            <p:strVal val="#ppt_x"/>
                                          </p:val>
                                        </p:tav>
                                      </p:tavLst>
                                    </p:anim>
                                    <p:anim calcmode="lin" valueType="num">
                                      <p:cBhvr>
                                        <p:cTn id="173" dur="250" fill="hold"/>
                                        <p:tgtEl>
                                          <p:spTgt spid="101"/>
                                        </p:tgtEl>
                                        <p:attrNameLst>
                                          <p:attrName>ppt_y</p:attrName>
                                        </p:attrNameLst>
                                      </p:cBhvr>
                                      <p:tavLst>
                                        <p:tav tm="0">
                                          <p:val>
                                            <p:strVal val="#ppt_y-.1"/>
                                          </p:val>
                                        </p:tav>
                                        <p:tav tm="100000">
                                          <p:val>
                                            <p:strVal val="#ppt_y"/>
                                          </p:val>
                                        </p:tav>
                                      </p:tavLst>
                                    </p:anim>
                                  </p:childTnLst>
                                </p:cTn>
                              </p:par>
                              <p:par>
                                <p:cTn id="174" presetID="47" presetClass="entr" presetSubtype="0" fill="hold" nodeType="withEffect">
                                  <p:stCondLst>
                                    <p:cond delay="0"/>
                                  </p:stCondLst>
                                  <p:childTnLst>
                                    <p:set>
                                      <p:cBhvr>
                                        <p:cTn id="175" dur="1" fill="hold">
                                          <p:stCondLst>
                                            <p:cond delay="0"/>
                                          </p:stCondLst>
                                        </p:cTn>
                                        <p:tgtEl>
                                          <p:spTgt spid="102"/>
                                        </p:tgtEl>
                                        <p:attrNameLst>
                                          <p:attrName>style.visibility</p:attrName>
                                        </p:attrNameLst>
                                      </p:cBhvr>
                                      <p:to>
                                        <p:strVal val="visible"/>
                                      </p:to>
                                    </p:set>
                                    <p:animEffect transition="in" filter="fade">
                                      <p:cBhvr>
                                        <p:cTn id="176" dur="250"/>
                                        <p:tgtEl>
                                          <p:spTgt spid="102"/>
                                        </p:tgtEl>
                                      </p:cBhvr>
                                    </p:animEffect>
                                    <p:anim calcmode="lin" valueType="num">
                                      <p:cBhvr>
                                        <p:cTn id="177" dur="250" fill="hold"/>
                                        <p:tgtEl>
                                          <p:spTgt spid="102"/>
                                        </p:tgtEl>
                                        <p:attrNameLst>
                                          <p:attrName>ppt_x</p:attrName>
                                        </p:attrNameLst>
                                      </p:cBhvr>
                                      <p:tavLst>
                                        <p:tav tm="0">
                                          <p:val>
                                            <p:strVal val="#ppt_x"/>
                                          </p:val>
                                        </p:tav>
                                        <p:tav tm="100000">
                                          <p:val>
                                            <p:strVal val="#ppt_x"/>
                                          </p:val>
                                        </p:tav>
                                      </p:tavLst>
                                    </p:anim>
                                    <p:anim calcmode="lin" valueType="num">
                                      <p:cBhvr>
                                        <p:cTn id="178" dur="250" fill="hold"/>
                                        <p:tgtEl>
                                          <p:spTgt spid="102"/>
                                        </p:tgtEl>
                                        <p:attrNameLst>
                                          <p:attrName>ppt_y</p:attrName>
                                        </p:attrNameLst>
                                      </p:cBhvr>
                                      <p:tavLst>
                                        <p:tav tm="0">
                                          <p:val>
                                            <p:strVal val="#ppt_y-.1"/>
                                          </p:val>
                                        </p:tav>
                                        <p:tav tm="100000">
                                          <p:val>
                                            <p:strVal val="#ppt_y"/>
                                          </p:val>
                                        </p:tav>
                                      </p:tavLst>
                                    </p:anim>
                                  </p:childTnLst>
                                </p:cTn>
                              </p:par>
                              <p:par>
                                <p:cTn id="179" presetID="47" presetClass="entr" presetSubtype="0" fill="hold" nodeType="withEffect">
                                  <p:stCondLst>
                                    <p:cond delay="0"/>
                                  </p:stCondLst>
                                  <p:childTnLst>
                                    <p:set>
                                      <p:cBhvr>
                                        <p:cTn id="180" dur="1" fill="hold">
                                          <p:stCondLst>
                                            <p:cond delay="0"/>
                                          </p:stCondLst>
                                        </p:cTn>
                                        <p:tgtEl>
                                          <p:spTgt spid="103"/>
                                        </p:tgtEl>
                                        <p:attrNameLst>
                                          <p:attrName>style.visibility</p:attrName>
                                        </p:attrNameLst>
                                      </p:cBhvr>
                                      <p:to>
                                        <p:strVal val="visible"/>
                                      </p:to>
                                    </p:set>
                                    <p:animEffect transition="in" filter="fade">
                                      <p:cBhvr>
                                        <p:cTn id="181" dur="250"/>
                                        <p:tgtEl>
                                          <p:spTgt spid="103"/>
                                        </p:tgtEl>
                                      </p:cBhvr>
                                    </p:animEffect>
                                    <p:anim calcmode="lin" valueType="num">
                                      <p:cBhvr>
                                        <p:cTn id="182" dur="250" fill="hold"/>
                                        <p:tgtEl>
                                          <p:spTgt spid="103"/>
                                        </p:tgtEl>
                                        <p:attrNameLst>
                                          <p:attrName>ppt_x</p:attrName>
                                        </p:attrNameLst>
                                      </p:cBhvr>
                                      <p:tavLst>
                                        <p:tav tm="0">
                                          <p:val>
                                            <p:strVal val="#ppt_x"/>
                                          </p:val>
                                        </p:tav>
                                        <p:tav tm="100000">
                                          <p:val>
                                            <p:strVal val="#ppt_x"/>
                                          </p:val>
                                        </p:tav>
                                      </p:tavLst>
                                    </p:anim>
                                    <p:anim calcmode="lin" valueType="num">
                                      <p:cBhvr>
                                        <p:cTn id="183" dur="25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184" fill="hold">
                      <p:stCondLst>
                        <p:cond delay="indefinite"/>
                      </p:stCondLst>
                      <p:childTnLst>
                        <p:par>
                          <p:cTn id="185" fill="hold">
                            <p:stCondLst>
                              <p:cond delay="0"/>
                            </p:stCondLst>
                            <p:childTnLst>
                              <p:par>
                                <p:cTn id="186" presetID="22" presetClass="entr" presetSubtype="8" fill="hold" nodeType="clickEffect">
                                  <p:stCondLst>
                                    <p:cond delay="0"/>
                                  </p:stCondLst>
                                  <p:childTnLst>
                                    <p:set>
                                      <p:cBhvr>
                                        <p:cTn id="187" dur="1" fill="hold">
                                          <p:stCondLst>
                                            <p:cond delay="0"/>
                                          </p:stCondLst>
                                        </p:cTn>
                                        <p:tgtEl>
                                          <p:spTgt spid="109">
                                            <p:txEl>
                                              <p:pRg st="6" end="6"/>
                                            </p:txEl>
                                          </p:spTgt>
                                        </p:tgtEl>
                                        <p:attrNameLst>
                                          <p:attrName>style.visibility</p:attrName>
                                        </p:attrNameLst>
                                      </p:cBhvr>
                                      <p:to>
                                        <p:strVal val="visible"/>
                                      </p:to>
                                    </p:set>
                                    <p:animEffect transition="in" filter="wipe(left)">
                                      <p:cBhvr>
                                        <p:cTn id="188" dur="250"/>
                                        <p:tgtEl>
                                          <p:spTgt spid="109">
                                            <p:txEl>
                                              <p:pRg st="6" end="6"/>
                                            </p:txEl>
                                          </p:spTgt>
                                        </p:tgtEl>
                                      </p:cBhvr>
                                    </p:animEffect>
                                  </p:childTnLst>
                                </p:cTn>
                              </p:par>
                              <p:par>
                                <p:cTn id="189" presetID="22" presetClass="entr" presetSubtype="8" fill="hold" nodeType="withEffect">
                                  <p:stCondLst>
                                    <p:cond delay="0"/>
                                  </p:stCondLst>
                                  <p:childTnLst>
                                    <p:set>
                                      <p:cBhvr>
                                        <p:cTn id="190" dur="1" fill="hold">
                                          <p:stCondLst>
                                            <p:cond delay="0"/>
                                          </p:stCondLst>
                                        </p:cTn>
                                        <p:tgtEl>
                                          <p:spTgt spid="109">
                                            <p:txEl>
                                              <p:pRg st="7" end="7"/>
                                            </p:txEl>
                                          </p:spTgt>
                                        </p:tgtEl>
                                        <p:attrNameLst>
                                          <p:attrName>style.visibility</p:attrName>
                                        </p:attrNameLst>
                                      </p:cBhvr>
                                      <p:to>
                                        <p:strVal val="visible"/>
                                      </p:to>
                                    </p:set>
                                    <p:animEffect transition="in" filter="wipe(left)">
                                      <p:cBhvr>
                                        <p:cTn id="191" dur="250"/>
                                        <p:tgtEl>
                                          <p:spTgt spid="10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4" grpId="0" animBg="1"/>
      <p:bldP spid="45" grpId="0" animBg="1"/>
      <p:bldP spid="46" grpId="0" animBg="1"/>
      <p:bldP spid="47" grpId="0" animBg="1"/>
      <p:bldP spid="4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C46CCC6-4480-4B49-940D-5F1BA0189C64}"/>
              </a:ext>
            </a:extLst>
          </p:cNvPr>
          <p:cNvSpPr/>
          <p:nvPr/>
        </p:nvSpPr>
        <p:spPr bwMode="auto">
          <a:xfrm flipH="1">
            <a:off x="0" y="486"/>
            <a:ext cx="3429000"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17" name="Title 16"/>
          <p:cNvSpPr>
            <a:spLocks noGrp="1"/>
          </p:cNvSpPr>
          <p:nvPr>
            <p:ph type="title"/>
          </p:nvPr>
        </p:nvSpPr>
        <p:spPr>
          <a:xfrm>
            <a:off x="269240" y="354826"/>
            <a:ext cx="3159760" cy="899665"/>
          </a:xfrm>
        </p:spPr>
        <p:txBody>
          <a:bodyPr/>
          <a:lstStyle/>
          <a:p>
            <a:r>
              <a:rPr lang="en-US" sz="4000" dirty="0"/>
              <a:t>Blob Storage </a:t>
            </a:r>
            <a:r>
              <a:rPr lang="en-US" sz="2800" dirty="0"/>
              <a:t>Serverless Compute</a:t>
            </a:r>
            <a:endParaRPr lang="en-US" sz="4000" dirty="0"/>
          </a:p>
        </p:txBody>
      </p:sp>
      <p:sp>
        <p:nvSpPr>
          <p:cNvPr id="11" name="Text Placeholder 2">
            <a:extLst>
              <a:ext uri="{FF2B5EF4-FFF2-40B4-BE49-F238E27FC236}">
                <a16:creationId xmlns:a16="http://schemas.microsoft.com/office/drawing/2014/main" id="{D60159EF-3C80-4ED7-89AC-6A3C2419E6D1}"/>
              </a:ext>
            </a:extLst>
          </p:cNvPr>
          <p:cNvSpPr txBox="1">
            <a:spLocks/>
          </p:cNvSpPr>
          <p:nvPr/>
        </p:nvSpPr>
        <p:spPr>
          <a:xfrm>
            <a:off x="352228" y="1865457"/>
            <a:ext cx="2972191" cy="3444533"/>
          </a:xfrm>
          <a:prstGeom prst="rect">
            <a:avLst/>
          </a:prstGeom>
        </p:spPr>
        <p:txBody>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Publish data change event notifications</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err="1">
                <a:ln>
                  <a:noFill/>
                </a:ln>
                <a:solidFill>
                  <a:srgbClr val="FFFFFF"/>
                </a:solidFill>
                <a:effectLst/>
                <a:uLnTx/>
                <a:uFillTx/>
                <a:latin typeface="Segoe UI"/>
                <a:ea typeface="+mn-ea"/>
                <a:cs typeface="+mn-cs"/>
              </a:rPr>
              <a:t>PutBlob</a:t>
            </a:r>
            <a:r>
              <a:rPr kumimoji="0" lang="en-US" sz="1400" b="0" i="0" u="none" strike="noStrike" kern="1200" cap="none" spc="0" normalizeH="0" baseline="0" noProof="0" dirty="0">
                <a:ln>
                  <a:noFill/>
                </a:ln>
                <a:solidFill>
                  <a:srgbClr val="FFFFFF"/>
                </a:solidFill>
                <a:effectLst/>
                <a:uLnTx/>
                <a:uFillTx/>
                <a:latin typeface="Segoe UI"/>
                <a:ea typeface="+mn-ea"/>
                <a:cs typeface="+mn-cs"/>
              </a:rPr>
              <a:t>, </a:t>
            </a:r>
            <a:r>
              <a:rPr kumimoji="0" lang="en-US" sz="1400" b="0" i="0" u="none" strike="noStrike" kern="1200" cap="none" spc="0" normalizeH="0" baseline="0" noProof="0" dirty="0" err="1">
                <a:ln>
                  <a:noFill/>
                </a:ln>
                <a:solidFill>
                  <a:srgbClr val="FFFFFF"/>
                </a:solidFill>
                <a:effectLst/>
                <a:uLnTx/>
                <a:uFillTx/>
                <a:latin typeface="Segoe UI"/>
                <a:ea typeface="+mn-ea"/>
                <a:cs typeface="+mn-cs"/>
              </a:rPr>
              <a:t>PutBlockList</a:t>
            </a:r>
            <a:r>
              <a:rPr kumimoji="0" lang="en-US" sz="1400" b="0" i="0" u="none" strike="noStrike" kern="1200" cap="none" spc="0" normalizeH="0" baseline="0" noProof="0" dirty="0">
                <a:ln>
                  <a:noFill/>
                </a:ln>
                <a:solidFill>
                  <a:srgbClr val="FFFFFF"/>
                </a:solidFill>
                <a:effectLst/>
                <a:uLnTx/>
                <a:uFillTx/>
                <a:latin typeface="Segoe UI"/>
                <a:ea typeface="+mn-ea"/>
                <a:cs typeface="+mn-cs"/>
              </a:rPr>
              <a:t>, DeleteBlob</a:t>
            </a: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Future – Change Feed</a:t>
            </a:r>
          </a:p>
        </p:txBody>
      </p:sp>
      <p:sp>
        <p:nvSpPr>
          <p:cNvPr id="12" name="Rectangle 11">
            <a:extLst>
              <a:ext uri="{FF2B5EF4-FFF2-40B4-BE49-F238E27FC236}">
                <a16:creationId xmlns:a16="http://schemas.microsoft.com/office/drawing/2014/main" id="{EDEE0DF3-A86C-4D3C-8F1F-65A29F5D5CAB}"/>
              </a:ext>
            </a:extLst>
          </p:cNvPr>
          <p:cNvSpPr/>
          <p:nvPr/>
        </p:nvSpPr>
        <p:spPr bwMode="auto">
          <a:xfrm>
            <a:off x="6827084" y="2669641"/>
            <a:ext cx="2241062" cy="2241062"/>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TextBox 12">
            <a:extLst>
              <a:ext uri="{FF2B5EF4-FFF2-40B4-BE49-F238E27FC236}">
                <a16:creationId xmlns:a16="http://schemas.microsoft.com/office/drawing/2014/main" id="{3B7F871C-8CE4-45EE-AAE8-FD7706E44375}"/>
              </a:ext>
            </a:extLst>
          </p:cNvPr>
          <p:cNvSpPr txBox="1"/>
          <p:nvPr/>
        </p:nvSpPr>
        <p:spPr>
          <a:xfrm>
            <a:off x="3465544" y="1270354"/>
            <a:ext cx="2689274" cy="642677"/>
          </a:xfrm>
          <a:prstGeom prst="rect">
            <a:avLst/>
          </a:prstGeom>
          <a:noFill/>
          <a:ln>
            <a:noFill/>
          </a:ln>
        </p:spPr>
        <p:txBody>
          <a:bodyPr wrap="square" lIns="179285" tIns="143428" rIns="179285" bIns="143428"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a:rPr>
              <a:t>Event publishers</a:t>
            </a:r>
          </a:p>
        </p:txBody>
      </p:sp>
      <p:sp>
        <p:nvSpPr>
          <p:cNvPr id="14" name="TextBox 13">
            <a:extLst>
              <a:ext uri="{FF2B5EF4-FFF2-40B4-BE49-F238E27FC236}">
                <a16:creationId xmlns:a16="http://schemas.microsoft.com/office/drawing/2014/main" id="{8CE942CC-D23D-4EE5-B8EE-71DE963A711E}"/>
              </a:ext>
            </a:extLst>
          </p:cNvPr>
          <p:cNvSpPr txBox="1"/>
          <p:nvPr/>
        </p:nvSpPr>
        <p:spPr>
          <a:xfrm>
            <a:off x="9877863" y="1628920"/>
            <a:ext cx="2414439" cy="642677"/>
          </a:xfrm>
          <a:prstGeom prst="rect">
            <a:avLst/>
          </a:prstGeom>
          <a:noFill/>
          <a:ln>
            <a:noFill/>
          </a:ln>
        </p:spPr>
        <p:txBody>
          <a:bodyPr wrap="none" lIns="179285" tIns="143428" rIns="179285" bIns="143428"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2549"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a:rPr>
              <a:t>Event handlers</a:t>
            </a:r>
          </a:p>
        </p:txBody>
      </p:sp>
      <p:cxnSp>
        <p:nvCxnSpPr>
          <p:cNvPr id="15" name="Straight Connector 14">
            <a:extLst>
              <a:ext uri="{FF2B5EF4-FFF2-40B4-BE49-F238E27FC236}">
                <a16:creationId xmlns:a16="http://schemas.microsoft.com/office/drawing/2014/main" id="{A9E42A1E-56C2-46AC-BE32-971653129939}"/>
              </a:ext>
            </a:extLst>
          </p:cNvPr>
          <p:cNvCxnSpPr>
            <a:cxnSpLocks/>
          </p:cNvCxnSpPr>
          <p:nvPr/>
        </p:nvCxnSpPr>
        <p:spPr>
          <a:xfrm>
            <a:off x="6271454" y="3223536"/>
            <a:ext cx="918619" cy="891453"/>
          </a:xfrm>
          <a:prstGeom prst="line">
            <a:avLst/>
          </a:prstGeom>
          <a:noFill/>
          <a:ln w="9525" cap="flat" cmpd="sng" algn="ctr">
            <a:noFill/>
            <a:prstDash val="solid"/>
            <a:headEnd type="none"/>
            <a:tailEnd type="none"/>
          </a:ln>
          <a:effectLst/>
        </p:spPr>
      </p:cxnSp>
      <p:pic>
        <p:nvPicPr>
          <p:cNvPr id="16" name="Picture 15">
            <a:extLst>
              <a:ext uri="{FF2B5EF4-FFF2-40B4-BE49-F238E27FC236}">
                <a16:creationId xmlns:a16="http://schemas.microsoft.com/office/drawing/2014/main" id="{9F89B19C-3291-4696-9966-C44154CF4F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33694" y="3176250"/>
            <a:ext cx="1227843" cy="1227843"/>
          </a:xfrm>
          <a:prstGeom prst="rect">
            <a:avLst/>
          </a:prstGeom>
        </p:spPr>
      </p:pic>
      <p:grpSp>
        <p:nvGrpSpPr>
          <p:cNvPr id="21" name="Group 20">
            <a:extLst>
              <a:ext uri="{FF2B5EF4-FFF2-40B4-BE49-F238E27FC236}">
                <a16:creationId xmlns:a16="http://schemas.microsoft.com/office/drawing/2014/main" id="{88368077-27F5-409C-83FA-8BDB774AD59A}"/>
              </a:ext>
            </a:extLst>
          </p:cNvPr>
          <p:cNvGrpSpPr/>
          <p:nvPr/>
        </p:nvGrpSpPr>
        <p:grpSpPr>
          <a:xfrm>
            <a:off x="8933673" y="2579998"/>
            <a:ext cx="648143" cy="2420347"/>
            <a:chOff x="7224067" y="2912948"/>
            <a:chExt cx="661140" cy="2468880"/>
          </a:xfrm>
        </p:grpSpPr>
        <p:sp>
          <p:nvSpPr>
            <p:cNvPr id="23" name="Freeform 5">
              <a:extLst>
                <a:ext uri="{FF2B5EF4-FFF2-40B4-BE49-F238E27FC236}">
                  <a16:creationId xmlns:a16="http://schemas.microsoft.com/office/drawing/2014/main" id="{4E9B18C1-76F9-442F-97EE-86402FF2C32A}"/>
                </a:ext>
              </a:extLst>
            </p:cNvPr>
            <p:cNvSpPr>
              <a:spLocks/>
            </p:cNvSpPr>
            <p:nvPr/>
          </p:nvSpPr>
          <p:spPr bwMode="auto">
            <a:xfrm rot="10800000">
              <a:off x="722406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4" name="arrow">
              <a:extLst>
                <a:ext uri="{FF2B5EF4-FFF2-40B4-BE49-F238E27FC236}">
                  <a16:creationId xmlns:a16="http://schemas.microsoft.com/office/drawing/2014/main" id="{0DE3FDD8-8B95-4A76-9320-62D1CF06459B}"/>
                </a:ext>
              </a:extLst>
            </p:cNvPr>
            <p:cNvSpPr>
              <a:spLocks noChangeAspect="1" noEditPoints="1"/>
            </p:cNvSpPr>
            <p:nvPr/>
          </p:nvSpPr>
          <p:spPr bwMode="auto">
            <a:xfrm>
              <a:off x="761447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353535"/>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5" name="Group 24">
            <a:extLst>
              <a:ext uri="{FF2B5EF4-FFF2-40B4-BE49-F238E27FC236}">
                <a16:creationId xmlns:a16="http://schemas.microsoft.com/office/drawing/2014/main" id="{2786047C-EE42-498F-963B-C29E90CE2567}"/>
              </a:ext>
            </a:extLst>
          </p:cNvPr>
          <p:cNvGrpSpPr/>
          <p:nvPr/>
        </p:nvGrpSpPr>
        <p:grpSpPr>
          <a:xfrm>
            <a:off x="6029804" y="1907677"/>
            <a:ext cx="643398" cy="3764984"/>
            <a:chOff x="4261969" y="2227145"/>
            <a:chExt cx="656299" cy="3840480"/>
          </a:xfrm>
        </p:grpSpPr>
        <p:sp>
          <p:nvSpPr>
            <p:cNvPr id="26" name="Freeform 5">
              <a:extLst>
                <a:ext uri="{FF2B5EF4-FFF2-40B4-BE49-F238E27FC236}">
                  <a16:creationId xmlns:a16="http://schemas.microsoft.com/office/drawing/2014/main" id="{844AB185-012D-46F8-A1D4-F9D5E03CE584}"/>
                </a:ext>
              </a:extLst>
            </p:cNvPr>
            <p:cNvSpPr>
              <a:spLocks/>
            </p:cNvSpPr>
            <p:nvPr/>
          </p:nvSpPr>
          <p:spPr bwMode="auto">
            <a:xfrm rot="10800000">
              <a:off x="4261969" y="2227145"/>
              <a:ext cx="228600" cy="38404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27" name="arrow">
              <a:extLst>
                <a:ext uri="{FF2B5EF4-FFF2-40B4-BE49-F238E27FC236}">
                  <a16:creationId xmlns:a16="http://schemas.microsoft.com/office/drawing/2014/main" id="{28AACE27-3C75-4D44-93B7-4CCE2C7F332E}"/>
                </a:ext>
              </a:extLst>
            </p:cNvPr>
            <p:cNvSpPr>
              <a:spLocks noChangeAspect="1" noEditPoints="1"/>
            </p:cNvSpPr>
            <p:nvPr/>
          </p:nvSpPr>
          <p:spPr bwMode="auto">
            <a:xfrm>
              <a:off x="4647538"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353535"/>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228"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8" name="Group 27">
            <a:extLst>
              <a:ext uri="{FF2B5EF4-FFF2-40B4-BE49-F238E27FC236}">
                <a16:creationId xmlns:a16="http://schemas.microsoft.com/office/drawing/2014/main" id="{422ECA58-6F31-4972-84F3-9AEE28306F06}"/>
              </a:ext>
            </a:extLst>
          </p:cNvPr>
          <p:cNvGrpSpPr/>
          <p:nvPr/>
        </p:nvGrpSpPr>
        <p:grpSpPr>
          <a:xfrm>
            <a:off x="3465544" y="2006296"/>
            <a:ext cx="2689274" cy="3567747"/>
            <a:chOff x="1646290" y="2327742"/>
            <a:chExt cx="2743200" cy="3639288"/>
          </a:xfrm>
        </p:grpSpPr>
        <p:sp>
          <p:nvSpPr>
            <p:cNvPr id="29" name="Rectangle 28">
              <a:extLst>
                <a:ext uri="{FF2B5EF4-FFF2-40B4-BE49-F238E27FC236}">
                  <a16:creationId xmlns:a16="http://schemas.microsoft.com/office/drawing/2014/main" id="{BD5180C1-5198-4BE0-9C04-37DEAD74301C}"/>
                </a:ext>
              </a:extLst>
            </p:cNvPr>
            <p:cNvSpPr/>
            <p:nvPr/>
          </p:nvSpPr>
          <p:spPr bwMode="auto">
            <a:xfrm>
              <a:off x="1646290" y="2327742"/>
              <a:ext cx="2743200" cy="71323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Rectangle 32">
              <a:extLst>
                <a:ext uri="{FF2B5EF4-FFF2-40B4-BE49-F238E27FC236}">
                  <a16:creationId xmlns:a16="http://schemas.microsoft.com/office/drawing/2014/main" id="{6A5AAB42-3560-4657-AA9A-7A5AE9A008A8}"/>
                </a:ext>
              </a:extLst>
            </p:cNvPr>
            <p:cNvSpPr/>
            <p:nvPr/>
          </p:nvSpPr>
          <p:spPr bwMode="auto">
            <a:xfrm>
              <a:off x="1646290" y="3059262"/>
              <a:ext cx="2743200" cy="71323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DA9DA9FA-D1D7-4764-9008-D51473AEFDDB}"/>
                </a:ext>
              </a:extLst>
            </p:cNvPr>
            <p:cNvSpPr/>
            <p:nvPr/>
          </p:nvSpPr>
          <p:spPr bwMode="auto">
            <a:xfrm>
              <a:off x="1646290" y="3790774"/>
              <a:ext cx="2743200" cy="71323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59169E3-0E10-4E5C-887C-322F431A2C78}"/>
                </a:ext>
              </a:extLst>
            </p:cNvPr>
            <p:cNvSpPr/>
            <p:nvPr/>
          </p:nvSpPr>
          <p:spPr bwMode="auto">
            <a:xfrm>
              <a:off x="1646290" y="4522286"/>
              <a:ext cx="2743200" cy="71323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F4B64E3F-9A9A-4786-BE8F-2D381DAB3FCA}"/>
                </a:ext>
              </a:extLst>
            </p:cNvPr>
            <p:cNvSpPr/>
            <p:nvPr/>
          </p:nvSpPr>
          <p:spPr bwMode="auto">
            <a:xfrm>
              <a:off x="1646290" y="5253798"/>
              <a:ext cx="2743200" cy="71323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EE2F0770-8E98-45DF-BC2F-7B5CA3F514B4}"/>
              </a:ext>
            </a:extLst>
          </p:cNvPr>
          <p:cNvGrpSpPr/>
          <p:nvPr/>
        </p:nvGrpSpPr>
        <p:grpSpPr>
          <a:xfrm>
            <a:off x="9740446" y="2364862"/>
            <a:ext cx="2414439" cy="2850615"/>
            <a:chOff x="8047017" y="2693498"/>
            <a:chExt cx="2743200" cy="2907776"/>
          </a:xfrm>
        </p:grpSpPr>
        <p:sp>
          <p:nvSpPr>
            <p:cNvPr id="38" name="Rectangle 37">
              <a:extLst>
                <a:ext uri="{FF2B5EF4-FFF2-40B4-BE49-F238E27FC236}">
                  <a16:creationId xmlns:a16="http://schemas.microsoft.com/office/drawing/2014/main" id="{152BDB37-F76A-455A-B77F-F7CF882434E1}"/>
                </a:ext>
              </a:extLst>
            </p:cNvPr>
            <p:cNvSpPr/>
            <p:nvPr/>
          </p:nvSpPr>
          <p:spPr bwMode="auto">
            <a:xfrm>
              <a:off x="8047017" y="2693498"/>
              <a:ext cx="2743200" cy="71323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3903E526-65B3-4134-9F3E-8B693BA5ABBA}"/>
                </a:ext>
              </a:extLst>
            </p:cNvPr>
            <p:cNvSpPr/>
            <p:nvPr/>
          </p:nvSpPr>
          <p:spPr bwMode="auto">
            <a:xfrm>
              <a:off x="8047017" y="3425018"/>
              <a:ext cx="2743200" cy="71323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032BF8CF-7EDB-407B-993E-BF6BEC794A17}"/>
                </a:ext>
              </a:extLst>
            </p:cNvPr>
            <p:cNvSpPr/>
            <p:nvPr/>
          </p:nvSpPr>
          <p:spPr bwMode="auto">
            <a:xfrm>
              <a:off x="8047017" y="4156530"/>
              <a:ext cx="2743200" cy="71323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E46F9895-ADD6-4A32-99C5-B76DB3CAEBBE}"/>
                </a:ext>
              </a:extLst>
            </p:cNvPr>
            <p:cNvSpPr/>
            <p:nvPr/>
          </p:nvSpPr>
          <p:spPr bwMode="auto">
            <a:xfrm>
              <a:off x="8047017" y="4888042"/>
              <a:ext cx="2743200" cy="71323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42" name="Group 41">
            <a:extLst>
              <a:ext uri="{FF2B5EF4-FFF2-40B4-BE49-F238E27FC236}">
                <a16:creationId xmlns:a16="http://schemas.microsoft.com/office/drawing/2014/main" id="{1C701444-3AF9-424B-9C2F-261E30E8C2DE}"/>
              </a:ext>
            </a:extLst>
          </p:cNvPr>
          <p:cNvGrpSpPr/>
          <p:nvPr/>
        </p:nvGrpSpPr>
        <p:grpSpPr>
          <a:xfrm>
            <a:off x="3465541" y="2247281"/>
            <a:ext cx="2420350" cy="3085779"/>
            <a:chOff x="1646287" y="2573559"/>
            <a:chExt cx="2468883" cy="3147655"/>
          </a:xfrm>
        </p:grpSpPr>
        <p:sp>
          <p:nvSpPr>
            <p:cNvPr id="43" name="TextBox 42">
              <a:extLst>
                <a:ext uri="{FF2B5EF4-FFF2-40B4-BE49-F238E27FC236}">
                  <a16:creationId xmlns:a16="http://schemas.microsoft.com/office/drawing/2014/main" id="{7DF779BB-E0D4-4481-97ED-62BC7AE7B5EA}"/>
                </a:ext>
              </a:extLst>
            </p:cNvPr>
            <p:cNvSpPr txBox="1"/>
            <p:nvPr/>
          </p:nvSpPr>
          <p:spPr>
            <a:xfrm>
              <a:off x="1646289" y="3305079"/>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1250">
                        <a:srgbClr val="353535"/>
                      </a:gs>
                      <a:gs pos="100000">
                        <a:srgbClr val="353535"/>
                      </a:gs>
                    </a:gsLst>
                    <a:lin ang="5400000" scaled="0"/>
                  </a:gradFill>
                  <a:effectLst/>
                  <a:uLnTx/>
                  <a:uFillTx/>
                  <a:latin typeface="Segoe UI"/>
                  <a:ea typeface="+mn-ea"/>
                  <a:cs typeface="+mn-cs"/>
                </a:rPr>
                <a:t>Resource Groups</a:t>
              </a:r>
            </a:p>
          </p:txBody>
        </p:sp>
        <p:sp>
          <p:nvSpPr>
            <p:cNvPr id="44" name="TextBox 43">
              <a:extLst>
                <a:ext uri="{FF2B5EF4-FFF2-40B4-BE49-F238E27FC236}">
                  <a16:creationId xmlns:a16="http://schemas.microsoft.com/office/drawing/2014/main" id="{A32DA673-3464-47A1-B8BB-483849B6DDCE}"/>
                </a:ext>
              </a:extLst>
            </p:cNvPr>
            <p:cNvSpPr txBox="1"/>
            <p:nvPr/>
          </p:nvSpPr>
          <p:spPr>
            <a:xfrm>
              <a:off x="1646290" y="4768103"/>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Event Hubs</a:t>
              </a:r>
            </a:p>
          </p:txBody>
        </p:sp>
        <p:sp>
          <p:nvSpPr>
            <p:cNvPr id="45" name="TextBox 44">
              <a:extLst>
                <a:ext uri="{FF2B5EF4-FFF2-40B4-BE49-F238E27FC236}">
                  <a16:creationId xmlns:a16="http://schemas.microsoft.com/office/drawing/2014/main" id="{721FDDCA-A378-4E6B-961C-6C3F58DBC862}"/>
                </a:ext>
              </a:extLst>
            </p:cNvPr>
            <p:cNvSpPr txBox="1"/>
            <p:nvPr/>
          </p:nvSpPr>
          <p:spPr>
            <a:xfrm>
              <a:off x="1646290" y="4036591"/>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Azure Subscriptions</a:t>
              </a:r>
            </a:p>
          </p:txBody>
        </p:sp>
        <p:sp>
          <p:nvSpPr>
            <p:cNvPr id="46" name="TextBox 45">
              <a:extLst>
                <a:ext uri="{FF2B5EF4-FFF2-40B4-BE49-F238E27FC236}">
                  <a16:creationId xmlns:a16="http://schemas.microsoft.com/office/drawing/2014/main" id="{CF15BC09-98B3-44F4-993A-F9191541FFA6}"/>
                </a:ext>
              </a:extLst>
            </p:cNvPr>
            <p:cNvSpPr txBox="1"/>
            <p:nvPr/>
          </p:nvSpPr>
          <p:spPr>
            <a:xfrm>
              <a:off x="1646287" y="5499615"/>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Custom Events</a:t>
              </a:r>
            </a:p>
          </p:txBody>
        </p:sp>
        <p:sp>
          <p:nvSpPr>
            <p:cNvPr id="47" name="TextBox 46">
              <a:extLst>
                <a:ext uri="{FF2B5EF4-FFF2-40B4-BE49-F238E27FC236}">
                  <a16:creationId xmlns:a16="http://schemas.microsoft.com/office/drawing/2014/main" id="{01A6B3D8-A3CC-473E-A3F8-5405712BF5D4}"/>
                </a:ext>
              </a:extLst>
            </p:cNvPr>
            <p:cNvSpPr txBox="1"/>
            <p:nvPr/>
          </p:nvSpPr>
          <p:spPr>
            <a:xfrm>
              <a:off x="1646290" y="2573559"/>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Blob Storage</a:t>
              </a:r>
            </a:p>
          </p:txBody>
        </p:sp>
      </p:grpSp>
      <p:grpSp>
        <p:nvGrpSpPr>
          <p:cNvPr id="48" name="Group 47">
            <a:extLst>
              <a:ext uri="{FF2B5EF4-FFF2-40B4-BE49-F238E27FC236}">
                <a16:creationId xmlns:a16="http://schemas.microsoft.com/office/drawing/2014/main" id="{CE4DE5F8-B0C0-4893-A2DC-C50747BC864C}"/>
              </a:ext>
            </a:extLst>
          </p:cNvPr>
          <p:cNvGrpSpPr/>
          <p:nvPr/>
        </p:nvGrpSpPr>
        <p:grpSpPr>
          <a:xfrm>
            <a:off x="9740445" y="2605847"/>
            <a:ext cx="2420347" cy="2368647"/>
            <a:chOff x="8047017" y="2939315"/>
            <a:chExt cx="2468880" cy="2416143"/>
          </a:xfrm>
        </p:grpSpPr>
        <p:sp>
          <p:nvSpPr>
            <p:cNvPr id="49" name="TextBox 48">
              <a:extLst>
                <a:ext uri="{FF2B5EF4-FFF2-40B4-BE49-F238E27FC236}">
                  <a16:creationId xmlns:a16="http://schemas.microsoft.com/office/drawing/2014/main" id="{805F382D-8786-41F9-A99E-7EA756CDF6F6}"/>
                </a:ext>
              </a:extLst>
            </p:cNvPr>
            <p:cNvSpPr txBox="1"/>
            <p:nvPr/>
          </p:nvSpPr>
          <p:spPr>
            <a:xfrm>
              <a:off x="8047017" y="2939315"/>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Azure Functions</a:t>
              </a:r>
            </a:p>
          </p:txBody>
        </p:sp>
        <p:sp>
          <p:nvSpPr>
            <p:cNvPr id="50" name="TextBox 49">
              <a:extLst>
                <a:ext uri="{FF2B5EF4-FFF2-40B4-BE49-F238E27FC236}">
                  <a16:creationId xmlns:a16="http://schemas.microsoft.com/office/drawing/2014/main" id="{2780E5E2-E210-4F3F-976B-E291AB493347}"/>
                </a:ext>
              </a:extLst>
            </p:cNvPr>
            <p:cNvSpPr txBox="1"/>
            <p:nvPr/>
          </p:nvSpPr>
          <p:spPr>
            <a:xfrm>
              <a:off x="8047017" y="4402347"/>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Azure Automation</a:t>
              </a:r>
            </a:p>
          </p:txBody>
        </p:sp>
        <p:sp>
          <p:nvSpPr>
            <p:cNvPr id="51" name="TextBox 50">
              <a:extLst>
                <a:ext uri="{FF2B5EF4-FFF2-40B4-BE49-F238E27FC236}">
                  <a16:creationId xmlns:a16="http://schemas.microsoft.com/office/drawing/2014/main" id="{207FD78D-60BC-4F8E-8AD9-6270FA1D9F34}"/>
                </a:ext>
              </a:extLst>
            </p:cNvPr>
            <p:cNvSpPr txBox="1"/>
            <p:nvPr/>
          </p:nvSpPr>
          <p:spPr>
            <a:xfrm>
              <a:off x="8047017" y="3670835"/>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Logic Apps</a:t>
              </a:r>
            </a:p>
          </p:txBody>
        </p:sp>
        <p:sp>
          <p:nvSpPr>
            <p:cNvPr id="52" name="TextBox 51">
              <a:extLst>
                <a:ext uri="{FF2B5EF4-FFF2-40B4-BE49-F238E27FC236}">
                  <a16:creationId xmlns:a16="http://schemas.microsoft.com/office/drawing/2014/main" id="{86C7D6C9-8592-4289-84A2-AFBB44E73027}"/>
                </a:ext>
              </a:extLst>
            </p:cNvPr>
            <p:cNvSpPr txBox="1"/>
            <p:nvPr/>
          </p:nvSpPr>
          <p:spPr>
            <a:xfrm>
              <a:off x="8047017" y="5133859"/>
              <a:ext cx="2468880" cy="221599"/>
            </a:xfrm>
            <a:prstGeom prst="rect">
              <a:avLst/>
            </a:prstGeom>
            <a:noFill/>
            <a:ln>
              <a:noFill/>
            </a:ln>
          </p:spPr>
          <p:txBody>
            <a:bodyPr wrap="square" lIns="627497" tIns="0" rIns="0" bIns="0" rtlCol="0" anchor="ctr" anchorCtr="0">
              <a:spAutoFit/>
            </a:body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a:ea typeface="+mn-ea"/>
                  <a:cs typeface="+mn-cs"/>
                </a:rPr>
                <a:t>WebHooks</a:t>
              </a:r>
              <a:endParaRPr kumimoji="0" lang="en-US" sz="1568"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AB4AB715-28FF-4F03-9CD4-7C54DBF4DD6A}"/>
              </a:ext>
            </a:extLst>
          </p:cNvPr>
          <p:cNvGrpSpPr/>
          <p:nvPr/>
        </p:nvGrpSpPr>
        <p:grpSpPr>
          <a:xfrm>
            <a:off x="3628446" y="2200015"/>
            <a:ext cx="311775" cy="3166950"/>
            <a:chOff x="1812459" y="2525345"/>
            <a:chExt cx="318027" cy="3230454"/>
          </a:xfrm>
        </p:grpSpPr>
        <p:pic>
          <p:nvPicPr>
            <p:cNvPr id="54" name="Picture 53">
              <a:extLst>
                <a:ext uri="{FF2B5EF4-FFF2-40B4-BE49-F238E27FC236}">
                  <a16:creationId xmlns:a16="http://schemas.microsoft.com/office/drawing/2014/main" id="{0DF23EF2-3EDA-490E-A0EF-983BF22138DD}"/>
                </a:ext>
              </a:extLst>
            </p:cNvPr>
            <p:cNvPicPr>
              <a:picLocks noChangeAspect="1"/>
            </p:cNvPicPr>
            <p:nvPr/>
          </p:nvPicPr>
          <p:blipFill rotWithShape="1">
            <a:blip r:embed="rId4"/>
            <a:srcRect b="32970"/>
            <a:stretch/>
          </p:blipFill>
          <p:spPr>
            <a:xfrm>
              <a:off x="1812459" y="4718545"/>
              <a:ext cx="318027" cy="320715"/>
            </a:xfrm>
            <a:prstGeom prst="rect">
              <a:avLst/>
            </a:prstGeom>
            <a:ln>
              <a:noFill/>
            </a:ln>
          </p:spPr>
        </p:pic>
        <p:pic>
          <p:nvPicPr>
            <p:cNvPr id="55" name="Picture 54">
              <a:extLst>
                <a:ext uri="{FF2B5EF4-FFF2-40B4-BE49-F238E27FC236}">
                  <a16:creationId xmlns:a16="http://schemas.microsoft.com/office/drawing/2014/main" id="{2D17517C-3AB7-4359-8575-9738A2EA05FE}"/>
                </a:ext>
              </a:extLst>
            </p:cNvPr>
            <p:cNvPicPr>
              <a:picLocks noChangeAspect="1"/>
            </p:cNvPicPr>
            <p:nvPr/>
          </p:nvPicPr>
          <p:blipFill>
            <a:blip r:embed="rId5"/>
            <a:stretch>
              <a:fillRect/>
            </a:stretch>
          </p:blipFill>
          <p:spPr>
            <a:xfrm>
              <a:off x="1812459" y="3256865"/>
              <a:ext cx="318027" cy="318027"/>
            </a:xfrm>
            <a:prstGeom prst="rect">
              <a:avLst/>
            </a:prstGeom>
            <a:ln>
              <a:noFill/>
            </a:ln>
          </p:spPr>
        </p:pic>
        <p:pic>
          <p:nvPicPr>
            <p:cNvPr id="56" name="Picture 55">
              <a:extLst>
                <a:ext uri="{FF2B5EF4-FFF2-40B4-BE49-F238E27FC236}">
                  <a16:creationId xmlns:a16="http://schemas.microsoft.com/office/drawing/2014/main" id="{9E4052DF-94EE-4F73-A7CD-7D4C5A448E45}"/>
                </a:ext>
              </a:extLst>
            </p:cNvPr>
            <p:cNvPicPr>
              <a:picLocks noChangeAspect="1"/>
            </p:cNvPicPr>
            <p:nvPr/>
          </p:nvPicPr>
          <p:blipFill>
            <a:blip r:embed="rId6"/>
            <a:stretch>
              <a:fillRect/>
            </a:stretch>
          </p:blipFill>
          <p:spPr>
            <a:xfrm>
              <a:off x="1819273" y="3995191"/>
              <a:ext cx="304398" cy="304398"/>
            </a:xfrm>
            <a:prstGeom prst="rect">
              <a:avLst/>
            </a:prstGeom>
            <a:ln>
              <a:noFill/>
            </a:ln>
          </p:spPr>
        </p:pic>
        <p:pic>
          <p:nvPicPr>
            <p:cNvPr id="57" name="Picture 56">
              <a:extLst>
                <a:ext uri="{FF2B5EF4-FFF2-40B4-BE49-F238E27FC236}">
                  <a16:creationId xmlns:a16="http://schemas.microsoft.com/office/drawing/2014/main" id="{2DAA000F-FBDC-4937-AE91-042BBEEDA4CD}"/>
                </a:ext>
              </a:extLst>
            </p:cNvPr>
            <p:cNvPicPr>
              <a:picLocks noChangeAspect="1"/>
            </p:cNvPicPr>
            <p:nvPr/>
          </p:nvPicPr>
          <p:blipFill>
            <a:blip r:embed="rId7"/>
            <a:stretch>
              <a:fillRect/>
            </a:stretch>
          </p:blipFill>
          <p:spPr>
            <a:xfrm>
              <a:off x="1826087" y="5465029"/>
              <a:ext cx="290770" cy="290770"/>
            </a:xfrm>
            <a:prstGeom prst="rect">
              <a:avLst/>
            </a:prstGeom>
            <a:ln>
              <a:noFill/>
            </a:ln>
          </p:spPr>
        </p:pic>
        <p:pic>
          <p:nvPicPr>
            <p:cNvPr id="58" name="Picture 57">
              <a:extLst>
                <a:ext uri="{FF2B5EF4-FFF2-40B4-BE49-F238E27FC236}">
                  <a16:creationId xmlns:a16="http://schemas.microsoft.com/office/drawing/2014/main" id="{0EA29659-BB69-492D-8165-E4917FA48C53}"/>
                </a:ext>
              </a:extLst>
            </p:cNvPr>
            <p:cNvPicPr>
              <a:picLocks noChangeAspect="1"/>
            </p:cNvPicPr>
            <p:nvPr/>
          </p:nvPicPr>
          <p:blipFill>
            <a:blip r:embed="rId8"/>
            <a:stretch>
              <a:fillRect/>
            </a:stretch>
          </p:blipFill>
          <p:spPr>
            <a:xfrm>
              <a:off x="1812459" y="2525345"/>
              <a:ext cx="318027" cy="318027"/>
            </a:xfrm>
            <a:prstGeom prst="rect">
              <a:avLst/>
            </a:prstGeom>
            <a:ln>
              <a:noFill/>
            </a:ln>
          </p:spPr>
        </p:pic>
      </p:grpSp>
      <p:grpSp>
        <p:nvGrpSpPr>
          <p:cNvPr id="59" name="Group 58">
            <a:extLst>
              <a:ext uri="{FF2B5EF4-FFF2-40B4-BE49-F238E27FC236}">
                <a16:creationId xmlns:a16="http://schemas.microsoft.com/office/drawing/2014/main" id="{AF44AD42-BF4D-43B9-B921-CCE5DE625AF3}"/>
              </a:ext>
            </a:extLst>
          </p:cNvPr>
          <p:cNvGrpSpPr/>
          <p:nvPr/>
        </p:nvGrpSpPr>
        <p:grpSpPr>
          <a:xfrm>
            <a:off x="9911609" y="2558354"/>
            <a:ext cx="312230" cy="2463634"/>
            <a:chOff x="8221612" y="2890869"/>
            <a:chExt cx="318491" cy="2513035"/>
          </a:xfrm>
        </p:grpSpPr>
        <p:pic>
          <p:nvPicPr>
            <p:cNvPr id="60" name="Picture 59">
              <a:extLst>
                <a:ext uri="{FF2B5EF4-FFF2-40B4-BE49-F238E27FC236}">
                  <a16:creationId xmlns:a16="http://schemas.microsoft.com/office/drawing/2014/main" id="{273A2156-8DD4-4CE7-85B1-77BB2294AC9E}"/>
                </a:ext>
              </a:extLst>
            </p:cNvPr>
            <p:cNvPicPr>
              <a:picLocks noChangeAspect="1"/>
            </p:cNvPicPr>
            <p:nvPr/>
          </p:nvPicPr>
          <p:blipFill>
            <a:blip r:embed="rId9"/>
            <a:stretch>
              <a:fillRect/>
            </a:stretch>
          </p:blipFill>
          <p:spPr>
            <a:xfrm>
              <a:off x="8221612" y="2890869"/>
              <a:ext cx="318491" cy="318491"/>
            </a:xfrm>
            <a:prstGeom prst="rect">
              <a:avLst/>
            </a:prstGeom>
            <a:ln>
              <a:noFill/>
            </a:ln>
          </p:spPr>
        </p:pic>
        <p:pic>
          <p:nvPicPr>
            <p:cNvPr id="61" name="Picture 60">
              <a:extLst>
                <a:ext uri="{FF2B5EF4-FFF2-40B4-BE49-F238E27FC236}">
                  <a16:creationId xmlns:a16="http://schemas.microsoft.com/office/drawing/2014/main" id="{514D39AF-A55C-4B12-880B-85D86C19A703}"/>
                </a:ext>
              </a:extLst>
            </p:cNvPr>
            <p:cNvPicPr>
              <a:picLocks noChangeAspect="1"/>
            </p:cNvPicPr>
            <p:nvPr/>
          </p:nvPicPr>
          <p:blipFill>
            <a:blip r:embed="rId10"/>
            <a:stretch>
              <a:fillRect/>
            </a:stretch>
          </p:blipFill>
          <p:spPr>
            <a:xfrm>
              <a:off x="8221612" y="4353901"/>
              <a:ext cx="318491" cy="318491"/>
            </a:xfrm>
            <a:prstGeom prst="rect">
              <a:avLst/>
            </a:prstGeom>
            <a:ln>
              <a:noFill/>
            </a:ln>
          </p:spPr>
        </p:pic>
        <p:pic>
          <p:nvPicPr>
            <p:cNvPr id="62" name="Picture 61">
              <a:extLst>
                <a:ext uri="{FF2B5EF4-FFF2-40B4-BE49-F238E27FC236}">
                  <a16:creationId xmlns:a16="http://schemas.microsoft.com/office/drawing/2014/main" id="{4F601998-777B-402E-A715-DF9CA30D457D}"/>
                </a:ext>
              </a:extLst>
            </p:cNvPr>
            <p:cNvPicPr>
              <a:picLocks noChangeAspect="1"/>
            </p:cNvPicPr>
            <p:nvPr/>
          </p:nvPicPr>
          <p:blipFill>
            <a:blip r:embed="rId11"/>
            <a:stretch>
              <a:fillRect/>
            </a:stretch>
          </p:blipFill>
          <p:spPr>
            <a:xfrm>
              <a:off x="8221612" y="5085413"/>
              <a:ext cx="318491" cy="318491"/>
            </a:xfrm>
            <a:prstGeom prst="rect">
              <a:avLst/>
            </a:prstGeom>
            <a:ln>
              <a:noFill/>
            </a:ln>
          </p:spPr>
        </p:pic>
        <p:pic>
          <p:nvPicPr>
            <p:cNvPr id="63" name="Picture 62">
              <a:extLst>
                <a:ext uri="{FF2B5EF4-FFF2-40B4-BE49-F238E27FC236}">
                  <a16:creationId xmlns:a16="http://schemas.microsoft.com/office/drawing/2014/main" id="{E1B70902-0F28-424B-BBD6-A037B2D7EF3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21612" y="3622389"/>
              <a:ext cx="318491" cy="318491"/>
            </a:xfrm>
            <a:prstGeom prst="rect">
              <a:avLst/>
            </a:prstGeom>
          </p:spPr>
        </p:pic>
      </p:grpSp>
      <p:sp>
        <p:nvSpPr>
          <p:cNvPr id="64" name="TextBox 63">
            <a:extLst>
              <a:ext uri="{FF2B5EF4-FFF2-40B4-BE49-F238E27FC236}">
                <a16:creationId xmlns:a16="http://schemas.microsoft.com/office/drawing/2014/main" id="{1D400AE1-46B0-4C51-93A1-9034774FF2D4}"/>
              </a:ext>
            </a:extLst>
          </p:cNvPr>
          <p:cNvSpPr txBox="1"/>
          <p:nvPr/>
        </p:nvSpPr>
        <p:spPr>
          <a:xfrm>
            <a:off x="6571297" y="1251589"/>
            <a:ext cx="3517480" cy="724143"/>
          </a:xfrm>
          <a:prstGeom prst="rect">
            <a:avLst/>
          </a:prstGeom>
          <a:noFill/>
          <a:ln>
            <a:noFill/>
          </a:ln>
        </p:spPr>
        <p:txBody>
          <a:bodyPr wrap="square" lIns="179285" tIns="143428" rIns="179285" bIns="143428" rtlCol="0">
            <a:spAutoFit/>
          </a:bodyPr>
          <a:lstStyle/>
          <a:p>
            <a:pPr marL="0" marR="0" lvl="0" indent="0" algn="ctr" defTabSz="1218701" rtl="0" eaLnBrk="1" fontAlgn="auto" latinLnBrk="0" hangingPunct="1">
              <a:lnSpc>
                <a:spcPct val="90000"/>
              </a:lnSpc>
              <a:spcBef>
                <a:spcPts val="0"/>
              </a:spcBef>
              <a:spcAft>
                <a:spcPts val="1200"/>
              </a:spcAft>
              <a:buClrTx/>
              <a:buSzTx/>
              <a:buFontTx/>
              <a:buNone/>
              <a:tabLst/>
              <a:defRPr/>
            </a:pPr>
            <a:r>
              <a:rPr kumimoji="0" lang="en-US" sz="3137" b="1" i="0" u="none" strike="noStrike" kern="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a:rPr>
              <a:t>Azure Event Grid</a:t>
            </a:r>
          </a:p>
        </p:txBody>
      </p:sp>
    </p:spTree>
    <p:extLst>
      <p:ext uri="{BB962C8B-B14F-4D97-AF65-F5344CB8AC3E}">
        <p14:creationId xmlns:p14="http://schemas.microsoft.com/office/powerpoint/2010/main" val="2844144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63" presetClass="path" presetSubtype="0" decel="100000" fill="hold" grpId="1" nodeType="withEffect">
                                  <p:stCondLst>
                                    <p:cond delay="0"/>
                                  </p:stCondLst>
                                  <p:childTnLst>
                                    <p:animMotion origin="layout" path="M -1.25E-6 -4.44444E-6 L -0.02578 -4.44444E-6 " pathEditMode="relative" rAng="0" ptsTypes="AA">
                                      <p:cBhvr>
                                        <p:cTn id="9" dur="500" spd="-100000" fill="hold"/>
                                        <p:tgtEl>
                                          <p:spTgt spid="13"/>
                                        </p:tgtEl>
                                        <p:attrNameLst>
                                          <p:attrName>ppt_x</p:attrName>
                                          <p:attrName>ppt_y</p:attrName>
                                        </p:attrNameLst>
                                      </p:cBhvr>
                                      <p:rCtr x="-1289" y="0"/>
                                    </p:animMotion>
                                  </p:childTnLst>
                                </p:cTn>
                              </p:par>
                              <p:par>
                                <p:cTn id="10" presetID="10"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63" presetClass="path" presetSubtype="0" decel="100000" fill="hold" nodeType="withEffect">
                                  <p:stCondLst>
                                    <p:cond delay="0"/>
                                  </p:stCondLst>
                                  <p:childTnLst>
                                    <p:animMotion origin="layout" path="M -1.25E-6 3.7037E-6 L -0.02578 3.7037E-6 " pathEditMode="relative" rAng="0" ptsTypes="AA">
                                      <p:cBhvr>
                                        <p:cTn id="14" dur="500" spd="-100000" fill="hold"/>
                                        <p:tgtEl>
                                          <p:spTgt spid="28"/>
                                        </p:tgtEl>
                                        <p:attrNameLst>
                                          <p:attrName>ppt_x</p:attrName>
                                          <p:attrName>ppt_y</p:attrName>
                                        </p:attrNameLst>
                                      </p:cBhvr>
                                      <p:rCtr x="-1289" y="0"/>
                                    </p:animMotion>
                                  </p:childTnLst>
                                </p:cTn>
                              </p:par>
                              <p:par>
                                <p:cTn id="15" presetID="10" presetClass="entr" presetSubtype="0" fill="hold"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par>
                                <p:cTn id="18" presetID="63" presetClass="path" presetSubtype="0" decel="100000" fill="hold" nodeType="withEffect">
                                  <p:stCondLst>
                                    <p:cond delay="0"/>
                                  </p:stCondLst>
                                  <p:childTnLst>
                                    <p:animMotion origin="layout" path="M 3.33333E-6 -3.7037E-7 L -0.02578 -3.7037E-7 " pathEditMode="relative" rAng="0" ptsTypes="AA">
                                      <p:cBhvr>
                                        <p:cTn id="19" dur="500" spd="-100000" fill="hold"/>
                                        <p:tgtEl>
                                          <p:spTgt spid="53"/>
                                        </p:tgtEl>
                                        <p:attrNameLst>
                                          <p:attrName>ppt_x</p:attrName>
                                          <p:attrName>ppt_y</p:attrName>
                                        </p:attrNameLst>
                                      </p:cBhvr>
                                      <p:rCtr x="-1289" y="0"/>
                                    </p:animMotion>
                                  </p:childTnLst>
                                </p:cTn>
                              </p:par>
                              <p:par>
                                <p:cTn id="20" presetID="10" presetClass="entr" presetSubtype="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63" presetClass="path" presetSubtype="0" decel="100000" fill="hold" nodeType="withEffect">
                                  <p:stCondLst>
                                    <p:cond delay="0"/>
                                  </p:stCondLst>
                                  <p:childTnLst>
                                    <p:animMotion origin="layout" path="M -3.54167E-6 3.7037E-6 L -0.02578 3.7037E-6 " pathEditMode="relative" rAng="0" ptsTypes="AA">
                                      <p:cBhvr>
                                        <p:cTn id="24" dur="500" spd="-100000" fill="hold"/>
                                        <p:tgtEl>
                                          <p:spTgt spid="42"/>
                                        </p:tgtEl>
                                        <p:attrNameLst>
                                          <p:attrName>ppt_x</p:attrName>
                                          <p:attrName>ppt_y</p:attrName>
                                        </p:attrNameLst>
                                      </p:cBhvr>
                                      <p:rCtr x="-1289" y="0"/>
                                    </p:animMotion>
                                  </p:childTnLst>
                                </p:cTn>
                              </p:par>
                              <p:par>
                                <p:cTn id="25" presetID="10" presetClass="entr" presetSubtype="0" fill="hold" nodeType="withEffect">
                                  <p:stCondLst>
                                    <p:cond delay="10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63" presetClass="path" presetSubtype="0" decel="100000" fill="hold" nodeType="withEffect">
                                  <p:stCondLst>
                                    <p:cond delay="100"/>
                                  </p:stCondLst>
                                  <p:childTnLst>
                                    <p:animMotion origin="layout" path="M -3.54167E-6 3.7037E-6 L -0.02578 3.7037E-6 " pathEditMode="relative" rAng="0" ptsTypes="AA">
                                      <p:cBhvr>
                                        <p:cTn id="29" dur="500" spd="-100000" fill="hold"/>
                                        <p:tgtEl>
                                          <p:spTgt spid="25"/>
                                        </p:tgtEl>
                                        <p:attrNameLst>
                                          <p:attrName>ppt_x</p:attrName>
                                          <p:attrName>ppt_y</p:attrName>
                                        </p:attrNameLst>
                                      </p:cBhvr>
                                      <p:rCtr x="-1289" y="0"/>
                                    </p:animMotion>
                                  </p:childTnLst>
                                </p:cTn>
                              </p:par>
                              <p:par>
                                <p:cTn id="30" presetID="10" presetClass="entr" presetSubtype="0" fill="hold" grpId="0" nodeType="withEffect">
                                  <p:stCondLst>
                                    <p:cond delay="2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63" presetClass="path" presetSubtype="0" decel="100000" fill="hold" grpId="1" nodeType="withEffect">
                                  <p:stCondLst>
                                    <p:cond delay="200"/>
                                  </p:stCondLst>
                                  <p:childTnLst>
                                    <p:animMotion origin="layout" path="M -2.91667E-6 3.7037E-6 L -0.02578 3.7037E-6 " pathEditMode="relative" rAng="0" ptsTypes="AA">
                                      <p:cBhvr>
                                        <p:cTn id="34" dur="500" spd="-100000" fill="hold"/>
                                        <p:tgtEl>
                                          <p:spTgt spid="12"/>
                                        </p:tgtEl>
                                        <p:attrNameLst>
                                          <p:attrName>ppt_x</p:attrName>
                                          <p:attrName>ppt_y</p:attrName>
                                        </p:attrNameLst>
                                      </p:cBhvr>
                                      <p:rCtr x="-1289" y="0"/>
                                    </p:animMotion>
                                  </p:childTnLst>
                                </p:cTn>
                              </p:par>
                              <p:par>
                                <p:cTn id="35" presetID="10" presetClass="entr" presetSubtype="0" fill="hold" nodeType="withEffect">
                                  <p:stCondLst>
                                    <p:cond delay="2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63" presetClass="path" presetSubtype="0" decel="100000" fill="hold" nodeType="withEffect">
                                  <p:stCondLst>
                                    <p:cond delay="200"/>
                                  </p:stCondLst>
                                  <p:childTnLst>
                                    <p:animMotion origin="layout" path="M -2.91667E-6 3.7037E-6 L -0.02578 3.7037E-6 " pathEditMode="relative" rAng="0" ptsTypes="AA">
                                      <p:cBhvr>
                                        <p:cTn id="39" dur="500" spd="-100000" fill="hold"/>
                                        <p:tgtEl>
                                          <p:spTgt spid="16"/>
                                        </p:tgtEl>
                                        <p:attrNameLst>
                                          <p:attrName>ppt_x</p:attrName>
                                          <p:attrName>ppt_y</p:attrName>
                                        </p:attrNameLst>
                                      </p:cBhvr>
                                      <p:rCtr x="-1289" y="0"/>
                                    </p:animMotion>
                                  </p:childTnLst>
                                </p:cTn>
                              </p:par>
                              <p:par>
                                <p:cTn id="40" presetID="10" presetClass="entr" presetSubtype="0" fill="hold" nodeType="withEffect">
                                  <p:stCondLst>
                                    <p:cond delay="3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63" presetClass="path" presetSubtype="0" decel="100000" fill="hold" nodeType="withEffect">
                                  <p:stCondLst>
                                    <p:cond delay="300"/>
                                  </p:stCondLst>
                                  <p:childTnLst>
                                    <p:animMotion origin="layout" path="M 5E-6 3.7037E-6 L -0.02578 3.7037E-6 " pathEditMode="relative" rAng="0" ptsTypes="AA">
                                      <p:cBhvr>
                                        <p:cTn id="44" dur="500" spd="-100000" fill="hold"/>
                                        <p:tgtEl>
                                          <p:spTgt spid="21"/>
                                        </p:tgtEl>
                                        <p:attrNameLst>
                                          <p:attrName>ppt_x</p:attrName>
                                          <p:attrName>ppt_y</p:attrName>
                                        </p:attrNameLst>
                                      </p:cBhvr>
                                      <p:rCtr x="-1289" y="0"/>
                                    </p:animMotion>
                                  </p:childTnLst>
                                </p:cTn>
                              </p:par>
                              <p:par>
                                <p:cTn id="45" presetID="10" presetClass="entr" presetSubtype="0" fill="hold" grpId="0" nodeType="withEffect">
                                  <p:stCondLst>
                                    <p:cond delay="40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63" presetClass="path" presetSubtype="0" decel="100000" fill="hold" grpId="1" nodeType="withEffect">
                                  <p:stCondLst>
                                    <p:cond delay="400"/>
                                  </p:stCondLst>
                                  <p:childTnLst>
                                    <p:animMotion origin="layout" path="M -4.58333E-6 7.40741E-7 L -0.02578 7.40741E-7 " pathEditMode="relative" rAng="0" ptsTypes="AA">
                                      <p:cBhvr>
                                        <p:cTn id="49" dur="500" spd="-100000" fill="hold"/>
                                        <p:tgtEl>
                                          <p:spTgt spid="14"/>
                                        </p:tgtEl>
                                        <p:attrNameLst>
                                          <p:attrName>ppt_x</p:attrName>
                                          <p:attrName>ppt_y</p:attrName>
                                        </p:attrNameLst>
                                      </p:cBhvr>
                                      <p:rCtr x="-1289" y="0"/>
                                    </p:animMotion>
                                  </p:childTnLst>
                                </p:cTn>
                              </p:par>
                              <p:par>
                                <p:cTn id="50" presetID="10" presetClass="entr" presetSubtype="0" fill="hold" nodeType="withEffect">
                                  <p:stCondLst>
                                    <p:cond delay="40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par>
                                <p:cTn id="53" presetID="63" presetClass="path" presetSubtype="0" decel="100000" fill="hold" nodeType="withEffect">
                                  <p:stCondLst>
                                    <p:cond delay="400"/>
                                  </p:stCondLst>
                                  <p:childTnLst>
                                    <p:animMotion origin="layout" path="M 3.33333E-6 3.7037E-6 L -0.02578 3.7037E-6 " pathEditMode="relative" rAng="0" ptsTypes="AA">
                                      <p:cBhvr>
                                        <p:cTn id="54" dur="500" spd="-100000" fill="hold"/>
                                        <p:tgtEl>
                                          <p:spTgt spid="37"/>
                                        </p:tgtEl>
                                        <p:attrNameLst>
                                          <p:attrName>ppt_x</p:attrName>
                                          <p:attrName>ppt_y</p:attrName>
                                        </p:attrNameLst>
                                      </p:cBhvr>
                                      <p:rCtr x="-1289" y="0"/>
                                    </p:animMotion>
                                  </p:childTnLst>
                                </p:cTn>
                              </p:par>
                              <p:par>
                                <p:cTn id="55" presetID="10" presetClass="entr" presetSubtype="0" fill="hold" nodeType="withEffect">
                                  <p:stCondLst>
                                    <p:cond delay="40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500"/>
                                        <p:tgtEl>
                                          <p:spTgt spid="59"/>
                                        </p:tgtEl>
                                      </p:cBhvr>
                                    </p:animEffect>
                                  </p:childTnLst>
                                </p:cTn>
                              </p:par>
                              <p:par>
                                <p:cTn id="58" presetID="63" presetClass="path" presetSubtype="0" decel="100000" fill="hold" nodeType="withEffect">
                                  <p:stCondLst>
                                    <p:cond delay="400"/>
                                  </p:stCondLst>
                                  <p:childTnLst>
                                    <p:animMotion origin="layout" path="M -1.25E-6 3.7037E-6 L -0.02578 3.7037E-6 " pathEditMode="relative" rAng="0" ptsTypes="AA">
                                      <p:cBhvr>
                                        <p:cTn id="59" dur="500" spd="-100000" fill="hold"/>
                                        <p:tgtEl>
                                          <p:spTgt spid="59"/>
                                        </p:tgtEl>
                                        <p:attrNameLst>
                                          <p:attrName>ppt_x</p:attrName>
                                          <p:attrName>ppt_y</p:attrName>
                                        </p:attrNameLst>
                                      </p:cBhvr>
                                      <p:rCtr x="-1289" y="0"/>
                                    </p:animMotion>
                                  </p:childTnLst>
                                </p:cTn>
                              </p:par>
                              <p:par>
                                <p:cTn id="60" presetID="10" presetClass="entr" presetSubtype="0" fill="hold" nodeType="withEffect">
                                  <p:stCondLst>
                                    <p:cond delay="40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500"/>
                                        <p:tgtEl>
                                          <p:spTgt spid="48"/>
                                        </p:tgtEl>
                                      </p:cBhvr>
                                    </p:animEffect>
                                  </p:childTnLst>
                                </p:cTn>
                              </p:par>
                              <p:par>
                                <p:cTn id="63" presetID="63" presetClass="path" presetSubtype="0" decel="100000" fill="hold" nodeType="withEffect">
                                  <p:stCondLst>
                                    <p:cond delay="400"/>
                                  </p:stCondLst>
                                  <p:childTnLst>
                                    <p:animMotion origin="layout" path="M 2.91667E-6 3.7037E-6 L -0.02578 3.7037E-6 " pathEditMode="relative" rAng="0" ptsTypes="AA">
                                      <p:cBhvr>
                                        <p:cTn id="64" dur="500" spd="-100000" fill="hold"/>
                                        <p:tgtEl>
                                          <p:spTgt spid="48"/>
                                        </p:tgtEl>
                                        <p:attrNameLst>
                                          <p:attrName>ppt_x</p:attrName>
                                          <p:attrName>ppt_y</p:attrName>
                                        </p:attrNameLst>
                                      </p:cBhvr>
                                      <p:rCtr x="-1289" y="0"/>
                                    </p:animMotion>
                                  </p:childTnLst>
                                </p:cTn>
                              </p:par>
                              <p:par>
                                <p:cTn id="65" presetID="10" presetClass="entr" presetSubtype="0" fill="hold" grpId="0" nodeType="withEffect">
                                  <p:stCondLst>
                                    <p:cond delay="0"/>
                                  </p:stCondLst>
                                  <p:childTnLst>
                                    <p:set>
                                      <p:cBhvr>
                                        <p:cTn id="66" dur="1" fill="hold">
                                          <p:stCondLst>
                                            <p:cond delay="0"/>
                                          </p:stCondLst>
                                        </p:cTn>
                                        <p:tgtEl>
                                          <p:spTgt spid="64"/>
                                        </p:tgtEl>
                                        <p:attrNameLst>
                                          <p:attrName>style.visibility</p:attrName>
                                        </p:attrNameLst>
                                      </p:cBhvr>
                                      <p:to>
                                        <p:strVal val="visible"/>
                                      </p:to>
                                    </p:set>
                                    <p:animEffect transition="in" filter="fade">
                                      <p:cBhvr>
                                        <p:cTn id="67" dur="500"/>
                                        <p:tgtEl>
                                          <p:spTgt spid="64"/>
                                        </p:tgtEl>
                                      </p:cBhvr>
                                    </p:animEffect>
                                  </p:childTnLst>
                                </p:cTn>
                              </p:par>
                              <p:par>
                                <p:cTn id="68" presetID="63" presetClass="path" presetSubtype="0" decel="100000" fill="hold" grpId="1" nodeType="withEffect">
                                  <p:stCondLst>
                                    <p:cond delay="0"/>
                                  </p:stCondLst>
                                  <p:childTnLst>
                                    <p:animMotion origin="layout" path="M -3.125E-6 4.81481E-6 L -0.02578 4.81481E-6 " pathEditMode="relative" rAng="0" ptsTypes="AA">
                                      <p:cBhvr>
                                        <p:cTn id="69" dur="500" spd="-100000" fill="hold"/>
                                        <p:tgtEl>
                                          <p:spTgt spid="64"/>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p:bldP spid="13" grpId="1"/>
      <p:bldP spid="14" grpId="0"/>
      <p:bldP spid="14" grpId="1"/>
      <p:bldP spid="64" grpId="0"/>
      <p:bldP spid="64"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60A6D-62F6-44A6-85B4-A66A4642F975}"/>
              </a:ext>
            </a:extLst>
          </p:cNvPr>
          <p:cNvSpPr>
            <a:spLocks noGrp="1"/>
          </p:cNvSpPr>
          <p:nvPr>
            <p:ph type="title"/>
          </p:nvPr>
        </p:nvSpPr>
        <p:spPr/>
        <p:txBody>
          <a:bodyPr anchor="t" anchorCtr="0"/>
          <a:lstStyle/>
          <a:p>
            <a:r>
              <a:rPr lang="en-US" sz="4800" dirty="0">
                <a:solidFill>
                  <a:schemeClr val="tx1"/>
                </a:solidFill>
                <a:cs typeface="Calibri Light" panose="020F0302020204030204" pitchFamily="34" charset="0"/>
              </a:rPr>
              <a:t>Contemporary Cloud Data Lake</a:t>
            </a:r>
          </a:p>
        </p:txBody>
      </p:sp>
      <p:sp>
        <p:nvSpPr>
          <p:cNvPr id="132" name="Rectangle 131">
            <a:extLst>
              <a:ext uri="{FF2B5EF4-FFF2-40B4-BE49-F238E27FC236}">
                <a16:creationId xmlns:a16="http://schemas.microsoft.com/office/drawing/2014/main" id="{9C5E4339-7F7A-42F3-9166-6077DB139758}"/>
              </a:ext>
            </a:extLst>
          </p:cNvPr>
          <p:cNvSpPr/>
          <p:nvPr/>
        </p:nvSpPr>
        <p:spPr bwMode="auto">
          <a:xfrm>
            <a:off x="1428284" y="3665709"/>
            <a:ext cx="10391545" cy="951693"/>
          </a:xfrm>
          <a:prstGeom prst="rect">
            <a:avLst/>
          </a:prstGeom>
          <a:solidFill>
            <a:schemeClr val="accent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3" name="Group 132">
            <a:extLst>
              <a:ext uri="{FF2B5EF4-FFF2-40B4-BE49-F238E27FC236}">
                <a16:creationId xmlns:a16="http://schemas.microsoft.com/office/drawing/2014/main" id="{929867F1-F201-4198-B1C3-16FFEDB24ED0}"/>
              </a:ext>
            </a:extLst>
          </p:cNvPr>
          <p:cNvGrpSpPr/>
          <p:nvPr/>
        </p:nvGrpSpPr>
        <p:grpSpPr>
          <a:xfrm>
            <a:off x="1316549" y="3615529"/>
            <a:ext cx="10292400" cy="1001874"/>
            <a:chOff x="1311285" y="3577186"/>
            <a:chExt cx="10293860" cy="1002017"/>
          </a:xfrm>
        </p:grpSpPr>
        <p:pic>
          <p:nvPicPr>
            <p:cNvPr id="134" name="Picture 4" descr="Image result for spark">
              <a:extLst>
                <a:ext uri="{FF2B5EF4-FFF2-40B4-BE49-F238E27FC236}">
                  <a16:creationId xmlns:a16="http://schemas.microsoft.com/office/drawing/2014/main" id="{84C46603-7782-4DB6-AD90-9429137A7D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7697" y="4065576"/>
              <a:ext cx="918376" cy="513627"/>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6" descr="Image result for apache hive">
              <a:extLst>
                <a:ext uri="{FF2B5EF4-FFF2-40B4-BE49-F238E27FC236}">
                  <a16:creationId xmlns:a16="http://schemas.microsoft.com/office/drawing/2014/main" id="{A5595CC3-77AC-426E-A65E-647550B826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8958" y="3744058"/>
              <a:ext cx="622034" cy="58863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8" descr="Image result for hbase">
              <a:extLst>
                <a:ext uri="{FF2B5EF4-FFF2-40B4-BE49-F238E27FC236}">
                  <a16:creationId xmlns:a16="http://schemas.microsoft.com/office/drawing/2014/main" id="{B7CEC712-170F-49A2-88E4-CBD11193EDA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21438" y="3650508"/>
              <a:ext cx="966625" cy="763106"/>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0" descr="Image result for apache kafka">
              <a:extLst>
                <a:ext uri="{FF2B5EF4-FFF2-40B4-BE49-F238E27FC236}">
                  <a16:creationId xmlns:a16="http://schemas.microsoft.com/office/drawing/2014/main" id="{4AB27788-FE04-451A-B375-16D508957AE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69274" y="3989697"/>
              <a:ext cx="1401103" cy="439688"/>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12" descr="Image result for apache storm">
              <a:extLst>
                <a:ext uri="{FF2B5EF4-FFF2-40B4-BE49-F238E27FC236}">
                  <a16:creationId xmlns:a16="http://schemas.microsoft.com/office/drawing/2014/main" id="{CD2CB54F-63E1-4E67-8836-CDBA5AA594A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88210" y="3678698"/>
              <a:ext cx="1133091" cy="434853"/>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38">
              <a:extLst>
                <a:ext uri="{FF2B5EF4-FFF2-40B4-BE49-F238E27FC236}">
                  <a16:creationId xmlns:a16="http://schemas.microsoft.com/office/drawing/2014/main" id="{A3512103-A120-4B67-9FEC-F0857BDBC749}"/>
                </a:ext>
              </a:extLst>
            </p:cNvPr>
            <p:cNvPicPr>
              <a:picLocks noChangeAspect="1"/>
            </p:cNvPicPr>
            <p:nvPr/>
          </p:nvPicPr>
          <p:blipFill>
            <a:blip r:embed="rId8"/>
            <a:stretch>
              <a:fillRect/>
            </a:stretch>
          </p:blipFill>
          <p:spPr>
            <a:xfrm>
              <a:off x="6387693" y="4218740"/>
              <a:ext cx="1071639" cy="303601"/>
            </a:xfrm>
            <a:prstGeom prst="rect">
              <a:avLst/>
            </a:prstGeom>
          </p:spPr>
        </p:pic>
        <p:pic>
          <p:nvPicPr>
            <p:cNvPr id="140" name="Picture 139">
              <a:extLst>
                <a:ext uri="{FF2B5EF4-FFF2-40B4-BE49-F238E27FC236}">
                  <a16:creationId xmlns:a16="http://schemas.microsoft.com/office/drawing/2014/main" id="{FA219C01-FD2F-4EA6-A436-7ED81135BA9D}"/>
                </a:ext>
              </a:extLst>
            </p:cNvPr>
            <p:cNvPicPr>
              <a:picLocks noChangeAspect="1"/>
            </p:cNvPicPr>
            <p:nvPr/>
          </p:nvPicPr>
          <p:blipFill>
            <a:blip r:embed="rId9"/>
            <a:stretch>
              <a:fillRect/>
            </a:stretch>
          </p:blipFill>
          <p:spPr>
            <a:xfrm>
              <a:off x="4043762" y="3832416"/>
              <a:ext cx="950915" cy="664888"/>
            </a:xfrm>
            <a:prstGeom prst="rect">
              <a:avLst/>
            </a:prstGeom>
          </p:spPr>
        </p:pic>
        <p:sp>
          <p:nvSpPr>
            <p:cNvPr id="141" name="Rectangle 140">
              <a:extLst>
                <a:ext uri="{FF2B5EF4-FFF2-40B4-BE49-F238E27FC236}">
                  <a16:creationId xmlns:a16="http://schemas.microsoft.com/office/drawing/2014/main" id="{58D79DE1-16B2-42EC-B6F5-21E2DA26C458}"/>
                </a:ext>
              </a:extLst>
            </p:cNvPr>
            <p:cNvSpPr/>
            <p:nvPr/>
          </p:nvSpPr>
          <p:spPr bwMode="auto">
            <a:xfrm>
              <a:off x="1311285" y="3577186"/>
              <a:ext cx="1917055" cy="60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599" b="1"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Azure HDInsight</a:t>
              </a:r>
            </a:p>
          </p:txBody>
        </p:sp>
        <p:pic>
          <p:nvPicPr>
            <p:cNvPr id="142" name="Picture 141">
              <a:extLst>
                <a:ext uri="{FF2B5EF4-FFF2-40B4-BE49-F238E27FC236}">
                  <a16:creationId xmlns:a16="http://schemas.microsoft.com/office/drawing/2014/main" id="{FA7FE5DC-3691-43D2-BBC1-74D13A9467E9}"/>
                </a:ext>
              </a:extLst>
            </p:cNvPr>
            <p:cNvPicPr>
              <a:picLocks noChangeAspect="1"/>
            </p:cNvPicPr>
            <p:nvPr/>
          </p:nvPicPr>
          <p:blipFill>
            <a:blip r:embed="rId10"/>
            <a:stretch>
              <a:fillRect/>
            </a:stretch>
          </p:blipFill>
          <p:spPr>
            <a:xfrm>
              <a:off x="10213132" y="3717001"/>
              <a:ext cx="614996" cy="614996"/>
            </a:xfrm>
            <a:prstGeom prst="rect">
              <a:avLst/>
            </a:prstGeom>
          </p:spPr>
        </p:pic>
        <p:pic>
          <p:nvPicPr>
            <p:cNvPr id="143" name="Picture 142">
              <a:extLst>
                <a:ext uri="{FF2B5EF4-FFF2-40B4-BE49-F238E27FC236}">
                  <a16:creationId xmlns:a16="http://schemas.microsoft.com/office/drawing/2014/main" id="{7EE99F5B-4455-45B8-A8BE-A01BBF113E43}"/>
                </a:ext>
              </a:extLst>
            </p:cNvPr>
            <p:cNvPicPr>
              <a:picLocks noChangeAspect="1"/>
            </p:cNvPicPr>
            <p:nvPr/>
          </p:nvPicPr>
          <p:blipFill>
            <a:blip r:embed="rId11"/>
            <a:stretch>
              <a:fillRect/>
            </a:stretch>
          </p:blipFill>
          <p:spPr>
            <a:xfrm>
              <a:off x="10828128" y="3818000"/>
              <a:ext cx="777017" cy="469824"/>
            </a:xfrm>
            <a:prstGeom prst="rect">
              <a:avLst/>
            </a:prstGeom>
          </p:spPr>
        </p:pic>
      </p:grpSp>
      <p:sp>
        <p:nvSpPr>
          <p:cNvPr id="144" name="Block Arc 143">
            <a:extLst>
              <a:ext uri="{FF2B5EF4-FFF2-40B4-BE49-F238E27FC236}">
                <a16:creationId xmlns:a16="http://schemas.microsoft.com/office/drawing/2014/main" id="{0C4FF23A-F174-4E60-AEA3-5F3C8B4A01E9}"/>
              </a:ext>
            </a:extLst>
          </p:cNvPr>
          <p:cNvSpPr/>
          <p:nvPr/>
        </p:nvSpPr>
        <p:spPr bwMode="auto">
          <a:xfrm>
            <a:off x="180310" y="4717944"/>
            <a:ext cx="11748315" cy="2209487"/>
          </a:xfrm>
          <a:prstGeom prst="blockArc">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Blob Storage</a:t>
            </a:r>
          </a:p>
        </p:txBody>
      </p:sp>
      <p:grpSp>
        <p:nvGrpSpPr>
          <p:cNvPr id="145" name="Group 3">
            <a:extLst>
              <a:ext uri="{FF2B5EF4-FFF2-40B4-BE49-F238E27FC236}">
                <a16:creationId xmlns:a16="http://schemas.microsoft.com/office/drawing/2014/main" id="{7483E7B8-6D2D-4F8A-AAC6-62E4A72F008E}"/>
              </a:ext>
            </a:extLst>
          </p:cNvPr>
          <p:cNvGrpSpPr/>
          <p:nvPr/>
        </p:nvGrpSpPr>
        <p:grpSpPr>
          <a:xfrm>
            <a:off x="2460444" y="2044897"/>
            <a:ext cx="1577621" cy="1402895"/>
            <a:chOff x="2459911" y="2044691"/>
            <a:chExt cx="1577845" cy="1403094"/>
          </a:xfrm>
        </p:grpSpPr>
        <p:grpSp>
          <p:nvGrpSpPr>
            <p:cNvPr id="146" name="Group 4">
              <a:extLst>
                <a:ext uri="{FF2B5EF4-FFF2-40B4-BE49-F238E27FC236}">
                  <a16:creationId xmlns:a16="http://schemas.microsoft.com/office/drawing/2014/main" id="{B672E6A8-614E-4313-96B6-DA9986E5F02D}"/>
                </a:ext>
              </a:extLst>
            </p:cNvPr>
            <p:cNvGrpSpPr/>
            <p:nvPr/>
          </p:nvGrpSpPr>
          <p:grpSpPr>
            <a:xfrm>
              <a:off x="2777952" y="2739895"/>
              <a:ext cx="1259804" cy="707890"/>
              <a:chOff x="9409112" y="1403648"/>
              <a:chExt cx="1259804" cy="707890"/>
            </a:xfrm>
          </p:grpSpPr>
          <p:sp>
            <p:nvSpPr>
              <p:cNvPr id="150" name="Rectangle 11">
                <a:extLst>
                  <a:ext uri="{FF2B5EF4-FFF2-40B4-BE49-F238E27FC236}">
                    <a16:creationId xmlns:a16="http://schemas.microsoft.com/office/drawing/2014/main" id="{0CB549F9-E587-4D82-970E-5EA0FACD29E1}"/>
                  </a:ext>
                </a:extLst>
              </p:cNvPr>
              <p:cNvSpPr/>
              <p:nvPr/>
            </p:nvSpPr>
            <p:spPr bwMode="auto">
              <a:xfrm>
                <a:off x="9409112" y="1769777"/>
                <a:ext cx="1259804"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rPr>
                  <a:t>IoT</a:t>
                </a: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 Hub</a:t>
                </a:r>
              </a:p>
            </p:txBody>
          </p:sp>
          <p:pic>
            <p:nvPicPr>
              <p:cNvPr id="151" name="Graphic 150">
                <a:extLst>
                  <a:ext uri="{FF2B5EF4-FFF2-40B4-BE49-F238E27FC236}">
                    <a16:creationId xmlns:a16="http://schemas.microsoft.com/office/drawing/2014/main" id="{9C27E845-3338-4E7B-98EE-75711AE0073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84075" y="1403648"/>
                <a:ext cx="460015" cy="460015"/>
              </a:xfrm>
              <a:prstGeom prst="rect">
                <a:avLst/>
              </a:prstGeom>
            </p:spPr>
          </p:pic>
        </p:grpSp>
        <p:grpSp>
          <p:nvGrpSpPr>
            <p:cNvPr id="147" name="Group 5">
              <a:extLst>
                <a:ext uri="{FF2B5EF4-FFF2-40B4-BE49-F238E27FC236}">
                  <a16:creationId xmlns:a16="http://schemas.microsoft.com/office/drawing/2014/main" id="{45F4705D-AACD-4B2F-8452-C75DBDC6E5B4}"/>
                </a:ext>
              </a:extLst>
            </p:cNvPr>
            <p:cNvGrpSpPr/>
            <p:nvPr/>
          </p:nvGrpSpPr>
          <p:grpSpPr>
            <a:xfrm>
              <a:off x="2459911" y="2044691"/>
              <a:ext cx="1259804" cy="706886"/>
              <a:chOff x="9384180" y="2397112"/>
              <a:chExt cx="1259804" cy="706886"/>
            </a:xfrm>
          </p:grpSpPr>
          <p:sp>
            <p:nvSpPr>
              <p:cNvPr id="148" name="Rectangle 6">
                <a:extLst>
                  <a:ext uri="{FF2B5EF4-FFF2-40B4-BE49-F238E27FC236}">
                    <a16:creationId xmlns:a16="http://schemas.microsoft.com/office/drawing/2014/main" id="{8332200D-7228-46C3-A5CD-07E22CF57966}"/>
                  </a:ext>
                </a:extLst>
              </p:cNvPr>
              <p:cNvSpPr/>
              <p:nvPr/>
            </p:nvSpPr>
            <p:spPr bwMode="auto">
              <a:xfrm>
                <a:off x="9384180" y="2762237"/>
                <a:ext cx="1259804"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Event Hubs</a:t>
                </a:r>
              </a:p>
            </p:txBody>
          </p:sp>
          <p:pic>
            <p:nvPicPr>
              <p:cNvPr id="149" name="Graphic 148">
                <a:extLst>
                  <a:ext uri="{FF2B5EF4-FFF2-40B4-BE49-F238E27FC236}">
                    <a16:creationId xmlns:a16="http://schemas.microsoft.com/office/drawing/2014/main" id="{542BBFD6-F0CE-44AA-AD43-7042184AEDB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784075" y="2397112"/>
                <a:ext cx="471355" cy="471355"/>
              </a:xfrm>
              <a:prstGeom prst="rect">
                <a:avLst/>
              </a:prstGeom>
            </p:spPr>
          </p:pic>
        </p:grpSp>
      </p:grpSp>
      <p:grpSp>
        <p:nvGrpSpPr>
          <p:cNvPr id="152" name="Group 32">
            <a:extLst>
              <a:ext uri="{FF2B5EF4-FFF2-40B4-BE49-F238E27FC236}">
                <a16:creationId xmlns:a16="http://schemas.microsoft.com/office/drawing/2014/main" id="{FF689DEC-9D58-4549-B044-8C4F843FE87A}"/>
              </a:ext>
            </a:extLst>
          </p:cNvPr>
          <p:cNvGrpSpPr/>
          <p:nvPr/>
        </p:nvGrpSpPr>
        <p:grpSpPr>
          <a:xfrm>
            <a:off x="8150698" y="2226545"/>
            <a:ext cx="1564383" cy="824304"/>
            <a:chOff x="9374903" y="3236156"/>
            <a:chExt cx="1564605" cy="824421"/>
          </a:xfrm>
        </p:grpSpPr>
        <p:sp>
          <p:nvSpPr>
            <p:cNvPr id="153" name="Rectangle 66">
              <a:extLst>
                <a:ext uri="{FF2B5EF4-FFF2-40B4-BE49-F238E27FC236}">
                  <a16:creationId xmlns:a16="http://schemas.microsoft.com/office/drawing/2014/main" id="{BAE971A0-1B55-4FC3-922C-362084BA6B7E}"/>
                </a:ext>
              </a:extLst>
            </p:cNvPr>
            <p:cNvSpPr/>
            <p:nvPr/>
          </p:nvSpPr>
          <p:spPr bwMode="auto">
            <a:xfrm>
              <a:off x="9374903" y="3718816"/>
              <a:ext cx="1564605"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Data Warehouse</a:t>
              </a:r>
            </a:p>
          </p:txBody>
        </p:sp>
        <p:pic>
          <p:nvPicPr>
            <p:cNvPr id="154" name="Graphic 153">
              <a:extLst>
                <a:ext uri="{FF2B5EF4-FFF2-40B4-BE49-F238E27FC236}">
                  <a16:creationId xmlns:a16="http://schemas.microsoft.com/office/drawing/2014/main" id="{51DF88A9-B146-43B1-94BE-01A9BF641E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66124" y="3236156"/>
              <a:ext cx="647191" cy="647191"/>
            </a:xfrm>
            <a:prstGeom prst="rect">
              <a:avLst/>
            </a:prstGeom>
          </p:spPr>
        </p:pic>
      </p:grpSp>
      <p:grpSp>
        <p:nvGrpSpPr>
          <p:cNvPr id="155" name="Group 83">
            <a:extLst>
              <a:ext uri="{FF2B5EF4-FFF2-40B4-BE49-F238E27FC236}">
                <a16:creationId xmlns:a16="http://schemas.microsoft.com/office/drawing/2014/main" id="{0C105B4C-090F-4931-BB11-CA02F09EAF2C}"/>
              </a:ext>
            </a:extLst>
          </p:cNvPr>
          <p:cNvGrpSpPr/>
          <p:nvPr/>
        </p:nvGrpSpPr>
        <p:grpSpPr>
          <a:xfrm>
            <a:off x="40121" y="2085211"/>
            <a:ext cx="2647789" cy="1500394"/>
            <a:chOff x="39244" y="2085011"/>
            <a:chExt cx="2648164" cy="1500607"/>
          </a:xfrm>
        </p:grpSpPr>
        <p:grpSp>
          <p:nvGrpSpPr>
            <p:cNvPr id="156" name="Group 84">
              <a:extLst>
                <a:ext uri="{FF2B5EF4-FFF2-40B4-BE49-F238E27FC236}">
                  <a16:creationId xmlns:a16="http://schemas.microsoft.com/office/drawing/2014/main" id="{E8FE2351-AF7F-4172-A242-FF21FECD93A2}"/>
                </a:ext>
              </a:extLst>
            </p:cNvPr>
            <p:cNvGrpSpPr/>
            <p:nvPr/>
          </p:nvGrpSpPr>
          <p:grpSpPr>
            <a:xfrm>
              <a:off x="781557" y="2873149"/>
              <a:ext cx="1259804" cy="712469"/>
              <a:chOff x="7125890" y="1393928"/>
              <a:chExt cx="1259804" cy="712469"/>
            </a:xfrm>
          </p:grpSpPr>
          <p:pic>
            <p:nvPicPr>
              <p:cNvPr id="166" name="Graphic 165">
                <a:extLst>
                  <a:ext uri="{FF2B5EF4-FFF2-40B4-BE49-F238E27FC236}">
                    <a16:creationId xmlns:a16="http://schemas.microsoft.com/office/drawing/2014/main" id="{FD6F4C72-6F77-4C99-8785-B78A79EB1B9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517667" y="1393928"/>
                <a:ext cx="476250" cy="476250"/>
              </a:xfrm>
              <a:prstGeom prst="rect">
                <a:avLst/>
              </a:prstGeom>
            </p:spPr>
          </p:pic>
          <p:sp>
            <p:nvSpPr>
              <p:cNvPr id="167" name="Rectangle 99">
                <a:extLst>
                  <a:ext uri="{FF2B5EF4-FFF2-40B4-BE49-F238E27FC236}">
                    <a16:creationId xmlns:a16="http://schemas.microsoft.com/office/drawing/2014/main" id="{06AF97EC-1A8E-484E-B6BC-0FA649E9525F}"/>
                  </a:ext>
                </a:extLst>
              </p:cNvPr>
              <p:cNvSpPr/>
              <p:nvPr/>
            </p:nvSpPr>
            <p:spPr bwMode="auto">
              <a:xfrm>
                <a:off x="7125890" y="1764636"/>
                <a:ext cx="1259804"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Data Factory</a:t>
                </a:r>
              </a:p>
            </p:txBody>
          </p:sp>
        </p:grpSp>
        <p:grpSp>
          <p:nvGrpSpPr>
            <p:cNvPr id="157" name="Group 85">
              <a:extLst>
                <a:ext uri="{FF2B5EF4-FFF2-40B4-BE49-F238E27FC236}">
                  <a16:creationId xmlns:a16="http://schemas.microsoft.com/office/drawing/2014/main" id="{B5DF5AE3-42CD-45BE-B9AE-EC4295AE933B}"/>
                </a:ext>
              </a:extLst>
            </p:cNvPr>
            <p:cNvGrpSpPr/>
            <p:nvPr/>
          </p:nvGrpSpPr>
          <p:grpSpPr>
            <a:xfrm>
              <a:off x="39244" y="2224320"/>
              <a:ext cx="1259804" cy="673621"/>
              <a:chOff x="8352878" y="3265215"/>
              <a:chExt cx="1259804" cy="673621"/>
            </a:xfrm>
          </p:grpSpPr>
          <p:sp>
            <p:nvSpPr>
              <p:cNvPr id="164" name="Rectangle 96">
                <a:extLst>
                  <a:ext uri="{FF2B5EF4-FFF2-40B4-BE49-F238E27FC236}">
                    <a16:creationId xmlns:a16="http://schemas.microsoft.com/office/drawing/2014/main" id="{483C5964-C8B3-4A60-B535-0D6A3FB667B5}"/>
                  </a:ext>
                </a:extLst>
              </p:cNvPr>
              <p:cNvSpPr/>
              <p:nvPr/>
            </p:nvSpPr>
            <p:spPr bwMode="auto">
              <a:xfrm>
                <a:off x="8352878" y="3597075"/>
                <a:ext cx="1259804"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App Insights</a:t>
                </a:r>
              </a:p>
            </p:txBody>
          </p:sp>
          <p:pic>
            <p:nvPicPr>
              <p:cNvPr id="165" name="Graphic 164">
                <a:extLst>
                  <a:ext uri="{FF2B5EF4-FFF2-40B4-BE49-F238E27FC236}">
                    <a16:creationId xmlns:a16="http://schemas.microsoft.com/office/drawing/2014/main" id="{B9210EA4-45EE-4A4C-B11A-66DB95A634C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28043" y="3265215"/>
                <a:ext cx="476250" cy="476250"/>
              </a:xfrm>
              <a:prstGeom prst="rect">
                <a:avLst/>
              </a:prstGeom>
            </p:spPr>
          </p:pic>
        </p:grpSp>
        <p:grpSp>
          <p:nvGrpSpPr>
            <p:cNvPr id="158" name="Group 86">
              <a:extLst>
                <a:ext uri="{FF2B5EF4-FFF2-40B4-BE49-F238E27FC236}">
                  <a16:creationId xmlns:a16="http://schemas.microsoft.com/office/drawing/2014/main" id="{F72EE875-C4EE-4D30-8FF0-21BDB3F498CA}"/>
                </a:ext>
              </a:extLst>
            </p:cNvPr>
            <p:cNvGrpSpPr/>
            <p:nvPr/>
          </p:nvGrpSpPr>
          <p:grpSpPr>
            <a:xfrm>
              <a:off x="1427604" y="2212565"/>
              <a:ext cx="1259804" cy="687230"/>
              <a:chOff x="10592289" y="3300934"/>
              <a:chExt cx="1259804" cy="687230"/>
            </a:xfrm>
          </p:grpSpPr>
          <p:sp>
            <p:nvSpPr>
              <p:cNvPr id="162" name="Rectangle 94">
                <a:extLst>
                  <a:ext uri="{FF2B5EF4-FFF2-40B4-BE49-F238E27FC236}">
                    <a16:creationId xmlns:a16="http://schemas.microsoft.com/office/drawing/2014/main" id="{86C3B6A4-1CE5-458F-9001-81A3B10EF062}"/>
                  </a:ext>
                </a:extLst>
              </p:cNvPr>
              <p:cNvSpPr/>
              <p:nvPr/>
            </p:nvSpPr>
            <p:spPr bwMode="auto">
              <a:xfrm>
                <a:off x="10592289" y="3646403"/>
                <a:ext cx="1259804"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Log Analytics</a:t>
                </a:r>
              </a:p>
            </p:txBody>
          </p:sp>
          <p:pic>
            <p:nvPicPr>
              <p:cNvPr id="163" name="Graphic 162">
                <a:extLst>
                  <a:ext uri="{FF2B5EF4-FFF2-40B4-BE49-F238E27FC236}">
                    <a16:creationId xmlns:a16="http://schemas.microsoft.com/office/drawing/2014/main" id="{4AE2A6A3-9BF4-4E2A-BEDB-386423D34F6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939508" y="3300934"/>
                <a:ext cx="476250" cy="476250"/>
              </a:xfrm>
              <a:prstGeom prst="rect">
                <a:avLst/>
              </a:prstGeom>
            </p:spPr>
          </p:pic>
        </p:grpSp>
        <p:grpSp>
          <p:nvGrpSpPr>
            <p:cNvPr id="159" name="Group 88">
              <a:extLst>
                <a:ext uri="{FF2B5EF4-FFF2-40B4-BE49-F238E27FC236}">
                  <a16:creationId xmlns:a16="http://schemas.microsoft.com/office/drawing/2014/main" id="{0C4BDA6A-2821-4BED-8A1B-FE6F82F2790B}"/>
                </a:ext>
              </a:extLst>
            </p:cNvPr>
            <p:cNvGrpSpPr/>
            <p:nvPr/>
          </p:nvGrpSpPr>
          <p:grpSpPr>
            <a:xfrm>
              <a:off x="731837" y="2085011"/>
              <a:ext cx="1259804" cy="625564"/>
              <a:chOff x="9627607" y="4000256"/>
              <a:chExt cx="1259804" cy="625564"/>
            </a:xfrm>
          </p:grpSpPr>
          <p:sp>
            <p:nvSpPr>
              <p:cNvPr id="160" name="Rectangle 92">
                <a:extLst>
                  <a:ext uri="{FF2B5EF4-FFF2-40B4-BE49-F238E27FC236}">
                    <a16:creationId xmlns:a16="http://schemas.microsoft.com/office/drawing/2014/main" id="{87BF3AD7-230B-4BF8-B892-E61D9A6B7EB9}"/>
                  </a:ext>
                </a:extLst>
              </p:cNvPr>
              <p:cNvSpPr/>
              <p:nvPr/>
            </p:nvSpPr>
            <p:spPr bwMode="auto">
              <a:xfrm>
                <a:off x="9627607" y="4284059"/>
                <a:ext cx="1259804"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Monitor</a:t>
                </a:r>
              </a:p>
            </p:txBody>
          </p:sp>
          <p:pic>
            <p:nvPicPr>
              <p:cNvPr id="161" name="Graphic 160">
                <a:extLst>
                  <a:ext uri="{FF2B5EF4-FFF2-40B4-BE49-F238E27FC236}">
                    <a16:creationId xmlns:a16="http://schemas.microsoft.com/office/drawing/2014/main" id="{C7A36DCE-F0F8-4ECA-9318-72C27AFABD3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987473" y="4000256"/>
                <a:ext cx="434966" cy="434966"/>
              </a:xfrm>
              <a:prstGeom prst="rect">
                <a:avLst/>
              </a:prstGeom>
            </p:spPr>
          </p:pic>
        </p:grpSp>
      </p:grpSp>
      <p:grpSp>
        <p:nvGrpSpPr>
          <p:cNvPr id="168" name="Group 113">
            <a:extLst>
              <a:ext uri="{FF2B5EF4-FFF2-40B4-BE49-F238E27FC236}">
                <a16:creationId xmlns:a16="http://schemas.microsoft.com/office/drawing/2014/main" id="{913C6163-E7E2-4269-94FE-D5879055EA17}"/>
              </a:ext>
            </a:extLst>
          </p:cNvPr>
          <p:cNvGrpSpPr/>
          <p:nvPr/>
        </p:nvGrpSpPr>
        <p:grpSpPr>
          <a:xfrm>
            <a:off x="9799129" y="2187206"/>
            <a:ext cx="2020700" cy="1362825"/>
            <a:chOff x="9799637" y="2187020"/>
            <a:chExt cx="2020986" cy="1363018"/>
          </a:xfrm>
        </p:grpSpPr>
        <p:grpSp>
          <p:nvGrpSpPr>
            <p:cNvPr id="169" name="Group 114">
              <a:extLst>
                <a:ext uri="{FF2B5EF4-FFF2-40B4-BE49-F238E27FC236}">
                  <a16:creationId xmlns:a16="http://schemas.microsoft.com/office/drawing/2014/main" id="{0CC4E340-CC41-426E-AECA-6BE69858D598}"/>
                </a:ext>
              </a:extLst>
            </p:cNvPr>
            <p:cNvGrpSpPr/>
            <p:nvPr/>
          </p:nvGrpSpPr>
          <p:grpSpPr>
            <a:xfrm>
              <a:off x="10158461" y="2853536"/>
              <a:ext cx="1259804" cy="696502"/>
              <a:chOff x="10468420" y="1343517"/>
              <a:chExt cx="1259804" cy="696502"/>
            </a:xfrm>
          </p:grpSpPr>
          <p:sp>
            <p:nvSpPr>
              <p:cNvPr id="176" name="Rectangle 121">
                <a:extLst>
                  <a:ext uri="{FF2B5EF4-FFF2-40B4-BE49-F238E27FC236}">
                    <a16:creationId xmlns:a16="http://schemas.microsoft.com/office/drawing/2014/main" id="{BCFA10AA-8627-4E1E-8997-4D6D058AD270}"/>
                  </a:ext>
                </a:extLst>
              </p:cNvPr>
              <p:cNvSpPr/>
              <p:nvPr/>
            </p:nvSpPr>
            <p:spPr bwMode="auto">
              <a:xfrm>
                <a:off x="10468420" y="1698258"/>
                <a:ext cx="1259804"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CDN</a:t>
                </a:r>
              </a:p>
            </p:txBody>
          </p:sp>
          <p:pic>
            <p:nvPicPr>
              <p:cNvPr id="177" name="Graphic 176">
                <a:extLst>
                  <a:ext uri="{FF2B5EF4-FFF2-40B4-BE49-F238E27FC236}">
                    <a16:creationId xmlns:a16="http://schemas.microsoft.com/office/drawing/2014/main" id="{10CC03A0-69DF-47C9-AD61-3AF8DCA0258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692473" y="1343516"/>
                <a:ext cx="631164" cy="631164"/>
              </a:xfrm>
              <a:prstGeom prst="rect">
                <a:avLst/>
              </a:prstGeom>
            </p:spPr>
          </p:pic>
        </p:grpSp>
        <p:grpSp>
          <p:nvGrpSpPr>
            <p:cNvPr id="170" name="Group 115">
              <a:extLst>
                <a:ext uri="{FF2B5EF4-FFF2-40B4-BE49-F238E27FC236}">
                  <a16:creationId xmlns:a16="http://schemas.microsoft.com/office/drawing/2014/main" id="{D0366357-4B91-4B59-A238-FB2721A28823}"/>
                </a:ext>
              </a:extLst>
            </p:cNvPr>
            <p:cNvGrpSpPr/>
            <p:nvPr/>
          </p:nvGrpSpPr>
          <p:grpSpPr>
            <a:xfrm>
              <a:off x="9799637" y="2199757"/>
              <a:ext cx="1259804" cy="698184"/>
              <a:chOff x="10458970" y="2424933"/>
              <a:chExt cx="1259804" cy="698184"/>
            </a:xfrm>
          </p:grpSpPr>
          <p:sp>
            <p:nvSpPr>
              <p:cNvPr id="174" name="Rectangle 119">
                <a:extLst>
                  <a:ext uri="{FF2B5EF4-FFF2-40B4-BE49-F238E27FC236}">
                    <a16:creationId xmlns:a16="http://schemas.microsoft.com/office/drawing/2014/main" id="{80B43986-9D4A-456F-A68B-75AD3F5D56F6}"/>
                  </a:ext>
                </a:extLst>
              </p:cNvPr>
              <p:cNvSpPr/>
              <p:nvPr/>
            </p:nvSpPr>
            <p:spPr bwMode="auto">
              <a:xfrm>
                <a:off x="10458970" y="2781356"/>
                <a:ext cx="1259804"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Search</a:t>
                </a:r>
              </a:p>
            </p:txBody>
          </p:sp>
          <p:pic>
            <p:nvPicPr>
              <p:cNvPr id="175" name="Graphic 174">
                <a:extLst>
                  <a:ext uri="{FF2B5EF4-FFF2-40B4-BE49-F238E27FC236}">
                    <a16:creationId xmlns:a16="http://schemas.microsoft.com/office/drawing/2014/main" id="{3418685B-7BB3-4005-9FF2-54EC501D00C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850747" y="2424933"/>
                <a:ext cx="476250" cy="476250"/>
              </a:xfrm>
              <a:prstGeom prst="rect">
                <a:avLst/>
              </a:prstGeom>
            </p:spPr>
          </p:pic>
        </p:grpSp>
        <p:grpSp>
          <p:nvGrpSpPr>
            <p:cNvPr id="171" name="Group 116">
              <a:extLst>
                <a:ext uri="{FF2B5EF4-FFF2-40B4-BE49-F238E27FC236}">
                  <a16:creationId xmlns:a16="http://schemas.microsoft.com/office/drawing/2014/main" id="{01A82A9A-9DAB-4663-AAC3-F7DE85DF3145}"/>
                </a:ext>
              </a:extLst>
            </p:cNvPr>
            <p:cNvGrpSpPr/>
            <p:nvPr/>
          </p:nvGrpSpPr>
          <p:grpSpPr>
            <a:xfrm>
              <a:off x="10560819" y="2187020"/>
              <a:ext cx="1259804" cy="740111"/>
              <a:chOff x="10389323" y="3682381"/>
              <a:chExt cx="1259804" cy="740111"/>
            </a:xfrm>
          </p:grpSpPr>
          <p:sp>
            <p:nvSpPr>
              <p:cNvPr id="172" name="Rectangle 117">
                <a:extLst>
                  <a:ext uri="{FF2B5EF4-FFF2-40B4-BE49-F238E27FC236}">
                    <a16:creationId xmlns:a16="http://schemas.microsoft.com/office/drawing/2014/main" id="{2FEDBC83-317B-472C-92E0-3841E4BA0A58}"/>
                  </a:ext>
                </a:extLst>
              </p:cNvPr>
              <p:cNvSpPr/>
              <p:nvPr/>
            </p:nvSpPr>
            <p:spPr bwMode="auto">
              <a:xfrm>
                <a:off x="10389323" y="4080731"/>
                <a:ext cx="1259804"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Power BI</a:t>
                </a:r>
              </a:p>
            </p:txBody>
          </p:sp>
          <p:pic>
            <p:nvPicPr>
              <p:cNvPr id="173" name="Picture 118">
                <a:extLst>
                  <a:ext uri="{FF2B5EF4-FFF2-40B4-BE49-F238E27FC236}">
                    <a16:creationId xmlns:a16="http://schemas.microsoft.com/office/drawing/2014/main" id="{4D7062F3-F9B9-46DA-8BB5-31A665B3D7D1}"/>
                  </a:ext>
                </a:extLst>
              </p:cNvPr>
              <p:cNvPicPr>
                <a:picLocks noChangeAspect="1"/>
              </p:cNvPicPr>
              <p:nvPr/>
            </p:nvPicPr>
            <p:blipFill>
              <a:blip r:embed="rId30"/>
              <a:stretch>
                <a:fillRect/>
              </a:stretch>
            </p:blipFill>
            <p:spPr>
              <a:xfrm>
                <a:off x="10731520" y="3682381"/>
                <a:ext cx="535576" cy="535576"/>
              </a:xfrm>
              <a:prstGeom prst="rect">
                <a:avLst/>
              </a:prstGeom>
            </p:spPr>
          </p:pic>
        </p:grpSp>
      </p:grpSp>
      <p:graphicFrame>
        <p:nvGraphicFramePr>
          <p:cNvPr id="178" name="Table 177">
            <a:extLst>
              <a:ext uri="{FF2B5EF4-FFF2-40B4-BE49-F238E27FC236}">
                <a16:creationId xmlns:a16="http://schemas.microsoft.com/office/drawing/2014/main" id="{1C4A3F82-17F4-4655-83C9-171FB737EBD4}"/>
              </a:ext>
            </a:extLst>
          </p:cNvPr>
          <p:cNvGraphicFramePr>
            <a:graphicFrameLocks noGrp="1"/>
          </p:cNvGraphicFramePr>
          <p:nvPr>
            <p:extLst/>
          </p:nvPr>
        </p:nvGraphicFramePr>
        <p:xfrm>
          <a:off x="1137936" y="5401542"/>
          <a:ext cx="9752215" cy="1000110"/>
        </p:xfrm>
        <a:graphic>
          <a:graphicData uri="http://schemas.openxmlformats.org/drawingml/2006/table">
            <a:tbl>
              <a:tblPr>
                <a:tableStyleId>{2D5ABB26-0587-4C30-8999-92F81FD0307C}</a:tableStyleId>
              </a:tblPr>
              <a:tblGrid>
                <a:gridCol w="1950443">
                  <a:extLst>
                    <a:ext uri="{9D8B030D-6E8A-4147-A177-3AD203B41FA5}">
                      <a16:colId xmlns:a16="http://schemas.microsoft.com/office/drawing/2014/main" val="998028962"/>
                    </a:ext>
                  </a:extLst>
                </a:gridCol>
                <a:gridCol w="1950443">
                  <a:extLst>
                    <a:ext uri="{9D8B030D-6E8A-4147-A177-3AD203B41FA5}">
                      <a16:colId xmlns:a16="http://schemas.microsoft.com/office/drawing/2014/main" val="2469835603"/>
                    </a:ext>
                  </a:extLst>
                </a:gridCol>
                <a:gridCol w="1950443">
                  <a:extLst>
                    <a:ext uri="{9D8B030D-6E8A-4147-A177-3AD203B41FA5}">
                      <a16:colId xmlns:a16="http://schemas.microsoft.com/office/drawing/2014/main" val="3078762415"/>
                    </a:ext>
                  </a:extLst>
                </a:gridCol>
                <a:gridCol w="1950443">
                  <a:extLst>
                    <a:ext uri="{9D8B030D-6E8A-4147-A177-3AD203B41FA5}">
                      <a16:colId xmlns:a16="http://schemas.microsoft.com/office/drawing/2014/main" val="2707148476"/>
                    </a:ext>
                  </a:extLst>
                </a:gridCol>
                <a:gridCol w="1950443">
                  <a:extLst>
                    <a:ext uri="{9D8B030D-6E8A-4147-A177-3AD203B41FA5}">
                      <a16:colId xmlns:a16="http://schemas.microsoft.com/office/drawing/2014/main" val="2169660297"/>
                    </a:ext>
                  </a:extLst>
                </a:gridCol>
              </a:tblGrid>
              <a:tr h="370787">
                <a:tc gridSpan="5">
                  <a:txBody>
                    <a:bodyPr/>
                    <a:lstStyle/>
                    <a:p>
                      <a:pPr algn="ctr"/>
                      <a:r>
                        <a:rPr lang="en-US" sz="1600" b="1" dirty="0"/>
                        <a:t>Storage Qualities</a:t>
                      </a:r>
                    </a:p>
                  </a:txBody>
                  <a:tcPr marL="91427" marR="91427" marT="45713" marB="45713"/>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6056237"/>
                  </a:ext>
                </a:extLst>
              </a:tr>
              <a:tr h="629323">
                <a:tc>
                  <a:txBody>
                    <a:bodyPr/>
                    <a:lstStyle/>
                    <a:p>
                      <a:pPr algn="ctr"/>
                      <a:r>
                        <a:rPr lang="en-US" sz="1600" b="1" dirty="0"/>
                        <a:t>Open &amp; Interoperable</a:t>
                      </a:r>
                    </a:p>
                  </a:txBody>
                  <a:tcPr marL="91427" marR="91427" marT="45713" marB="45713"/>
                </a:tc>
                <a:tc>
                  <a:txBody>
                    <a:bodyPr/>
                    <a:lstStyle/>
                    <a:p>
                      <a:pPr algn="ctr"/>
                      <a:r>
                        <a:rPr lang="en-US" sz="1600" b="1" dirty="0"/>
                        <a:t>Manageable &amp; Cost Efficient</a:t>
                      </a:r>
                    </a:p>
                  </a:txBody>
                  <a:tcPr marL="91427" marR="91427" marT="45713" marB="45713"/>
                </a:tc>
                <a:tc>
                  <a:txBody>
                    <a:bodyPr/>
                    <a:lstStyle/>
                    <a:p>
                      <a:pPr algn="ctr"/>
                      <a:r>
                        <a:rPr lang="en-US" sz="1600" b="1" dirty="0"/>
                        <a:t>Scalable &amp; Performant</a:t>
                      </a:r>
                    </a:p>
                  </a:txBody>
                  <a:tcPr marL="91427" marR="91427" marT="45713" marB="45713"/>
                </a:tc>
                <a:tc>
                  <a:txBody>
                    <a:bodyPr/>
                    <a:lstStyle/>
                    <a:p>
                      <a:pPr algn="ctr"/>
                      <a:r>
                        <a:rPr lang="en-US" sz="1600" b="1"/>
                        <a:t>Secure &amp; Compliant</a:t>
                      </a:r>
                    </a:p>
                  </a:txBody>
                  <a:tcPr marL="91427" marR="91427" marT="45713" marB="45713"/>
                </a:tc>
                <a:tc>
                  <a:txBody>
                    <a:bodyPr/>
                    <a:lstStyle/>
                    <a:p>
                      <a:pPr algn="ctr"/>
                      <a:r>
                        <a:rPr lang="en-US" sz="1600" b="1" dirty="0"/>
                        <a:t>Durable &amp; Available</a:t>
                      </a:r>
                    </a:p>
                  </a:txBody>
                  <a:tcPr marL="91427" marR="91427" marT="45713" marB="45713"/>
                </a:tc>
                <a:extLst>
                  <a:ext uri="{0D108BD9-81ED-4DB2-BD59-A6C34878D82A}">
                    <a16:rowId xmlns:a16="http://schemas.microsoft.com/office/drawing/2014/main" val="1471602568"/>
                  </a:ext>
                </a:extLst>
              </a:tr>
            </a:tbl>
          </a:graphicData>
        </a:graphic>
      </p:graphicFrame>
      <p:grpSp>
        <p:nvGrpSpPr>
          <p:cNvPr id="179" name="Group 133">
            <a:extLst>
              <a:ext uri="{FF2B5EF4-FFF2-40B4-BE49-F238E27FC236}">
                <a16:creationId xmlns:a16="http://schemas.microsoft.com/office/drawing/2014/main" id="{D920536B-97DE-4FB5-A443-B38104CD43C2}"/>
              </a:ext>
            </a:extLst>
          </p:cNvPr>
          <p:cNvGrpSpPr/>
          <p:nvPr/>
        </p:nvGrpSpPr>
        <p:grpSpPr>
          <a:xfrm>
            <a:off x="3955388" y="1929179"/>
            <a:ext cx="3771307" cy="1736531"/>
            <a:chOff x="3955067" y="1928956"/>
            <a:chExt cx="3771841" cy="1736777"/>
          </a:xfrm>
        </p:grpSpPr>
        <p:grpSp>
          <p:nvGrpSpPr>
            <p:cNvPr id="180" name="Group 134">
              <a:extLst>
                <a:ext uri="{FF2B5EF4-FFF2-40B4-BE49-F238E27FC236}">
                  <a16:creationId xmlns:a16="http://schemas.microsoft.com/office/drawing/2014/main" id="{7802D68C-F53A-4B80-A065-06EBB92A5ADD}"/>
                </a:ext>
              </a:extLst>
            </p:cNvPr>
            <p:cNvGrpSpPr/>
            <p:nvPr/>
          </p:nvGrpSpPr>
          <p:grpSpPr>
            <a:xfrm>
              <a:off x="6129255" y="2223307"/>
              <a:ext cx="1597653" cy="699525"/>
              <a:chOff x="7896071" y="1409033"/>
              <a:chExt cx="1597653" cy="699525"/>
            </a:xfrm>
          </p:grpSpPr>
          <p:pic>
            <p:nvPicPr>
              <p:cNvPr id="193" name="Graphic 192">
                <a:extLst>
                  <a:ext uri="{FF2B5EF4-FFF2-40B4-BE49-F238E27FC236}">
                    <a16:creationId xmlns:a16="http://schemas.microsoft.com/office/drawing/2014/main" id="{57327CEA-A2CA-4D1B-B720-947B2D18326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441361" y="1409033"/>
                <a:ext cx="476250" cy="476250"/>
              </a:xfrm>
              <a:prstGeom prst="rect">
                <a:avLst/>
              </a:prstGeom>
            </p:spPr>
          </p:pic>
          <p:sp>
            <p:nvSpPr>
              <p:cNvPr id="194" name="Rectangle 148">
                <a:extLst>
                  <a:ext uri="{FF2B5EF4-FFF2-40B4-BE49-F238E27FC236}">
                    <a16:creationId xmlns:a16="http://schemas.microsoft.com/office/drawing/2014/main" id="{AD6ACCB6-FF6A-4E94-A561-8B6364D952DB}"/>
                  </a:ext>
                </a:extLst>
              </p:cNvPr>
              <p:cNvSpPr/>
              <p:nvPr/>
            </p:nvSpPr>
            <p:spPr bwMode="auto">
              <a:xfrm>
                <a:off x="7896071" y="1766797"/>
                <a:ext cx="1597653"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Machine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Learning</a:t>
                </a:r>
              </a:p>
            </p:txBody>
          </p:sp>
        </p:grpSp>
        <p:grpSp>
          <p:nvGrpSpPr>
            <p:cNvPr id="181" name="Group 135">
              <a:extLst>
                <a:ext uri="{FF2B5EF4-FFF2-40B4-BE49-F238E27FC236}">
                  <a16:creationId xmlns:a16="http://schemas.microsoft.com/office/drawing/2014/main" id="{9E21C88E-7479-4E91-8D8C-F18C72C0DEF2}"/>
                </a:ext>
              </a:extLst>
            </p:cNvPr>
            <p:cNvGrpSpPr/>
            <p:nvPr/>
          </p:nvGrpSpPr>
          <p:grpSpPr>
            <a:xfrm>
              <a:off x="3955067" y="2318107"/>
              <a:ext cx="1259804" cy="630088"/>
              <a:chOff x="7214930" y="2240886"/>
              <a:chExt cx="1259804" cy="630088"/>
            </a:xfrm>
          </p:grpSpPr>
          <p:pic>
            <p:nvPicPr>
              <p:cNvPr id="191" name="Graphic 190">
                <a:extLst>
                  <a:ext uri="{FF2B5EF4-FFF2-40B4-BE49-F238E27FC236}">
                    <a16:creationId xmlns:a16="http://schemas.microsoft.com/office/drawing/2014/main" id="{DF9EE129-7564-4705-9257-EB046F64AD2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7515070" y="2240886"/>
                <a:ext cx="476250" cy="476250"/>
              </a:xfrm>
              <a:prstGeom prst="rect">
                <a:avLst/>
              </a:prstGeom>
            </p:spPr>
          </p:pic>
          <p:sp>
            <p:nvSpPr>
              <p:cNvPr id="192" name="Rectangle 146">
                <a:extLst>
                  <a:ext uri="{FF2B5EF4-FFF2-40B4-BE49-F238E27FC236}">
                    <a16:creationId xmlns:a16="http://schemas.microsoft.com/office/drawing/2014/main" id="{6CF27467-245D-47D5-82E2-9FF9C58BCDB9}"/>
                  </a:ext>
                </a:extLst>
              </p:cNvPr>
              <p:cNvSpPr/>
              <p:nvPr/>
            </p:nvSpPr>
            <p:spPr bwMode="auto">
              <a:xfrm>
                <a:off x="7214930" y="2529213"/>
                <a:ext cx="1259804"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Stream Analytics</a:t>
                </a:r>
              </a:p>
            </p:txBody>
          </p:sp>
        </p:grpSp>
        <p:grpSp>
          <p:nvGrpSpPr>
            <p:cNvPr id="182" name="Group 136">
              <a:extLst>
                <a:ext uri="{FF2B5EF4-FFF2-40B4-BE49-F238E27FC236}">
                  <a16:creationId xmlns:a16="http://schemas.microsoft.com/office/drawing/2014/main" id="{2DE35381-4404-4694-A310-1EFB12596344}"/>
                </a:ext>
              </a:extLst>
            </p:cNvPr>
            <p:cNvGrpSpPr/>
            <p:nvPr/>
          </p:nvGrpSpPr>
          <p:grpSpPr>
            <a:xfrm>
              <a:off x="4636680" y="2936169"/>
              <a:ext cx="1259804" cy="729564"/>
              <a:chOff x="7297630" y="3202938"/>
              <a:chExt cx="1259804" cy="729564"/>
            </a:xfrm>
          </p:grpSpPr>
          <p:sp>
            <p:nvSpPr>
              <p:cNvPr id="189" name="Rectangle 143">
                <a:extLst>
                  <a:ext uri="{FF2B5EF4-FFF2-40B4-BE49-F238E27FC236}">
                    <a16:creationId xmlns:a16="http://schemas.microsoft.com/office/drawing/2014/main" id="{D47A70B0-2929-4DC8-BA38-C10022099E13}"/>
                  </a:ext>
                </a:extLst>
              </p:cNvPr>
              <p:cNvSpPr/>
              <p:nvPr/>
            </p:nvSpPr>
            <p:spPr bwMode="auto">
              <a:xfrm>
                <a:off x="7297630" y="3590741"/>
                <a:ext cx="1259804"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Batch</a:t>
                </a:r>
              </a:p>
            </p:txBody>
          </p:sp>
          <p:pic>
            <p:nvPicPr>
              <p:cNvPr id="190" name="Graphic 189">
                <a:extLst>
                  <a:ext uri="{FF2B5EF4-FFF2-40B4-BE49-F238E27FC236}">
                    <a16:creationId xmlns:a16="http://schemas.microsoft.com/office/drawing/2014/main" id="{13A47B66-F0EF-4B8F-A179-8B63C56E87BF}"/>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7655627" y="3202938"/>
                <a:ext cx="543810" cy="543810"/>
              </a:xfrm>
              <a:prstGeom prst="rect">
                <a:avLst/>
              </a:prstGeom>
            </p:spPr>
          </p:pic>
        </p:grpSp>
        <p:grpSp>
          <p:nvGrpSpPr>
            <p:cNvPr id="183" name="Group 137">
              <a:extLst>
                <a:ext uri="{FF2B5EF4-FFF2-40B4-BE49-F238E27FC236}">
                  <a16:creationId xmlns:a16="http://schemas.microsoft.com/office/drawing/2014/main" id="{FD5340EE-35A0-47B3-AD46-F0BCFA57DB7B}"/>
                </a:ext>
              </a:extLst>
            </p:cNvPr>
            <p:cNvGrpSpPr/>
            <p:nvPr/>
          </p:nvGrpSpPr>
          <p:grpSpPr>
            <a:xfrm>
              <a:off x="4655323" y="1928956"/>
              <a:ext cx="1164385" cy="651740"/>
              <a:chOff x="8244727" y="2320524"/>
              <a:chExt cx="1259804" cy="763470"/>
            </a:xfrm>
          </p:grpSpPr>
          <p:sp>
            <p:nvSpPr>
              <p:cNvPr id="187" name="Rectangle 141">
                <a:extLst>
                  <a:ext uri="{FF2B5EF4-FFF2-40B4-BE49-F238E27FC236}">
                    <a16:creationId xmlns:a16="http://schemas.microsoft.com/office/drawing/2014/main" id="{52EDF33F-693B-4A7A-89A3-D94BAADD8889}"/>
                  </a:ext>
                </a:extLst>
              </p:cNvPr>
              <p:cNvSpPr/>
              <p:nvPr/>
            </p:nvSpPr>
            <p:spPr bwMode="auto">
              <a:xfrm>
                <a:off x="8244727" y="2742233"/>
                <a:ext cx="1259804"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Functions</a:t>
                </a:r>
              </a:p>
            </p:txBody>
          </p:sp>
          <p:pic>
            <p:nvPicPr>
              <p:cNvPr id="188" name="Graphic 187">
                <a:extLst>
                  <a:ext uri="{FF2B5EF4-FFF2-40B4-BE49-F238E27FC236}">
                    <a16:creationId xmlns:a16="http://schemas.microsoft.com/office/drawing/2014/main" id="{6660AADE-9F3E-42DE-BED1-6A7D8CDFFA6D}"/>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499656" y="2320524"/>
                <a:ext cx="609600" cy="609600"/>
              </a:xfrm>
              <a:prstGeom prst="rect">
                <a:avLst/>
              </a:prstGeom>
            </p:spPr>
          </p:pic>
        </p:grpSp>
        <p:grpSp>
          <p:nvGrpSpPr>
            <p:cNvPr id="184" name="Group 138">
              <a:extLst>
                <a:ext uri="{FF2B5EF4-FFF2-40B4-BE49-F238E27FC236}">
                  <a16:creationId xmlns:a16="http://schemas.microsoft.com/office/drawing/2014/main" id="{2F983935-BC34-42C4-9BCE-85F585786711}"/>
                </a:ext>
              </a:extLst>
            </p:cNvPr>
            <p:cNvGrpSpPr/>
            <p:nvPr/>
          </p:nvGrpSpPr>
          <p:grpSpPr>
            <a:xfrm>
              <a:off x="5257309" y="2342294"/>
              <a:ext cx="1259804" cy="733291"/>
              <a:chOff x="5035616" y="2811462"/>
              <a:chExt cx="1259804" cy="733291"/>
            </a:xfrm>
          </p:grpSpPr>
          <p:pic>
            <p:nvPicPr>
              <p:cNvPr id="185" name="Graphic 184">
                <a:extLst>
                  <a:ext uri="{FF2B5EF4-FFF2-40B4-BE49-F238E27FC236}">
                    <a16:creationId xmlns:a16="http://schemas.microsoft.com/office/drawing/2014/main" id="{898A7E41-74E3-4FEA-A0CE-63053853B5E8}"/>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423126" y="2811462"/>
                <a:ext cx="476250" cy="476250"/>
              </a:xfrm>
              <a:prstGeom prst="rect">
                <a:avLst/>
              </a:prstGeom>
            </p:spPr>
          </p:pic>
          <p:sp>
            <p:nvSpPr>
              <p:cNvPr id="186" name="Rectangle 140">
                <a:extLst>
                  <a:ext uri="{FF2B5EF4-FFF2-40B4-BE49-F238E27FC236}">
                    <a16:creationId xmlns:a16="http://schemas.microsoft.com/office/drawing/2014/main" id="{1642E980-AB7B-4109-A1A4-C7EF874E702B}"/>
                  </a:ext>
                </a:extLst>
              </p:cNvPr>
              <p:cNvSpPr/>
              <p:nvPr/>
            </p:nvSpPr>
            <p:spPr bwMode="auto">
              <a:xfrm>
                <a:off x="5035616" y="3202992"/>
                <a:ext cx="1259804"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Data Lake Analytics</a:t>
                </a:r>
              </a:p>
            </p:txBody>
          </p:sp>
        </p:grpSp>
      </p:grpSp>
      <p:graphicFrame>
        <p:nvGraphicFramePr>
          <p:cNvPr id="195" name="Table 194">
            <a:extLst>
              <a:ext uri="{FF2B5EF4-FFF2-40B4-BE49-F238E27FC236}">
                <a16:creationId xmlns:a16="http://schemas.microsoft.com/office/drawing/2014/main" id="{8C8705EE-E850-44D5-A8A3-BA29343F6910}"/>
              </a:ext>
            </a:extLst>
          </p:cNvPr>
          <p:cNvGraphicFramePr>
            <a:graphicFrameLocks noGrp="1"/>
          </p:cNvGraphicFramePr>
          <p:nvPr>
            <p:extLst/>
          </p:nvPr>
        </p:nvGraphicFramePr>
        <p:xfrm>
          <a:off x="431815" y="1129200"/>
          <a:ext cx="11272185" cy="741574"/>
        </p:xfrm>
        <a:graphic>
          <a:graphicData uri="http://schemas.openxmlformats.org/drawingml/2006/table">
            <a:tbl>
              <a:tblPr>
                <a:tableStyleId>{2D5ABB26-0587-4C30-8999-92F81FD0307C}</a:tableStyleId>
              </a:tblPr>
              <a:tblGrid>
                <a:gridCol w="1878698">
                  <a:extLst>
                    <a:ext uri="{9D8B030D-6E8A-4147-A177-3AD203B41FA5}">
                      <a16:colId xmlns:a16="http://schemas.microsoft.com/office/drawing/2014/main" val="998028962"/>
                    </a:ext>
                  </a:extLst>
                </a:gridCol>
                <a:gridCol w="1878698">
                  <a:extLst>
                    <a:ext uri="{9D8B030D-6E8A-4147-A177-3AD203B41FA5}">
                      <a16:colId xmlns:a16="http://schemas.microsoft.com/office/drawing/2014/main" val="2469835603"/>
                    </a:ext>
                  </a:extLst>
                </a:gridCol>
                <a:gridCol w="3400432">
                  <a:extLst>
                    <a:ext uri="{9D8B030D-6E8A-4147-A177-3AD203B41FA5}">
                      <a16:colId xmlns:a16="http://schemas.microsoft.com/office/drawing/2014/main" val="3078762415"/>
                    </a:ext>
                  </a:extLst>
                </a:gridCol>
                <a:gridCol w="2235659">
                  <a:extLst>
                    <a:ext uri="{9D8B030D-6E8A-4147-A177-3AD203B41FA5}">
                      <a16:colId xmlns:a16="http://schemas.microsoft.com/office/drawing/2014/main" val="2169660297"/>
                    </a:ext>
                  </a:extLst>
                </a:gridCol>
                <a:gridCol w="1878698">
                  <a:extLst>
                    <a:ext uri="{9D8B030D-6E8A-4147-A177-3AD203B41FA5}">
                      <a16:colId xmlns:a16="http://schemas.microsoft.com/office/drawing/2014/main" val="3832200360"/>
                    </a:ext>
                  </a:extLst>
                </a:gridCol>
              </a:tblGrid>
              <a:tr h="370787">
                <a:tc gridSpan="5">
                  <a:txBody>
                    <a:bodyPr/>
                    <a:lstStyle/>
                    <a:p>
                      <a:pPr algn="ctr"/>
                      <a:r>
                        <a:rPr lang="en-US" sz="1600" b="0" dirty="0"/>
                        <a:t>Big Data Use Cases</a:t>
                      </a:r>
                    </a:p>
                  </a:txBody>
                  <a:tcPr marL="91427" marR="91427" marT="45713" marB="45713"/>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b="1"/>
                    </a:p>
                  </a:txBody>
                  <a:tcPr/>
                </a:tc>
                <a:extLst>
                  <a:ext uri="{0D108BD9-81ED-4DB2-BD59-A6C34878D82A}">
                    <a16:rowId xmlns:a16="http://schemas.microsoft.com/office/drawing/2014/main" val="336056237"/>
                  </a:ext>
                </a:extLst>
              </a:tr>
              <a:tr h="370787">
                <a:tc>
                  <a:txBody>
                    <a:bodyPr/>
                    <a:lstStyle/>
                    <a:p>
                      <a:pPr algn="ctr"/>
                      <a:r>
                        <a:rPr lang="en-US" sz="1600" dirty="0"/>
                        <a:t>Ingest &amp; ETL</a:t>
                      </a:r>
                    </a:p>
                  </a:txBody>
                  <a:tcPr marL="91427" marR="91427" marT="45713" marB="45713">
                    <a:noFill/>
                  </a:tcPr>
                </a:tc>
                <a:tc>
                  <a:txBody>
                    <a:bodyPr/>
                    <a:lstStyle/>
                    <a:p>
                      <a:pPr algn="ctr"/>
                      <a:r>
                        <a:rPr lang="en-US" sz="1600" dirty="0"/>
                        <a:t>Streaming</a:t>
                      </a:r>
                    </a:p>
                  </a:txBody>
                  <a:tcPr marL="91427" marR="91427" marT="45713" marB="45713">
                    <a:noFill/>
                  </a:tcPr>
                </a:tc>
                <a:tc>
                  <a:txBody>
                    <a:bodyPr/>
                    <a:lstStyle/>
                    <a:p>
                      <a:pPr algn="ctr"/>
                      <a:r>
                        <a:rPr lang="en-US" sz="1600" b="0" dirty="0"/>
                        <a:t>Analytics &amp; Machine Learning</a:t>
                      </a:r>
                    </a:p>
                  </a:txBody>
                  <a:tcPr marL="91427" marR="91427" marT="45713" marB="45713">
                    <a:noFill/>
                  </a:tcPr>
                </a:tc>
                <a:tc>
                  <a:txBody>
                    <a:bodyPr/>
                    <a:lstStyle/>
                    <a:p>
                      <a:pPr algn="ctr"/>
                      <a:r>
                        <a:rPr lang="en-US" sz="1600"/>
                        <a:t>Data Aggregation</a:t>
                      </a:r>
                    </a:p>
                  </a:txBody>
                  <a:tcPr marL="91427" marR="91427" marT="45713" marB="45713">
                    <a:noFill/>
                  </a:tcPr>
                </a:tc>
                <a:tc>
                  <a:txBody>
                    <a:bodyPr/>
                    <a:lstStyle/>
                    <a:p>
                      <a:pPr algn="ctr"/>
                      <a:r>
                        <a:rPr lang="en-US" sz="1600" dirty="0"/>
                        <a:t>Presentation</a:t>
                      </a:r>
                    </a:p>
                  </a:txBody>
                  <a:tcPr marL="91427" marR="91427" marT="45713" marB="45713">
                    <a:noFill/>
                  </a:tcPr>
                </a:tc>
                <a:extLst>
                  <a:ext uri="{0D108BD9-81ED-4DB2-BD59-A6C34878D82A}">
                    <a16:rowId xmlns:a16="http://schemas.microsoft.com/office/drawing/2014/main" val="1471602568"/>
                  </a:ext>
                </a:extLst>
              </a:tr>
            </a:tbl>
          </a:graphicData>
        </a:graphic>
      </p:graphicFrame>
      <p:pic>
        <p:nvPicPr>
          <p:cNvPr id="74" name="Picture 73">
            <a:extLst>
              <a:ext uri="{FF2B5EF4-FFF2-40B4-BE49-F238E27FC236}">
                <a16:creationId xmlns:a16="http://schemas.microsoft.com/office/drawing/2014/main" id="{D77C734C-EF55-4F83-883C-71FFD49F80DB}"/>
              </a:ext>
            </a:extLst>
          </p:cNvPr>
          <p:cNvPicPr>
            <a:picLocks noChangeAspect="1"/>
          </p:cNvPicPr>
          <p:nvPr/>
        </p:nvPicPr>
        <p:blipFill>
          <a:blip r:embed="rId41"/>
          <a:stretch>
            <a:fillRect/>
          </a:stretch>
        </p:blipFill>
        <p:spPr>
          <a:xfrm>
            <a:off x="6392261" y="3150547"/>
            <a:ext cx="1797912" cy="408115"/>
          </a:xfrm>
          <a:prstGeom prst="rect">
            <a:avLst/>
          </a:prstGeom>
        </p:spPr>
      </p:pic>
      <p:pic>
        <p:nvPicPr>
          <p:cNvPr id="5" name="Picture 4">
            <a:extLst>
              <a:ext uri="{FF2B5EF4-FFF2-40B4-BE49-F238E27FC236}">
                <a16:creationId xmlns:a16="http://schemas.microsoft.com/office/drawing/2014/main" id="{187083BF-111F-4200-8113-96AEEF336777}"/>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7223189" y="1777877"/>
            <a:ext cx="780290" cy="780290"/>
          </a:xfrm>
          <a:prstGeom prst="rect">
            <a:avLst/>
          </a:prstGeom>
        </p:spPr>
      </p:pic>
      <p:sp>
        <p:nvSpPr>
          <p:cNvPr id="72" name="Rectangle 148">
            <a:extLst>
              <a:ext uri="{FF2B5EF4-FFF2-40B4-BE49-F238E27FC236}">
                <a16:creationId xmlns:a16="http://schemas.microsoft.com/office/drawing/2014/main" id="{61A70F4A-7378-457A-B5F4-29FC945EEFB7}"/>
              </a:ext>
            </a:extLst>
          </p:cNvPr>
          <p:cNvSpPr/>
          <p:nvPr/>
        </p:nvSpPr>
        <p:spPr bwMode="auto">
          <a:xfrm>
            <a:off x="6814620" y="2338477"/>
            <a:ext cx="1597427" cy="341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Container</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Service</a:t>
            </a:r>
          </a:p>
        </p:txBody>
      </p:sp>
    </p:spTree>
    <p:extLst>
      <p:ext uri="{BB962C8B-B14F-4D97-AF65-F5344CB8AC3E}">
        <p14:creationId xmlns:p14="http://schemas.microsoft.com/office/powerpoint/2010/main" val="26911660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Azure Files vs. Disks</a:t>
            </a:r>
          </a:p>
        </p:txBody>
      </p:sp>
      <p:graphicFrame>
        <p:nvGraphicFramePr>
          <p:cNvPr id="4" name="Table 3"/>
          <p:cNvGraphicFramePr>
            <a:graphicFrameLocks noGrp="1"/>
          </p:cNvGraphicFramePr>
          <p:nvPr>
            <p:extLst/>
          </p:nvPr>
        </p:nvGraphicFramePr>
        <p:xfrm>
          <a:off x="456924" y="1189494"/>
          <a:ext cx="11286863" cy="5197696"/>
        </p:xfrm>
        <a:graphic>
          <a:graphicData uri="http://schemas.openxmlformats.org/drawingml/2006/table">
            <a:tbl>
              <a:tblPr firstRow="1" bandRow="1"/>
              <a:tblGrid>
                <a:gridCol w="2600353">
                  <a:extLst>
                    <a:ext uri="{9D8B030D-6E8A-4147-A177-3AD203B41FA5}">
                      <a16:colId xmlns:a16="http://schemas.microsoft.com/office/drawing/2014/main" val="1616859568"/>
                    </a:ext>
                  </a:extLst>
                </a:gridCol>
                <a:gridCol w="3977934">
                  <a:extLst>
                    <a:ext uri="{9D8B030D-6E8A-4147-A177-3AD203B41FA5}">
                      <a16:colId xmlns:a16="http://schemas.microsoft.com/office/drawing/2014/main" val="3817603471"/>
                    </a:ext>
                  </a:extLst>
                </a:gridCol>
                <a:gridCol w="4708576">
                  <a:extLst>
                    <a:ext uri="{9D8B030D-6E8A-4147-A177-3AD203B41FA5}">
                      <a16:colId xmlns:a16="http://schemas.microsoft.com/office/drawing/2014/main" val="624054642"/>
                    </a:ext>
                  </a:extLst>
                </a:gridCol>
              </a:tblGrid>
              <a:tr h="44821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2400" kern="1200" spc="100" baseline="0" dirty="0">
                        <a:solidFill>
                          <a:schemeClr val="bg1"/>
                        </a:solidFill>
                        <a:latin typeface="+mn-lt"/>
                        <a:ea typeface="+mn-ea"/>
                        <a:cs typeface="Segoe UI Semibold" panose="020B0702040204020203" pitchFamily="34" charset="0"/>
                      </a:endParaRPr>
                    </a:p>
                  </a:txBody>
                  <a:tcPr marL="89642" marR="89642" marT="44821" marB="44821" anchor="ctr">
                    <a:lnL w="12700" cmpd="sng">
                      <a:noFill/>
                      <a:prstDash val="solid"/>
                    </a:lnL>
                    <a:lnR w="6350" cap="flat" cmpd="sng" algn="ctr">
                      <a:solidFill>
                        <a:schemeClr val="bg1">
                          <a:lumMod val="85000"/>
                        </a:schemeClr>
                      </a:solidFill>
                      <a:prstDash val="solid"/>
                      <a:round/>
                      <a:headEnd type="none" w="med" len="med"/>
                      <a:tailEnd type="none" w="med" len="med"/>
                    </a:lnR>
                    <a:lnT w="12700" cmpd="sng">
                      <a:noFill/>
                      <a:prstDash val="soli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tc>
                  <a:txBody>
                    <a:bodyPr/>
                    <a:lstStyle/>
                    <a:p>
                      <a:r>
                        <a:rPr lang="en-US" sz="2400" dirty="0">
                          <a:solidFill>
                            <a:schemeClr val="bg1"/>
                          </a:solidFill>
                          <a:latin typeface="+mj-lt"/>
                          <a:cs typeface="Segoe UI Semibold" panose="020B0702040204020203" pitchFamily="34" charset="0"/>
                        </a:rPr>
                        <a:t>Azure Files</a:t>
                      </a:r>
                    </a:p>
                  </a:txBody>
                  <a:tcPr marL="89642" marR="89642" marT="44821" marB="44821">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prstDash val="soli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tc>
                  <a:txBody>
                    <a:bodyPr/>
                    <a:lstStyle/>
                    <a:p>
                      <a:r>
                        <a:rPr lang="en-US" sz="2400" dirty="0">
                          <a:solidFill>
                            <a:schemeClr val="bg1"/>
                          </a:solidFill>
                          <a:latin typeface="+mj-lt"/>
                          <a:cs typeface="Segoe UI Semibold" panose="020B0702040204020203" pitchFamily="34" charset="0"/>
                        </a:rPr>
                        <a:t>Azure Disks</a:t>
                      </a:r>
                    </a:p>
                  </a:txBody>
                  <a:tcPr marL="89642" marR="89642" marT="44821" marB="44821">
                    <a:lnL w="6350"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extLst>
                  <a:ext uri="{0D108BD9-81ED-4DB2-BD59-A6C34878D82A}">
                    <a16:rowId xmlns:a16="http://schemas.microsoft.com/office/drawing/2014/main" val="757149759"/>
                  </a:ext>
                </a:extLst>
              </a:tr>
              <a:tr h="687259">
                <a:tc>
                  <a:txBody>
                    <a:bodyPr/>
                    <a:lstStyle/>
                    <a:p>
                      <a:pPr>
                        <a:lnSpc>
                          <a:spcPct val="100000"/>
                        </a:lnSpc>
                        <a:spcBef>
                          <a:spcPts val="400"/>
                        </a:spcBef>
                      </a:pPr>
                      <a:r>
                        <a:rPr lang="en-US" sz="2000" dirty="0">
                          <a:solidFill>
                            <a:schemeClr val="bg1"/>
                          </a:solidFill>
                          <a:latin typeface="Segoe UI Semibold" panose="020B0702040204020203" pitchFamily="34" charset="0"/>
                          <a:cs typeface="Segoe UI Semibold" panose="020B0702040204020203" pitchFamily="34" charset="0"/>
                        </a:rPr>
                        <a:t>Scenario</a:t>
                      </a:r>
                      <a:endParaRPr lang="en-US" sz="2000" b="1" dirty="0">
                        <a:solidFill>
                          <a:schemeClr val="bg1"/>
                        </a:solidFill>
                        <a:latin typeface="Segoe UI Semibold" panose="020B0702040204020203" pitchFamily="34" charset="0"/>
                        <a:cs typeface="Segoe UI Semibold" panose="020B0702040204020203" pitchFamily="34" charset="0"/>
                      </a:endParaRPr>
                    </a:p>
                  </a:txBody>
                  <a:tcPr marL="89642" marR="89642" marT="44821" marB="44821" anchor="ctr">
                    <a:lnL w="12700" cmpd="sng">
                      <a:noFill/>
                      <a:prstDash val="soli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a:lnSpc>
                          <a:spcPct val="100000"/>
                        </a:lnSpc>
                        <a:spcBef>
                          <a:spcPts val="400"/>
                        </a:spcBef>
                      </a:pPr>
                      <a:r>
                        <a:rPr lang="en-US" sz="2000" dirty="0">
                          <a:solidFill>
                            <a:schemeClr val="bg1"/>
                          </a:solidFill>
                          <a:latin typeface="+mj-lt"/>
                          <a:cs typeface="Segoe UI Semibold" panose="020B0702040204020203" pitchFamily="34" charset="0"/>
                        </a:rPr>
                        <a:t>Life &amp; Shift applications</a:t>
                      </a:r>
                      <a:r>
                        <a:rPr lang="en-US" sz="2000" baseline="0" dirty="0">
                          <a:solidFill>
                            <a:schemeClr val="bg1"/>
                          </a:solidFill>
                          <a:latin typeface="+mj-lt"/>
                          <a:cs typeface="Segoe UI Semibold" panose="020B0702040204020203" pitchFamily="34" charset="0"/>
                        </a:rPr>
                        <a:t> which leverage native file system</a:t>
                      </a:r>
                      <a:endParaRPr lang="en-US" sz="2000" dirty="0">
                        <a:solidFill>
                          <a:schemeClr val="bg1"/>
                        </a:solidFill>
                        <a:latin typeface="+mj-lt"/>
                        <a:cs typeface="Segoe UI Semibold" panose="020B0702040204020203" pitchFamily="34" charset="0"/>
                      </a:endParaRPr>
                    </a:p>
                  </a:txBody>
                  <a:tcPr marL="89642" marR="89642" marT="44821" marB="44821">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a:lnSpc>
                          <a:spcPct val="100000"/>
                        </a:lnSpc>
                        <a:spcBef>
                          <a:spcPts val="400"/>
                        </a:spcBef>
                      </a:pPr>
                      <a:r>
                        <a:rPr lang="en-US" sz="2000" dirty="0">
                          <a:solidFill>
                            <a:schemeClr val="bg1"/>
                          </a:solidFill>
                          <a:latin typeface="+mj-lt"/>
                          <a:cs typeface="Segoe UI Semibold" panose="020B0702040204020203" pitchFamily="34" charset="0"/>
                        </a:rPr>
                        <a:t>Persistent disks</a:t>
                      </a:r>
                      <a:r>
                        <a:rPr lang="en-US" sz="2000" baseline="0" dirty="0">
                          <a:solidFill>
                            <a:schemeClr val="bg1"/>
                          </a:solidFill>
                          <a:latin typeface="+mj-lt"/>
                          <a:cs typeface="Segoe UI Semibold" panose="020B0702040204020203" pitchFamily="34" charset="0"/>
                        </a:rPr>
                        <a:t> to Azure Virtual Machines</a:t>
                      </a:r>
                      <a:endParaRPr lang="en-US" sz="2000" dirty="0">
                        <a:solidFill>
                          <a:schemeClr val="bg1"/>
                        </a:solidFill>
                        <a:latin typeface="+mj-lt"/>
                        <a:cs typeface="Segoe UI Semibold" panose="020B0702040204020203" pitchFamily="34" charset="0"/>
                      </a:endParaRPr>
                    </a:p>
                  </a:txBody>
                  <a:tcPr marL="89642" marR="89642" marT="44821" marB="44821">
                    <a:lnL w="6350" cap="flat" cmpd="sng" algn="ctr">
                      <a:solidFill>
                        <a:schemeClr val="bg1">
                          <a:lumMod val="85000"/>
                        </a:schemeClr>
                      </a:solidFill>
                      <a:prstDash val="solid"/>
                      <a:round/>
                      <a:headEnd type="none" w="med" len="med"/>
                      <a:tailEnd type="none" w="med" len="med"/>
                    </a:lnL>
                    <a:lnR w="12700" cmpd="sng">
                      <a:noFill/>
                      <a:prstDash val="soli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2507918068"/>
                  </a:ext>
                </a:extLst>
              </a:tr>
              <a:tr h="388451">
                <a:tc>
                  <a:txBody>
                    <a:bodyPr/>
                    <a:lstStyle/>
                    <a:p>
                      <a:pPr>
                        <a:lnSpc>
                          <a:spcPct val="100000"/>
                        </a:lnSpc>
                        <a:spcBef>
                          <a:spcPts val="400"/>
                        </a:spcBef>
                      </a:pPr>
                      <a:r>
                        <a:rPr lang="en-US" sz="2000" dirty="0">
                          <a:solidFill>
                            <a:schemeClr val="bg1"/>
                          </a:solidFill>
                          <a:latin typeface="Segoe UI Semibold" panose="020B0702040204020203" pitchFamily="34" charset="0"/>
                          <a:cs typeface="Segoe UI Semibold" panose="020B0702040204020203" pitchFamily="34" charset="0"/>
                        </a:rPr>
                        <a:t>Protocol</a:t>
                      </a:r>
                      <a:endParaRPr lang="en-US" sz="2000" b="1" dirty="0">
                        <a:solidFill>
                          <a:schemeClr val="bg1"/>
                        </a:solidFill>
                        <a:latin typeface="Segoe UI Semibold" panose="020B0702040204020203" pitchFamily="34" charset="0"/>
                        <a:cs typeface="Segoe UI Semibold" panose="020B0702040204020203" pitchFamily="34" charset="0"/>
                      </a:endParaRPr>
                    </a:p>
                  </a:txBody>
                  <a:tcPr marL="89642" marR="89642" marT="44821" marB="44821" anchor="ctr">
                    <a:lnL w="12700" cmpd="sng">
                      <a:noFill/>
                      <a:prstDash val="soli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a:lnSpc>
                          <a:spcPct val="100000"/>
                        </a:lnSpc>
                        <a:spcBef>
                          <a:spcPts val="400"/>
                        </a:spcBef>
                      </a:pPr>
                      <a:r>
                        <a:rPr lang="en-US" sz="2000" dirty="0">
                          <a:solidFill>
                            <a:schemeClr val="bg1"/>
                          </a:solidFill>
                          <a:latin typeface="+mj-lt"/>
                          <a:cs typeface="Segoe UI Semibold" panose="020B0702040204020203" pitchFamily="34" charset="0"/>
                        </a:rPr>
                        <a:t>SMB</a:t>
                      </a:r>
                      <a:r>
                        <a:rPr lang="en-US" sz="2000" baseline="0" dirty="0">
                          <a:solidFill>
                            <a:schemeClr val="bg1"/>
                          </a:solidFill>
                          <a:latin typeface="+mj-lt"/>
                          <a:cs typeface="Segoe UI Semibold" panose="020B0702040204020203" pitchFamily="34" charset="0"/>
                        </a:rPr>
                        <a:t> 2.1/3.0, REST</a:t>
                      </a:r>
                    </a:p>
                  </a:txBody>
                  <a:tcPr marL="89642" marR="89642" marT="44821" marB="44821">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a:lnSpc>
                          <a:spcPct val="100000"/>
                        </a:lnSpc>
                        <a:spcBef>
                          <a:spcPts val="400"/>
                        </a:spcBef>
                      </a:pPr>
                      <a:r>
                        <a:rPr lang="en-US" sz="2000" dirty="0">
                          <a:solidFill>
                            <a:schemeClr val="bg1"/>
                          </a:solidFill>
                          <a:latin typeface="+mj-lt"/>
                          <a:cs typeface="Segoe UI Semibold" panose="020B0702040204020203" pitchFamily="34" charset="0"/>
                        </a:rPr>
                        <a:t>VHD, REST</a:t>
                      </a:r>
                    </a:p>
                  </a:txBody>
                  <a:tcPr marL="89642" marR="89642" marT="44821" marB="44821">
                    <a:lnL w="6350" cap="flat" cmpd="sng" algn="ctr">
                      <a:solidFill>
                        <a:schemeClr val="bg1">
                          <a:lumMod val="85000"/>
                        </a:schemeClr>
                      </a:solid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666791324"/>
                  </a:ext>
                </a:extLst>
              </a:tr>
              <a:tr h="1035869">
                <a:tc>
                  <a:txBody>
                    <a:bodyPr/>
                    <a:lstStyle/>
                    <a:p>
                      <a:pPr>
                        <a:lnSpc>
                          <a:spcPct val="100000"/>
                        </a:lnSpc>
                        <a:spcBef>
                          <a:spcPts val="400"/>
                        </a:spcBef>
                      </a:pPr>
                      <a:r>
                        <a:rPr lang="en-US" sz="2000" dirty="0">
                          <a:solidFill>
                            <a:schemeClr val="bg1"/>
                          </a:solidFill>
                          <a:latin typeface="Segoe UI Semibold" panose="020B0702040204020203" pitchFamily="34" charset="0"/>
                          <a:cs typeface="Segoe UI Semibold" panose="020B0702040204020203" pitchFamily="34" charset="0"/>
                        </a:rPr>
                        <a:t>Accessibility</a:t>
                      </a:r>
                      <a:endParaRPr lang="en-US" sz="2000" b="1" dirty="0">
                        <a:solidFill>
                          <a:schemeClr val="bg1"/>
                        </a:solidFill>
                        <a:latin typeface="Segoe UI Semibold" panose="020B0702040204020203" pitchFamily="34" charset="0"/>
                        <a:cs typeface="Segoe UI Semibold" panose="020B0702040204020203" pitchFamily="34" charset="0"/>
                      </a:endParaRPr>
                    </a:p>
                  </a:txBody>
                  <a:tcPr marL="89642" marR="89642" marT="44821" marB="44821" anchor="ctr">
                    <a:lnL w="12700" cmpd="sng">
                      <a:noFill/>
                      <a:prstDash val="soli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a:lnSpc>
                          <a:spcPct val="100000"/>
                        </a:lnSpc>
                        <a:spcBef>
                          <a:spcPts val="400"/>
                        </a:spcBef>
                      </a:pPr>
                      <a:r>
                        <a:rPr lang="en-US" sz="2000" baseline="0" dirty="0">
                          <a:solidFill>
                            <a:schemeClr val="bg1"/>
                          </a:solidFill>
                          <a:latin typeface="+mj-lt"/>
                          <a:cs typeface="Segoe UI Semibold" panose="020B0702040204020203" pitchFamily="34" charset="0"/>
                        </a:rPr>
                        <a:t>SMB – Worldwide (requires</a:t>
                      </a:r>
                      <a:br>
                        <a:rPr lang="en-US" sz="2000" baseline="0" dirty="0">
                          <a:solidFill>
                            <a:schemeClr val="bg1"/>
                          </a:solidFill>
                          <a:latin typeface="+mj-lt"/>
                          <a:cs typeface="Segoe UI Semibold" panose="020B0702040204020203" pitchFamily="34" charset="0"/>
                        </a:rPr>
                      </a:br>
                      <a:r>
                        <a:rPr lang="en-US" sz="2000" baseline="0" dirty="0">
                          <a:solidFill>
                            <a:schemeClr val="bg1"/>
                          </a:solidFill>
                          <a:latin typeface="+mj-lt"/>
                          <a:cs typeface="Segoe UI Semibold" panose="020B0702040204020203" pitchFamily="34" charset="0"/>
                        </a:rPr>
                        <a:t>Port 445)</a:t>
                      </a:r>
                    </a:p>
                    <a:p>
                      <a:pPr>
                        <a:lnSpc>
                          <a:spcPct val="100000"/>
                        </a:lnSpc>
                        <a:spcBef>
                          <a:spcPts val="400"/>
                        </a:spcBef>
                      </a:pPr>
                      <a:r>
                        <a:rPr lang="en-US" sz="2000" baseline="0" dirty="0">
                          <a:solidFill>
                            <a:schemeClr val="bg1"/>
                          </a:solidFill>
                          <a:latin typeface="+mj-lt"/>
                          <a:cs typeface="Segoe UI Semibold" panose="020B0702040204020203" pitchFamily="34" charset="0"/>
                        </a:rPr>
                        <a:t>REST – Worldwide</a:t>
                      </a:r>
                    </a:p>
                  </a:txBody>
                  <a:tcPr marL="89642" marR="89642" marT="44821" marB="44821">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a:lnSpc>
                          <a:spcPct val="100000"/>
                        </a:lnSpc>
                        <a:spcBef>
                          <a:spcPts val="400"/>
                        </a:spcBef>
                      </a:pPr>
                      <a:r>
                        <a:rPr lang="en-US" sz="2000" dirty="0">
                          <a:solidFill>
                            <a:schemeClr val="bg1"/>
                          </a:solidFill>
                          <a:latin typeface="+mj-lt"/>
                          <a:cs typeface="Segoe UI Semibold" panose="020B0702040204020203" pitchFamily="34" charset="0"/>
                        </a:rPr>
                        <a:t>VHD – Azure Data Center</a:t>
                      </a:r>
                    </a:p>
                    <a:p>
                      <a:pPr>
                        <a:lnSpc>
                          <a:spcPct val="100000"/>
                        </a:lnSpc>
                        <a:spcBef>
                          <a:spcPts val="400"/>
                        </a:spcBef>
                      </a:pPr>
                      <a:r>
                        <a:rPr lang="en-US" sz="2000" dirty="0">
                          <a:solidFill>
                            <a:schemeClr val="bg1"/>
                          </a:solidFill>
                          <a:latin typeface="+mj-lt"/>
                          <a:cs typeface="Segoe UI Semibold" panose="020B0702040204020203" pitchFamily="34" charset="0"/>
                        </a:rPr>
                        <a:t>REST (Page Blob) – Worldwide</a:t>
                      </a:r>
                    </a:p>
                  </a:txBody>
                  <a:tcPr marL="89642" marR="89642" marT="44821" marB="44821">
                    <a:lnL w="6350" cap="flat" cmpd="sng" algn="ctr">
                      <a:solidFill>
                        <a:schemeClr val="bg1">
                          <a:lumMod val="85000"/>
                        </a:schemeClr>
                      </a:solid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145563112"/>
                  </a:ext>
                </a:extLst>
              </a:tr>
              <a:tr h="388451">
                <a:tc>
                  <a:txBody>
                    <a:bodyPr/>
                    <a:lstStyle/>
                    <a:p>
                      <a:pPr>
                        <a:lnSpc>
                          <a:spcPct val="100000"/>
                        </a:lnSpc>
                        <a:spcBef>
                          <a:spcPts val="400"/>
                        </a:spcBef>
                      </a:pPr>
                      <a:r>
                        <a:rPr lang="en-US" sz="2000" dirty="0">
                          <a:solidFill>
                            <a:schemeClr val="bg1"/>
                          </a:solidFill>
                          <a:latin typeface="Segoe UI Semibold" panose="020B0702040204020203" pitchFamily="34" charset="0"/>
                          <a:cs typeface="Segoe UI Semibold" panose="020B0702040204020203" pitchFamily="34" charset="0"/>
                        </a:rPr>
                        <a:t>Durability</a:t>
                      </a:r>
                      <a:endParaRPr lang="en-US" sz="2000" b="1" dirty="0">
                        <a:solidFill>
                          <a:schemeClr val="bg1"/>
                        </a:solidFill>
                        <a:latin typeface="Segoe UI Semibold" panose="020B0702040204020203" pitchFamily="34" charset="0"/>
                        <a:cs typeface="Segoe UI Semibold" panose="020B0702040204020203" pitchFamily="34" charset="0"/>
                      </a:endParaRPr>
                    </a:p>
                  </a:txBody>
                  <a:tcPr marL="89642" marR="89642" marT="44821" marB="44821" anchor="ctr">
                    <a:lnL w="12700" cmpd="sng">
                      <a:noFill/>
                      <a:prstDash val="soli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a:lnSpc>
                          <a:spcPct val="100000"/>
                        </a:lnSpc>
                        <a:spcBef>
                          <a:spcPts val="400"/>
                        </a:spcBef>
                      </a:pPr>
                      <a:r>
                        <a:rPr lang="en-US" sz="2000" dirty="0">
                          <a:solidFill>
                            <a:schemeClr val="bg1"/>
                          </a:solidFill>
                          <a:latin typeface="+mj-lt"/>
                        </a:rPr>
                        <a:t>LRS, GRS</a:t>
                      </a:r>
                    </a:p>
                  </a:txBody>
                  <a:tcPr marL="89642" marR="89642" marT="44821" marB="4482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a:lnSpc>
                          <a:spcPct val="100000"/>
                        </a:lnSpc>
                        <a:spcBef>
                          <a:spcPts val="400"/>
                        </a:spcBef>
                      </a:pPr>
                      <a:r>
                        <a:rPr lang="en-US" sz="2000" dirty="0">
                          <a:solidFill>
                            <a:schemeClr val="bg1"/>
                          </a:solidFill>
                          <a:latin typeface="+mj-lt"/>
                        </a:rPr>
                        <a:t>LRS, GRS, RA-GRS (for</a:t>
                      </a:r>
                      <a:r>
                        <a:rPr lang="en-US" sz="2000" baseline="0" dirty="0">
                          <a:solidFill>
                            <a:schemeClr val="bg1"/>
                          </a:solidFill>
                          <a:latin typeface="+mj-lt"/>
                        </a:rPr>
                        <a:t> Page Blob)</a:t>
                      </a:r>
                      <a:endParaRPr lang="en-US" sz="2000" dirty="0">
                        <a:solidFill>
                          <a:schemeClr val="bg1"/>
                        </a:solidFill>
                        <a:latin typeface="+mj-lt"/>
                      </a:endParaRPr>
                    </a:p>
                  </a:txBody>
                  <a:tcPr marL="89642" marR="89642" marT="44821" marB="44821">
                    <a:lnL w="6350" cap="flat" cmpd="sng" algn="ctr">
                      <a:solidFill>
                        <a:schemeClr val="bg1">
                          <a:lumMod val="85000"/>
                        </a:schemeClr>
                      </a:solid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2236411749"/>
                  </a:ext>
                </a:extLst>
              </a:tr>
              <a:tr h="687259">
                <a:tc>
                  <a:txBody>
                    <a:bodyPr/>
                    <a:lstStyle/>
                    <a:p>
                      <a:pPr>
                        <a:lnSpc>
                          <a:spcPct val="100000"/>
                        </a:lnSpc>
                        <a:spcBef>
                          <a:spcPts val="400"/>
                        </a:spcBef>
                      </a:pPr>
                      <a:r>
                        <a:rPr lang="en-US" sz="2000" dirty="0">
                          <a:solidFill>
                            <a:schemeClr val="bg1"/>
                          </a:solidFill>
                          <a:latin typeface="Segoe UI Semibold" panose="020B0702040204020203" pitchFamily="34" charset="0"/>
                          <a:cs typeface="Segoe UI Semibold" panose="020B0702040204020203" pitchFamily="34" charset="0"/>
                        </a:rPr>
                        <a:t>Object</a:t>
                      </a:r>
                      <a:r>
                        <a:rPr lang="en-US" sz="2000" baseline="0" dirty="0">
                          <a:solidFill>
                            <a:schemeClr val="bg1"/>
                          </a:solidFill>
                          <a:latin typeface="Segoe UI Semibold" panose="020B0702040204020203" pitchFamily="34" charset="0"/>
                          <a:cs typeface="Segoe UI Semibold" panose="020B0702040204020203" pitchFamily="34" charset="0"/>
                        </a:rPr>
                        <a:t> Size</a:t>
                      </a:r>
                      <a:endParaRPr lang="en-US" sz="2000" b="1" dirty="0">
                        <a:solidFill>
                          <a:schemeClr val="bg1"/>
                        </a:solidFill>
                        <a:latin typeface="Segoe UI Semibold" panose="020B0702040204020203" pitchFamily="34" charset="0"/>
                        <a:cs typeface="Segoe UI Semibold" panose="020B0702040204020203" pitchFamily="34" charset="0"/>
                      </a:endParaRPr>
                    </a:p>
                  </a:txBody>
                  <a:tcPr marL="89642" marR="89642" marT="44821" marB="44821" anchor="ctr">
                    <a:lnL w="12700" cmpd="sng">
                      <a:noFill/>
                      <a:prstDash val="soli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a:lnSpc>
                          <a:spcPct val="100000"/>
                        </a:lnSpc>
                        <a:spcBef>
                          <a:spcPts val="400"/>
                        </a:spcBef>
                      </a:pPr>
                      <a:r>
                        <a:rPr lang="en-US" sz="2000" dirty="0">
                          <a:solidFill>
                            <a:schemeClr val="bg1"/>
                          </a:solidFill>
                          <a:latin typeface="+mj-lt"/>
                        </a:rPr>
                        <a:t>Up</a:t>
                      </a:r>
                      <a:r>
                        <a:rPr lang="en-US" sz="2000" baseline="0" dirty="0">
                          <a:solidFill>
                            <a:schemeClr val="bg1"/>
                          </a:solidFill>
                          <a:latin typeface="+mj-lt"/>
                        </a:rPr>
                        <a:t> to 1 TB file</a:t>
                      </a:r>
                    </a:p>
                  </a:txBody>
                  <a:tcPr marL="89642" marR="89642" marT="44821" marB="4482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a:lnSpc>
                          <a:spcPct val="100000"/>
                        </a:lnSpc>
                        <a:spcBef>
                          <a:spcPts val="400"/>
                        </a:spcBef>
                      </a:pPr>
                      <a:r>
                        <a:rPr lang="en-US" sz="2000" dirty="0">
                          <a:solidFill>
                            <a:schemeClr val="bg1"/>
                          </a:solidFill>
                          <a:latin typeface="+mj-lt"/>
                        </a:rPr>
                        <a:t>Up to 4 TB Disks (Can stripe up to 64</a:t>
                      </a:r>
                      <a:r>
                        <a:rPr lang="en-US" sz="2000" baseline="0" dirty="0">
                          <a:solidFill>
                            <a:schemeClr val="bg1"/>
                          </a:solidFill>
                          <a:latin typeface="+mj-lt"/>
                        </a:rPr>
                        <a:t> disks on G VM)</a:t>
                      </a:r>
                      <a:endParaRPr lang="en-US" sz="2000" dirty="0">
                        <a:solidFill>
                          <a:schemeClr val="bg1"/>
                        </a:solidFill>
                        <a:latin typeface="+mj-lt"/>
                      </a:endParaRPr>
                    </a:p>
                  </a:txBody>
                  <a:tcPr marL="89642" marR="89642" marT="44821" marB="44821">
                    <a:lnL w="6350" cap="flat" cmpd="sng" algn="ctr">
                      <a:solidFill>
                        <a:schemeClr val="bg1">
                          <a:lumMod val="85000"/>
                        </a:schemeClr>
                      </a:solid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338245772"/>
                  </a:ext>
                </a:extLst>
              </a:tr>
              <a:tr h="737060">
                <a:tc>
                  <a:txBody>
                    <a:bodyPr/>
                    <a:lstStyle/>
                    <a:p>
                      <a:pPr>
                        <a:lnSpc>
                          <a:spcPct val="100000"/>
                        </a:lnSpc>
                        <a:spcBef>
                          <a:spcPts val="400"/>
                        </a:spcBef>
                      </a:pPr>
                      <a:r>
                        <a:rPr lang="en-US" sz="2000" dirty="0">
                          <a:solidFill>
                            <a:schemeClr val="bg1"/>
                          </a:solidFill>
                          <a:latin typeface="Segoe UI Semibold" panose="020B0702040204020203" pitchFamily="34" charset="0"/>
                          <a:cs typeface="Segoe UI Semibold" panose="020B0702040204020203" pitchFamily="34" charset="0"/>
                        </a:rPr>
                        <a:t>Max</a:t>
                      </a:r>
                      <a:r>
                        <a:rPr lang="en-US" sz="2000" baseline="0" dirty="0">
                          <a:solidFill>
                            <a:schemeClr val="bg1"/>
                          </a:solidFill>
                          <a:latin typeface="Segoe UI Semibold" panose="020B0702040204020203" pitchFamily="34" charset="0"/>
                          <a:cs typeface="Segoe UI Semibold" panose="020B0702040204020203" pitchFamily="34" charset="0"/>
                        </a:rPr>
                        <a:t> IOPS (8K)</a:t>
                      </a:r>
                      <a:endParaRPr lang="en-US" sz="2000" b="1" dirty="0">
                        <a:solidFill>
                          <a:schemeClr val="bg1"/>
                        </a:solidFill>
                        <a:latin typeface="Segoe UI Semibold" panose="020B0702040204020203" pitchFamily="34" charset="0"/>
                        <a:cs typeface="Segoe UI Semibold" panose="020B0702040204020203" pitchFamily="34" charset="0"/>
                      </a:endParaRPr>
                    </a:p>
                  </a:txBody>
                  <a:tcPr marL="89642" marR="89642" marT="44821" marB="44821" anchor="ctr">
                    <a:lnL w="12700" cmpd="sng">
                      <a:noFill/>
                      <a:prstDash val="soli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3">
                        <a:alpha val="20000"/>
                      </a:schemeClr>
                    </a:solidFill>
                  </a:tcPr>
                </a:tc>
                <a:tc>
                  <a:txBody>
                    <a:bodyPr/>
                    <a:lstStyle/>
                    <a:p>
                      <a:pPr>
                        <a:lnSpc>
                          <a:spcPct val="100000"/>
                        </a:lnSpc>
                        <a:spcBef>
                          <a:spcPts val="400"/>
                        </a:spcBef>
                      </a:pPr>
                      <a:r>
                        <a:rPr lang="en-US" sz="2000" dirty="0">
                          <a:solidFill>
                            <a:schemeClr val="bg1"/>
                          </a:solidFill>
                          <a:latin typeface="+mj-lt"/>
                        </a:rPr>
                        <a:t>1000 </a:t>
                      </a:r>
                    </a:p>
                  </a:txBody>
                  <a:tcPr marL="89642" marR="89642" marT="44821" marB="4482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lvl="0" indent="0" algn="l" defTabSz="932742" rtl="0" eaLnBrk="1" fontAlgn="auto" latinLnBrk="0" hangingPunct="1">
                        <a:lnSpc>
                          <a:spcPct val="100000"/>
                        </a:lnSpc>
                        <a:spcBef>
                          <a:spcPts val="400"/>
                        </a:spcBef>
                        <a:spcAft>
                          <a:spcPts val="0"/>
                        </a:spcAft>
                        <a:buClrTx/>
                        <a:buSzTx/>
                        <a:buFontTx/>
                        <a:buNone/>
                        <a:tabLst/>
                        <a:defRPr/>
                      </a:pPr>
                      <a:r>
                        <a:rPr lang="en-US" sz="2000" dirty="0">
                          <a:solidFill>
                            <a:schemeClr val="bg1"/>
                          </a:solidFill>
                          <a:latin typeface="+mj-lt"/>
                        </a:rPr>
                        <a:t>5000</a:t>
                      </a:r>
                      <a:r>
                        <a:rPr lang="en-US" sz="2000" baseline="0" dirty="0">
                          <a:solidFill>
                            <a:schemeClr val="bg1"/>
                          </a:solidFill>
                          <a:latin typeface="+mj-lt"/>
                        </a:rPr>
                        <a:t> (Premium)</a:t>
                      </a:r>
                      <a:endParaRPr lang="en-US" sz="2000" dirty="0">
                        <a:solidFill>
                          <a:schemeClr val="bg1"/>
                        </a:solidFill>
                        <a:latin typeface="+mj-lt"/>
                      </a:endParaRPr>
                    </a:p>
                    <a:p>
                      <a:pPr>
                        <a:lnSpc>
                          <a:spcPct val="100000"/>
                        </a:lnSpc>
                        <a:spcBef>
                          <a:spcPts val="400"/>
                        </a:spcBef>
                      </a:pPr>
                      <a:r>
                        <a:rPr lang="en-US" sz="2000" dirty="0">
                          <a:solidFill>
                            <a:schemeClr val="bg1"/>
                          </a:solidFill>
                          <a:latin typeface="+mj-lt"/>
                        </a:rPr>
                        <a:t>500 (Standard)</a:t>
                      </a:r>
                    </a:p>
                  </a:txBody>
                  <a:tcPr marL="89642" marR="89642" marT="44821" marB="44821">
                    <a:lnL w="6350" cap="flat" cmpd="sng" algn="ctr">
                      <a:solidFill>
                        <a:schemeClr val="bg1">
                          <a:lumMod val="85000"/>
                        </a:schemeClr>
                      </a:solid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3531653518"/>
                  </a:ext>
                </a:extLst>
              </a:tr>
              <a:tr h="737060">
                <a:tc>
                  <a:txBody>
                    <a:bodyPr/>
                    <a:lstStyle/>
                    <a:p>
                      <a:pPr>
                        <a:lnSpc>
                          <a:spcPct val="100000"/>
                        </a:lnSpc>
                        <a:spcBef>
                          <a:spcPts val="400"/>
                        </a:spcBef>
                      </a:pPr>
                      <a:r>
                        <a:rPr lang="en-US" sz="2000" dirty="0">
                          <a:solidFill>
                            <a:schemeClr val="bg1"/>
                          </a:solidFill>
                          <a:latin typeface="Segoe UI Semibold" panose="020B0702040204020203" pitchFamily="34" charset="0"/>
                          <a:cs typeface="Segoe UI Semibold" panose="020B0702040204020203" pitchFamily="34" charset="0"/>
                        </a:rPr>
                        <a:t>Throughput</a:t>
                      </a:r>
                      <a:endParaRPr lang="en-US" sz="2000" b="1" dirty="0">
                        <a:solidFill>
                          <a:schemeClr val="bg1"/>
                        </a:solidFill>
                        <a:latin typeface="Segoe UI Semibold" panose="020B0702040204020203" pitchFamily="34" charset="0"/>
                        <a:cs typeface="Segoe UI Semibold" panose="020B0702040204020203" pitchFamily="34" charset="0"/>
                      </a:endParaRPr>
                    </a:p>
                  </a:txBody>
                  <a:tcPr marL="89642" marR="89642" marT="44821" marB="44821" anchor="ctr">
                    <a:lnL w="12700" cmpd="sng">
                      <a:noFill/>
                      <a:prstDash val="soli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accent3">
                        <a:alpha val="20000"/>
                      </a:schemeClr>
                    </a:solidFill>
                  </a:tcPr>
                </a:tc>
                <a:tc>
                  <a:txBody>
                    <a:bodyPr/>
                    <a:lstStyle/>
                    <a:p>
                      <a:pPr>
                        <a:lnSpc>
                          <a:spcPct val="100000"/>
                        </a:lnSpc>
                        <a:spcBef>
                          <a:spcPts val="400"/>
                        </a:spcBef>
                      </a:pPr>
                      <a:r>
                        <a:rPr lang="en-US" sz="2000" dirty="0">
                          <a:solidFill>
                            <a:schemeClr val="bg1"/>
                          </a:solidFill>
                          <a:latin typeface="+mj-lt"/>
                        </a:rPr>
                        <a:t>Up</a:t>
                      </a:r>
                      <a:r>
                        <a:rPr lang="en-US" sz="2000" baseline="0" dirty="0">
                          <a:solidFill>
                            <a:schemeClr val="bg1"/>
                          </a:solidFill>
                          <a:latin typeface="+mj-lt"/>
                        </a:rPr>
                        <a:t> to 60 MB/s per share</a:t>
                      </a:r>
                      <a:endParaRPr lang="en-US" sz="2000" dirty="0">
                        <a:solidFill>
                          <a:schemeClr val="bg1"/>
                        </a:solidFill>
                        <a:latin typeface="+mj-lt"/>
                      </a:endParaRPr>
                    </a:p>
                  </a:txBody>
                  <a:tcPr marL="89642" marR="89642" marT="44821" marB="44821"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alpha val="20000"/>
                      </a:schemeClr>
                    </a:solidFill>
                  </a:tcPr>
                </a:tc>
                <a:tc>
                  <a:txBody>
                    <a:bodyPr/>
                    <a:lstStyle/>
                    <a:p>
                      <a:pPr marL="0" marR="0" lvl="0" indent="0" algn="l" defTabSz="932742" rtl="0" eaLnBrk="1" fontAlgn="auto" latinLnBrk="0" hangingPunct="1">
                        <a:lnSpc>
                          <a:spcPct val="100000"/>
                        </a:lnSpc>
                        <a:spcBef>
                          <a:spcPts val="400"/>
                        </a:spcBef>
                        <a:spcAft>
                          <a:spcPts val="0"/>
                        </a:spcAft>
                        <a:buClrTx/>
                        <a:buSzTx/>
                        <a:buFontTx/>
                        <a:buNone/>
                        <a:tabLst/>
                        <a:defRPr/>
                      </a:pPr>
                      <a:r>
                        <a:rPr lang="en-US" sz="2000" baseline="0" dirty="0">
                          <a:solidFill>
                            <a:schemeClr val="bg1"/>
                          </a:solidFill>
                          <a:latin typeface="+mj-lt"/>
                        </a:rPr>
                        <a:t>Up to 250 MB/s per disks (Premium)</a:t>
                      </a:r>
                      <a:endParaRPr lang="en-US" sz="2000" dirty="0">
                        <a:solidFill>
                          <a:schemeClr val="bg1"/>
                        </a:solidFill>
                        <a:latin typeface="+mj-lt"/>
                      </a:endParaRPr>
                    </a:p>
                    <a:p>
                      <a:pPr>
                        <a:lnSpc>
                          <a:spcPct val="100000"/>
                        </a:lnSpc>
                        <a:spcBef>
                          <a:spcPts val="400"/>
                        </a:spcBef>
                      </a:pPr>
                      <a:r>
                        <a:rPr lang="en-US" sz="2000" dirty="0">
                          <a:solidFill>
                            <a:schemeClr val="bg1"/>
                          </a:solidFill>
                          <a:latin typeface="+mj-lt"/>
                        </a:rPr>
                        <a:t>Up to 60</a:t>
                      </a:r>
                      <a:r>
                        <a:rPr lang="en-US" sz="2000" baseline="0" dirty="0">
                          <a:solidFill>
                            <a:schemeClr val="bg1"/>
                          </a:solidFill>
                          <a:latin typeface="+mj-lt"/>
                        </a:rPr>
                        <a:t> MB/s per disk (Standard)</a:t>
                      </a:r>
                    </a:p>
                  </a:txBody>
                  <a:tcPr marL="89642" marR="89642" marT="44821" marB="44821">
                    <a:lnL w="6350" cap="flat" cmpd="sng" algn="ctr">
                      <a:solidFill>
                        <a:schemeClr val="bg1">
                          <a:lumMod val="85000"/>
                        </a:schemeClr>
                      </a:solid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637523764"/>
                  </a:ext>
                </a:extLst>
              </a:tr>
            </a:tbl>
          </a:graphicData>
        </a:graphic>
      </p:graphicFrame>
      <p:graphicFrame>
        <p:nvGraphicFramePr>
          <p:cNvPr id="9" name="Table 8">
            <a:extLst>
              <a:ext uri="{FF2B5EF4-FFF2-40B4-BE49-F238E27FC236}">
                <a16:creationId xmlns:a16="http://schemas.microsoft.com/office/drawing/2014/main" id="{15161365-022D-46B0-B849-42565B63F026}"/>
              </a:ext>
            </a:extLst>
          </p:cNvPr>
          <p:cNvGraphicFramePr>
            <a:graphicFrameLocks noGrp="1"/>
          </p:cNvGraphicFramePr>
          <p:nvPr>
            <p:extLst/>
          </p:nvPr>
        </p:nvGraphicFramePr>
        <p:xfrm>
          <a:off x="456924" y="1189494"/>
          <a:ext cx="11286863" cy="2603928"/>
        </p:xfrm>
        <a:graphic>
          <a:graphicData uri="http://schemas.openxmlformats.org/drawingml/2006/table">
            <a:tbl>
              <a:tblPr firstRow="1" bandRow="1"/>
              <a:tblGrid>
                <a:gridCol w="2600353">
                  <a:extLst>
                    <a:ext uri="{9D8B030D-6E8A-4147-A177-3AD203B41FA5}">
                      <a16:colId xmlns:a16="http://schemas.microsoft.com/office/drawing/2014/main" val="1616859568"/>
                    </a:ext>
                  </a:extLst>
                </a:gridCol>
                <a:gridCol w="3977934">
                  <a:extLst>
                    <a:ext uri="{9D8B030D-6E8A-4147-A177-3AD203B41FA5}">
                      <a16:colId xmlns:a16="http://schemas.microsoft.com/office/drawing/2014/main" val="3817603471"/>
                    </a:ext>
                  </a:extLst>
                </a:gridCol>
                <a:gridCol w="4708576">
                  <a:extLst>
                    <a:ext uri="{9D8B030D-6E8A-4147-A177-3AD203B41FA5}">
                      <a16:colId xmlns:a16="http://schemas.microsoft.com/office/drawing/2014/main" val="624054642"/>
                    </a:ext>
                  </a:extLst>
                </a:gridCol>
              </a:tblGrid>
              <a:tr h="44821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endParaRPr lang="en-US" sz="2400" kern="1200" spc="100" baseline="0" dirty="0">
                        <a:solidFill>
                          <a:schemeClr val="bg1"/>
                        </a:solidFill>
                        <a:latin typeface="+mn-lt"/>
                        <a:ea typeface="+mn-ea"/>
                        <a:cs typeface="Segoe UI Semibold" panose="020B0702040204020203" pitchFamily="34" charset="0"/>
                      </a:endParaRPr>
                    </a:p>
                  </a:txBody>
                  <a:tcPr marL="89642" marR="89642" marT="44821" marB="44821" anchor="ctr">
                    <a:lnL w="12700" cmpd="sng">
                      <a:noFill/>
                      <a:prstDash val="solid"/>
                    </a:lnL>
                    <a:lnR w="6350" cap="flat" cmpd="sng" algn="ctr">
                      <a:solidFill>
                        <a:schemeClr val="bg1">
                          <a:lumMod val="85000"/>
                        </a:schemeClr>
                      </a:solidFill>
                      <a:prstDash val="solid"/>
                      <a:round/>
                      <a:headEnd type="none" w="med" len="med"/>
                      <a:tailEnd type="none" w="med" len="med"/>
                    </a:lnR>
                    <a:lnT w="12700" cmpd="sng">
                      <a:noFill/>
                      <a:prstDash val="soli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20000"/>
                      </a:schemeClr>
                    </a:solidFill>
                  </a:tcPr>
                </a:tc>
                <a:tc>
                  <a:txBody>
                    <a:bodyPr/>
                    <a:lstStyle/>
                    <a:p>
                      <a:r>
                        <a:rPr lang="en-US" sz="2400" dirty="0">
                          <a:solidFill>
                            <a:schemeClr val="bg1"/>
                          </a:solidFill>
                          <a:latin typeface="+mj-lt"/>
                          <a:cs typeface="Segoe UI Semibold" panose="020B0702040204020203" pitchFamily="34" charset="0"/>
                        </a:rPr>
                        <a:t>Azure Files</a:t>
                      </a:r>
                    </a:p>
                  </a:txBody>
                  <a:tcPr marL="89642" marR="89642" marT="44821" marB="44821">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prstDash val="soli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58A6"/>
                    </a:solidFill>
                  </a:tcPr>
                </a:tc>
                <a:tc>
                  <a:txBody>
                    <a:bodyPr/>
                    <a:lstStyle/>
                    <a:p>
                      <a:r>
                        <a:rPr lang="en-US" sz="2400" dirty="0">
                          <a:solidFill>
                            <a:schemeClr val="bg1"/>
                          </a:solidFill>
                          <a:latin typeface="+mj-lt"/>
                          <a:cs typeface="Segoe UI Semibold" panose="020B0702040204020203" pitchFamily="34" charset="0"/>
                        </a:rPr>
                        <a:t>Azure Disks</a:t>
                      </a:r>
                    </a:p>
                  </a:txBody>
                  <a:tcPr marL="89642" marR="89642" marT="44821" marB="44821">
                    <a:lnL w="6350"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0058A6"/>
                    </a:solidFill>
                  </a:tcPr>
                </a:tc>
                <a:extLst>
                  <a:ext uri="{0D108BD9-81ED-4DB2-BD59-A6C34878D82A}">
                    <a16:rowId xmlns:a16="http://schemas.microsoft.com/office/drawing/2014/main" val="757149759"/>
                  </a:ext>
                </a:extLst>
              </a:tr>
              <a:tr h="687259">
                <a:tc>
                  <a:txBody>
                    <a:bodyPr/>
                    <a:lstStyle/>
                    <a:p>
                      <a:pPr>
                        <a:lnSpc>
                          <a:spcPct val="100000"/>
                        </a:lnSpc>
                        <a:spcBef>
                          <a:spcPts val="400"/>
                        </a:spcBef>
                      </a:pPr>
                      <a:r>
                        <a:rPr lang="en-US" sz="2000" dirty="0">
                          <a:solidFill>
                            <a:schemeClr val="bg1"/>
                          </a:solidFill>
                          <a:latin typeface="Segoe UI Semibold" panose="020B0702040204020203" pitchFamily="34" charset="0"/>
                          <a:cs typeface="Segoe UI Semibold" panose="020B0702040204020203" pitchFamily="34" charset="0"/>
                        </a:rPr>
                        <a:t>Scenario</a:t>
                      </a:r>
                      <a:endParaRPr lang="en-US" sz="2000" b="1" dirty="0">
                        <a:solidFill>
                          <a:schemeClr val="bg1"/>
                        </a:solidFill>
                        <a:latin typeface="Segoe UI Semibold" panose="020B0702040204020203" pitchFamily="34" charset="0"/>
                        <a:cs typeface="Segoe UI Semibold" panose="020B0702040204020203" pitchFamily="34" charset="0"/>
                      </a:endParaRPr>
                    </a:p>
                  </a:txBody>
                  <a:tcPr marL="89642" marR="89642" marT="44821" marB="44821" anchor="ctr">
                    <a:lnL w="12700" cmpd="sng">
                      <a:noFill/>
                      <a:prstDash val="soli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86DC"/>
                    </a:solidFill>
                  </a:tcPr>
                </a:tc>
                <a:tc>
                  <a:txBody>
                    <a:bodyPr/>
                    <a:lstStyle/>
                    <a:p>
                      <a:pPr>
                        <a:lnSpc>
                          <a:spcPct val="100000"/>
                        </a:lnSpc>
                        <a:spcBef>
                          <a:spcPts val="400"/>
                        </a:spcBef>
                      </a:pPr>
                      <a:r>
                        <a:rPr lang="en-US" sz="2000" dirty="0">
                          <a:solidFill>
                            <a:schemeClr val="bg1"/>
                          </a:solidFill>
                          <a:latin typeface="Segoe UI Semibold" panose="020B0702040204020203" pitchFamily="34" charset="0"/>
                          <a:cs typeface="Segoe UI Semibold" panose="020B0702040204020203" pitchFamily="34" charset="0"/>
                        </a:rPr>
                        <a:t>Life &amp; Shift applications</a:t>
                      </a:r>
                      <a:r>
                        <a:rPr lang="en-US" sz="2000" baseline="0" dirty="0">
                          <a:solidFill>
                            <a:schemeClr val="bg1"/>
                          </a:solidFill>
                          <a:latin typeface="Segoe UI Semibold" panose="020B0702040204020203" pitchFamily="34" charset="0"/>
                          <a:cs typeface="Segoe UI Semibold" panose="020B0702040204020203" pitchFamily="34" charset="0"/>
                        </a:rPr>
                        <a:t> which leverage native file system</a:t>
                      </a:r>
                      <a:endParaRPr lang="en-US" sz="2000" dirty="0">
                        <a:solidFill>
                          <a:schemeClr val="bg1"/>
                        </a:solidFill>
                        <a:latin typeface="Segoe UI Semibold" panose="020B0702040204020203" pitchFamily="34" charset="0"/>
                        <a:cs typeface="Segoe UI Semibold" panose="020B0702040204020203" pitchFamily="34" charset="0"/>
                      </a:endParaRPr>
                    </a:p>
                  </a:txBody>
                  <a:tcPr marL="89642" marR="89642" marT="44821" marB="44821">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393DF"/>
                    </a:solidFill>
                  </a:tcPr>
                </a:tc>
                <a:tc>
                  <a:txBody>
                    <a:bodyPr/>
                    <a:lstStyle/>
                    <a:p>
                      <a:pPr>
                        <a:lnSpc>
                          <a:spcPct val="100000"/>
                        </a:lnSpc>
                        <a:spcBef>
                          <a:spcPts val="400"/>
                        </a:spcBef>
                      </a:pPr>
                      <a:r>
                        <a:rPr lang="en-US" sz="2000" dirty="0">
                          <a:solidFill>
                            <a:schemeClr val="bg1"/>
                          </a:solidFill>
                          <a:latin typeface="Segoe UI Semibold" panose="020B0702040204020203" pitchFamily="34" charset="0"/>
                          <a:cs typeface="Segoe UI Semibold" panose="020B0702040204020203" pitchFamily="34" charset="0"/>
                        </a:rPr>
                        <a:t>Persistent disks</a:t>
                      </a:r>
                      <a:r>
                        <a:rPr lang="en-US" sz="2000" baseline="0" dirty="0">
                          <a:solidFill>
                            <a:schemeClr val="bg1"/>
                          </a:solidFill>
                          <a:latin typeface="Segoe UI Semibold" panose="020B0702040204020203" pitchFamily="34" charset="0"/>
                          <a:cs typeface="Segoe UI Semibold" panose="020B0702040204020203" pitchFamily="34" charset="0"/>
                        </a:rPr>
                        <a:t> to Azure Virtual Machines</a:t>
                      </a:r>
                      <a:endParaRPr lang="en-US" sz="2000" dirty="0">
                        <a:solidFill>
                          <a:schemeClr val="bg1"/>
                        </a:solidFill>
                        <a:latin typeface="Segoe UI Semibold" panose="020B0702040204020203" pitchFamily="34" charset="0"/>
                        <a:cs typeface="Segoe UI Semibold" panose="020B0702040204020203" pitchFamily="34" charset="0"/>
                      </a:endParaRPr>
                    </a:p>
                  </a:txBody>
                  <a:tcPr marL="89642" marR="89642" marT="44821" marB="44821">
                    <a:lnL w="6350" cap="flat" cmpd="sng" algn="ctr">
                      <a:solidFill>
                        <a:schemeClr val="bg1">
                          <a:lumMod val="85000"/>
                        </a:schemeClr>
                      </a:solidFill>
                      <a:prstDash val="solid"/>
                      <a:round/>
                      <a:headEnd type="none" w="med" len="med"/>
                      <a:tailEnd type="none" w="med" len="med"/>
                    </a:lnL>
                    <a:lnR w="12700" cmpd="sng">
                      <a:noFill/>
                      <a:prstDash val="soli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393DF"/>
                    </a:solidFill>
                  </a:tcPr>
                </a:tc>
                <a:extLst>
                  <a:ext uri="{0D108BD9-81ED-4DB2-BD59-A6C34878D82A}">
                    <a16:rowId xmlns:a16="http://schemas.microsoft.com/office/drawing/2014/main" val="2507918068"/>
                  </a:ext>
                </a:extLst>
              </a:tr>
              <a:tr h="388451">
                <a:tc>
                  <a:txBody>
                    <a:bodyPr/>
                    <a:lstStyle/>
                    <a:p>
                      <a:pPr>
                        <a:lnSpc>
                          <a:spcPct val="100000"/>
                        </a:lnSpc>
                        <a:spcBef>
                          <a:spcPts val="400"/>
                        </a:spcBef>
                      </a:pPr>
                      <a:r>
                        <a:rPr lang="en-US" sz="2000" dirty="0">
                          <a:solidFill>
                            <a:schemeClr val="bg1"/>
                          </a:solidFill>
                          <a:latin typeface="Segoe UI Semibold" panose="020B0702040204020203" pitchFamily="34" charset="0"/>
                          <a:cs typeface="Segoe UI Semibold" panose="020B0702040204020203" pitchFamily="34" charset="0"/>
                        </a:rPr>
                        <a:t>Protocol</a:t>
                      </a:r>
                      <a:endParaRPr lang="en-US" sz="2000" b="1" dirty="0">
                        <a:solidFill>
                          <a:schemeClr val="bg1"/>
                        </a:solidFill>
                        <a:latin typeface="Segoe UI Semibold" panose="020B0702040204020203" pitchFamily="34" charset="0"/>
                        <a:cs typeface="Segoe UI Semibold" panose="020B0702040204020203" pitchFamily="34" charset="0"/>
                      </a:endParaRPr>
                    </a:p>
                  </a:txBody>
                  <a:tcPr marL="89642" marR="89642" marT="44821" marB="44821" anchor="ctr">
                    <a:lnL w="12700" cmpd="sng">
                      <a:noFill/>
                      <a:prstDash val="soli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86DC"/>
                    </a:solidFill>
                  </a:tcPr>
                </a:tc>
                <a:tc>
                  <a:txBody>
                    <a:bodyPr/>
                    <a:lstStyle/>
                    <a:p>
                      <a:pPr>
                        <a:lnSpc>
                          <a:spcPct val="100000"/>
                        </a:lnSpc>
                        <a:spcBef>
                          <a:spcPts val="400"/>
                        </a:spcBef>
                      </a:pPr>
                      <a:r>
                        <a:rPr lang="en-US" sz="2000" dirty="0">
                          <a:solidFill>
                            <a:schemeClr val="bg1"/>
                          </a:solidFill>
                          <a:latin typeface="Segoe UI Semibold" panose="020B0702040204020203" pitchFamily="34" charset="0"/>
                          <a:cs typeface="Segoe UI Semibold" panose="020B0702040204020203" pitchFamily="34" charset="0"/>
                        </a:rPr>
                        <a:t>SMB</a:t>
                      </a:r>
                      <a:r>
                        <a:rPr lang="en-US" sz="2000" baseline="0" dirty="0">
                          <a:solidFill>
                            <a:schemeClr val="bg1"/>
                          </a:solidFill>
                          <a:latin typeface="Segoe UI Semibold" panose="020B0702040204020203" pitchFamily="34" charset="0"/>
                          <a:cs typeface="Segoe UI Semibold" panose="020B0702040204020203" pitchFamily="34" charset="0"/>
                        </a:rPr>
                        <a:t> 2.1/3.0, REST</a:t>
                      </a:r>
                    </a:p>
                  </a:txBody>
                  <a:tcPr marL="89642" marR="89642" marT="44821" marB="44821">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393DF"/>
                    </a:solidFill>
                  </a:tcPr>
                </a:tc>
                <a:tc>
                  <a:txBody>
                    <a:bodyPr/>
                    <a:lstStyle/>
                    <a:p>
                      <a:pPr>
                        <a:lnSpc>
                          <a:spcPct val="100000"/>
                        </a:lnSpc>
                        <a:spcBef>
                          <a:spcPts val="400"/>
                        </a:spcBef>
                      </a:pPr>
                      <a:r>
                        <a:rPr lang="en-US" sz="2000" dirty="0">
                          <a:solidFill>
                            <a:schemeClr val="bg1"/>
                          </a:solidFill>
                          <a:latin typeface="Segoe UI Semibold" panose="020B0702040204020203" pitchFamily="34" charset="0"/>
                          <a:cs typeface="Segoe UI Semibold" panose="020B0702040204020203" pitchFamily="34" charset="0"/>
                        </a:rPr>
                        <a:t>VHD, REST</a:t>
                      </a:r>
                    </a:p>
                  </a:txBody>
                  <a:tcPr marL="89642" marR="89642" marT="44821" marB="44821">
                    <a:lnL w="6350" cap="flat" cmpd="sng" algn="ctr">
                      <a:solidFill>
                        <a:schemeClr val="bg1">
                          <a:lumMod val="85000"/>
                        </a:schemeClr>
                      </a:solid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393DF"/>
                    </a:solidFill>
                  </a:tcPr>
                </a:tc>
                <a:extLst>
                  <a:ext uri="{0D108BD9-81ED-4DB2-BD59-A6C34878D82A}">
                    <a16:rowId xmlns:a16="http://schemas.microsoft.com/office/drawing/2014/main" val="666791324"/>
                  </a:ext>
                </a:extLst>
              </a:tr>
              <a:tr h="1035869">
                <a:tc>
                  <a:txBody>
                    <a:bodyPr/>
                    <a:lstStyle/>
                    <a:p>
                      <a:pPr>
                        <a:lnSpc>
                          <a:spcPct val="100000"/>
                        </a:lnSpc>
                        <a:spcBef>
                          <a:spcPts val="400"/>
                        </a:spcBef>
                      </a:pPr>
                      <a:r>
                        <a:rPr lang="en-US" sz="2000" dirty="0">
                          <a:solidFill>
                            <a:schemeClr val="bg1"/>
                          </a:solidFill>
                          <a:latin typeface="Segoe UI Semibold" panose="020B0702040204020203" pitchFamily="34" charset="0"/>
                          <a:cs typeface="Segoe UI Semibold" panose="020B0702040204020203" pitchFamily="34" charset="0"/>
                        </a:rPr>
                        <a:t>Accessibility</a:t>
                      </a:r>
                      <a:endParaRPr lang="en-US" sz="2000" b="1" dirty="0">
                        <a:solidFill>
                          <a:schemeClr val="bg1"/>
                        </a:solidFill>
                        <a:latin typeface="Segoe UI Semibold" panose="020B0702040204020203" pitchFamily="34" charset="0"/>
                        <a:cs typeface="Segoe UI Semibold" panose="020B0702040204020203" pitchFamily="34" charset="0"/>
                      </a:endParaRPr>
                    </a:p>
                  </a:txBody>
                  <a:tcPr marL="89642" marR="89642" marT="44821" marB="44821" anchor="ctr">
                    <a:lnL w="12700" cmpd="sng">
                      <a:noFill/>
                      <a:prstDash val="soli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0086DC"/>
                    </a:solidFill>
                  </a:tcPr>
                </a:tc>
                <a:tc>
                  <a:txBody>
                    <a:bodyPr/>
                    <a:lstStyle/>
                    <a:p>
                      <a:pPr>
                        <a:lnSpc>
                          <a:spcPct val="100000"/>
                        </a:lnSpc>
                        <a:spcBef>
                          <a:spcPts val="400"/>
                        </a:spcBef>
                      </a:pPr>
                      <a:r>
                        <a:rPr lang="en-US" sz="2000" baseline="0" dirty="0">
                          <a:solidFill>
                            <a:schemeClr val="bg1"/>
                          </a:solidFill>
                          <a:latin typeface="Segoe UI Semibold" panose="020B0702040204020203" pitchFamily="34" charset="0"/>
                          <a:cs typeface="Segoe UI Semibold" panose="020B0702040204020203" pitchFamily="34" charset="0"/>
                        </a:rPr>
                        <a:t>SMB – Worldwide (requires</a:t>
                      </a:r>
                      <a:br>
                        <a:rPr lang="en-US" sz="2000" baseline="0" dirty="0">
                          <a:solidFill>
                            <a:schemeClr val="bg1"/>
                          </a:solidFill>
                          <a:latin typeface="Segoe UI Semibold" panose="020B0702040204020203" pitchFamily="34" charset="0"/>
                          <a:cs typeface="Segoe UI Semibold" panose="020B0702040204020203" pitchFamily="34" charset="0"/>
                        </a:rPr>
                      </a:br>
                      <a:r>
                        <a:rPr lang="en-US" sz="2000" baseline="0" dirty="0">
                          <a:solidFill>
                            <a:schemeClr val="bg1"/>
                          </a:solidFill>
                          <a:latin typeface="Segoe UI Semibold" panose="020B0702040204020203" pitchFamily="34" charset="0"/>
                          <a:cs typeface="Segoe UI Semibold" panose="020B0702040204020203" pitchFamily="34" charset="0"/>
                        </a:rPr>
                        <a:t>Port 445)</a:t>
                      </a:r>
                    </a:p>
                    <a:p>
                      <a:pPr>
                        <a:lnSpc>
                          <a:spcPct val="100000"/>
                        </a:lnSpc>
                        <a:spcBef>
                          <a:spcPts val="400"/>
                        </a:spcBef>
                      </a:pPr>
                      <a:r>
                        <a:rPr lang="en-US" sz="2000" baseline="0" dirty="0">
                          <a:solidFill>
                            <a:schemeClr val="bg1"/>
                          </a:solidFill>
                          <a:latin typeface="Segoe UI Semibold" panose="020B0702040204020203" pitchFamily="34" charset="0"/>
                          <a:cs typeface="Segoe UI Semibold" panose="020B0702040204020203" pitchFamily="34" charset="0"/>
                        </a:rPr>
                        <a:t>REST – Worldwide</a:t>
                      </a:r>
                    </a:p>
                  </a:txBody>
                  <a:tcPr marL="89642" marR="89642" marT="44821" marB="44821">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393DF"/>
                    </a:solidFill>
                  </a:tcPr>
                </a:tc>
                <a:tc>
                  <a:txBody>
                    <a:bodyPr/>
                    <a:lstStyle/>
                    <a:p>
                      <a:pPr>
                        <a:lnSpc>
                          <a:spcPct val="100000"/>
                        </a:lnSpc>
                        <a:spcBef>
                          <a:spcPts val="400"/>
                        </a:spcBef>
                      </a:pPr>
                      <a:r>
                        <a:rPr lang="en-US" sz="2000" dirty="0">
                          <a:solidFill>
                            <a:schemeClr val="bg1"/>
                          </a:solidFill>
                          <a:latin typeface="Segoe UI Semibold" panose="020B0702040204020203" pitchFamily="34" charset="0"/>
                          <a:cs typeface="Segoe UI Semibold" panose="020B0702040204020203" pitchFamily="34" charset="0"/>
                        </a:rPr>
                        <a:t>VHD – Azure Data Center</a:t>
                      </a:r>
                    </a:p>
                    <a:p>
                      <a:pPr>
                        <a:lnSpc>
                          <a:spcPct val="100000"/>
                        </a:lnSpc>
                        <a:spcBef>
                          <a:spcPts val="400"/>
                        </a:spcBef>
                      </a:pPr>
                      <a:r>
                        <a:rPr lang="en-US" sz="2000" dirty="0">
                          <a:solidFill>
                            <a:schemeClr val="bg1"/>
                          </a:solidFill>
                          <a:latin typeface="Segoe UI Semibold" panose="020B0702040204020203" pitchFamily="34" charset="0"/>
                          <a:cs typeface="Segoe UI Semibold" panose="020B0702040204020203" pitchFamily="34" charset="0"/>
                        </a:rPr>
                        <a:t>REST (Page Blob) – Worldwide</a:t>
                      </a:r>
                    </a:p>
                  </a:txBody>
                  <a:tcPr marL="89642" marR="89642" marT="44821" marB="44821">
                    <a:lnL w="6350" cap="flat" cmpd="sng" algn="ctr">
                      <a:solidFill>
                        <a:schemeClr val="bg1">
                          <a:lumMod val="85000"/>
                        </a:schemeClr>
                      </a:solid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393DF"/>
                    </a:solidFill>
                  </a:tcPr>
                </a:tc>
                <a:extLst>
                  <a:ext uri="{0D108BD9-81ED-4DB2-BD59-A6C34878D82A}">
                    <a16:rowId xmlns:a16="http://schemas.microsoft.com/office/drawing/2014/main" val="1145563112"/>
                  </a:ext>
                </a:extLst>
              </a:tr>
            </a:tbl>
          </a:graphicData>
        </a:graphic>
      </p:graphicFrame>
    </p:spTree>
    <p:extLst>
      <p:ext uri="{BB962C8B-B14F-4D97-AF65-F5344CB8AC3E}">
        <p14:creationId xmlns:p14="http://schemas.microsoft.com/office/powerpoint/2010/main" val="1785805595"/>
      </p:ext>
    </p:extLst>
  </p:cSld>
  <p:clrMapOvr>
    <a:masterClrMapping/>
  </p:clrMapOvr>
  <mc:AlternateContent xmlns:mc="http://schemas.openxmlformats.org/markup-compatibility/2006" xmlns:p14="http://schemas.microsoft.com/office/powerpoint/2010/main">
    <mc:Choice Requires="p14">
      <p:transition p14:dur="200">
        <p:wipe dir="r"/>
      </p:transition>
    </mc:Choice>
    <mc:Fallback xmlns="">
      <p:transition>
        <p:wipe dir="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lumMod val="95000"/>
                  </a:schemeClr>
                </a:solidFill>
              </a:rPr>
              <a:t>Azure Table Storage Overview</a:t>
            </a:r>
          </a:p>
        </p:txBody>
      </p:sp>
      <p:sp>
        <p:nvSpPr>
          <p:cNvPr id="17" name="Rectangle 16">
            <a:extLst>
              <a:ext uri="{FF2B5EF4-FFF2-40B4-BE49-F238E27FC236}">
                <a16:creationId xmlns:a16="http://schemas.microsoft.com/office/drawing/2014/main" id="{067C70BB-B556-4440-A80A-42574641AFED}"/>
              </a:ext>
            </a:extLst>
          </p:cNvPr>
          <p:cNvSpPr/>
          <p:nvPr/>
        </p:nvSpPr>
        <p:spPr bwMode="auto">
          <a:xfrm>
            <a:off x="2520694" y="2462818"/>
            <a:ext cx="9223095" cy="3924696"/>
          </a:xfrm>
          <a:prstGeom prst="rect">
            <a:avLst/>
          </a:prstGeom>
          <a:solidFill>
            <a:schemeClr val="bg1">
              <a:lumMod val="95000"/>
              <a:alpha val="20000"/>
            </a:schemeClr>
          </a:solidFill>
          <a:ln w="6350">
            <a:solidFill>
              <a:schemeClr val="bg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642476" fontAlgn="base">
              <a:spcBef>
                <a:spcPct val="0"/>
              </a:spcBef>
              <a:spcAft>
                <a:spcPct val="0"/>
              </a:spcAft>
            </a:pPr>
            <a:r>
              <a:rPr lang="en-US" sz="1961" dirty="0">
                <a:solidFill>
                  <a:srgbClr val="FFFFFF"/>
                </a:solidFill>
                <a:latin typeface="Segoe UI Semilight"/>
                <a:cs typeface="Segoe UI" pitchFamily="34" charset="0"/>
              </a:rPr>
              <a:t>Tables</a:t>
            </a:r>
          </a:p>
          <a:p>
            <a:pPr defTabSz="642476" fontAlgn="base">
              <a:spcBef>
                <a:spcPct val="0"/>
              </a:spcBef>
              <a:spcAft>
                <a:spcPct val="0"/>
              </a:spcAft>
            </a:pPr>
            <a:r>
              <a:rPr lang="en-GB" sz="1765" dirty="0">
                <a:solidFill>
                  <a:srgbClr val="FFFFFF"/>
                </a:solidFill>
                <a:latin typeface="Segoe UI Semilight"/>
              </a:rPr>
              <a:t>“Massive auto-scaling NoSQL store”</a:t>
            </a:r>
          </a:p>
          <a:p>
            <a:pPr marL="375051" indent="-205422" defTabSz="642476" fontAlgn="base">
              <a:spcBef>
                <a:spcPts val="196"/>
              </a:spcBef>
              <a:spcAft>
                <a:spcPts val="392"/>
              </a:spcAft>
              <a:buFont typeface="Arial" panose="020B0604020202020204" pitchFamily="34" charset="0"/>
              <a:buChar char="•"/>
            </a:pPr>
            <a:r>
              <a:rPr lang="en-GB" sz="1568" dirty="0">
                <a:solidFill>
                  <a:srgbClr val="FFFFFF"/>
                </a:solidFill>
                <a:latin typeface="Segoe UI Semilight"/>
                <a:cs typeface="Segoe UI" pitchFamily="34" charset="0"/>
              </a:rPr>
              <a:t>User, device and service metadata, structured data</a:t>
            </a:r>
          </a:p>
          <a:p>
            <a:pPr marL="375051" indent="-205422" defTabSz="642476" fontAlgn="base">
              <a:spcBef>
                <a:spcPts val="196"/>
              </a:spcBef>
              <a:spcAft>
                <a:spcPts val="392"/>
              </a:spcAft>
              <a:buFont typeface="Arial" panose="020B0604020202020204" pitchFamily="34" charset="0"/>
              <a:buChar char="•"/>
            </a:pPr>
            <a:r>
              <a:rPr lang="en-GB" sz="1568" dirty="0">
                <a:solidFill>
                  <a:srgbClr val="FFFFFF"/>
                </a:solidFill>
                <a:latin typeface="Segoe UI Semilight"/>
                <a:cs typeface="Segoe UI" pitchFamily="34" charset="0"/>
              </a:rPr>
              <a:t>Schema-less entities with strong consistency</a:t>
            </a:r>
          </a:p>
          <a:p>
            <a:pPr marL="375051" indent="-205422" defTabSz="642476" fontAlgn="base">
              <a:spcBef>
                <a:spcPts val="196"/>
              </a:spcBef>
              <a:spcAft>
                <a:spcPts val="392"/>
              </a:spcAft>
              <a:buFont typeface="Arial" panose="020B0604020202020204" pitchFamily="34" charset="0"/>
              <a:buChar char="•"/>
            </a:pPr>
            <a:r>
              <a:rPr lang="en-GB" sz="1568" dirty="0">
                <a:solidFill>
                  <a:srgbClr val="FFFFFF"/>
                </a:solidFill>
                <a:latin typeface="Segoe UI Semilight"/>
                <a:cs typeface="Segoe UI" pitchFamily="34" charset="0"/>
              </a:rPr>
              <a:t>No limits on number of table rows or table size</a:t>
            </a:r>
          </a:p>
          <a:p>
            <a:pPr marL="375051" indent="-205422" defTabSz="642476" fontAlgn="base">
              <a:spcBef>
                <a:spcPts val="196"/>
              </a:spcBef>
              <a:spcAft>
                <a:spcPts val="392"/>
              </a:spcAft>
              <a:buFont typeface="Arial" panose="020B0604020202020204" pitchFamily="34" charset="0"/>
              <a:buChar char="•"/>
            </a:pPr>
            <a:r>
              <a:rPr lang="en-GB" sz="1568" dirty="0">
                <a:solidFill>
                  <a:srgbClr val="FFFFFF"/>
                </a:solidFill>
                <a:latin typeface="Segoe UI Semilight"/>
                <a:cs typeface="Segoe UI" pitchFamily="34" charset="0"/>
              </a:rPr>
              <a:t>Dynamic load balancing of table regions</a:t>
            </a:r>
          </a:p>
          <a:p>
            <a:pPr marL="375051" indent="-205422" defTabSz="642476" fontAlgn="base">
              <a:spcBef>
                <a:spcPts val="196"/>
              </a:spcBef>
              <a:spcAft>
                <a:spcPts val="392"/>
              </a:spcAft>
              <a:buFont typeface="Arial" panose="020B0604020202020204" pitchFamily="34" charset="0"/>
              <a:buChar char="•"/>
            </a:pPr>
            <a:r>
              <a:rPr lang="en-GB" sz="1568" dirty="0">
                <a:solidFill>
                  <a:srgbClr val="FFFFFF"/>
                </a:solidFill>
                <a:latin typeface="Segoe UI Semilight"/>
                <a:cs typeface="Segoe UI" pitchFamily="34" charset="0"/>
              </a:rPr>
              <a:t>Best for Key/value lookups on partition key and row key</a:t>
            </a:r>
          </a:p>
          <a:p>
            <a:pPr marL="375051" indent="-205422" defTabSz="642476" fontAlgn="base">
              <a:spcBef>
                <a:spcPts val="196"/>
              </a:spcBef>
              <a:spcAft>
                <a:spcPts val="392"/>
              </a:spcAft>
              <a:buFont typeface="Arial" panose="020B0604020202020204" pitchFamily="34" charset="0"/>
              <a:buChar char="•"/>
            </a:pPr>
            <a:r>
              <a:rPr lang="en-GB" sz="1568" dirty="0">
                <a:solidFill>
                  <a:srgbClr val="FFFFFF"/>
                </a:solidFill>
                <a:latin typeface="Segoe UI Semilight"/>
                <a:cs typeface="Segoe UI" pitchFamily="34" charset="0"/>
              </a:rPr>
              <a:t>Entity group transactions for atomic batching</a:t>
            </a:r>
          </a:p>
          <a:p>
            <a:pPr marL="375051" indent="-205422" defTabSz="642476" fontAlgn="base">
              <a:spcBef>
                <a:spcPts val="196"/>
              </a:spcBef>
              <a:spcAft>
                <a:spcPts val="392"/>
              </a:spcAft>
              <a:buFont typeface="Arial" panose="020B0604020202020204" pitchFamily="34" charset="0"/>
              <a:buChar char="•"/>
            </a:pPr>
            <a:r>
              <a:rPr lang="en-GB" sz="1568" dirty="0">
                <a:solidFill>
                  <a:srgbClr val="FFFFFF"/>
                </a:solidFill>
                <a:latin typeface="Segoe UI Semilight"/>
                <a:cs typeface="Segoe UI" pitchFamily="34" charset="0"/>
              </a:rPr>
              <a:t>Endpoint – </a:t>
            </a:r>
            <a:r>
              <a:rPr lang="en-GB" sz="1568" dirty="0">
                <a:solidFill>
                  <a:srgbClr val="FFFFFF"/>
                </a:solidFill>
                <a:latin typeface="Segoe UI Semilight"/>
                <a:cs typeface="Segoe UI" pitchFamily="34" charset="0"/>
                <a:hlinkClick r:id="rId3"/>
              </a:rPr>
              <a:t>http</a:t>
            </a:r>
            <a:r>
              <a:rPr lang="en-GB" sz="1568" i="1" dirty="0">
                <a:solidFill>
                  <a:srgbClr val="FFFFFF"/>
                </a:solidFill>
                <a:latin typeface="Segoe UI Semilight"/>
                <a:cs typeface="Segoe UI" pitchFamily="34" charset="0"/>
                <a:hlinkClick r:id="rId3"/>
              </a:rPr>
              <a:t>://mystorageaccount</a:t>
            </a:r>
            <a:r>
              <a:rPr lang="en-GB" sz="1568" dirty="0">
                <a:solidFill>
                  <a:srgbClr val="FFFFFF"/>
                </a:solidFill>
                <a:latin typeface="Segoe UI Semilight"/>
                <a:cs typeface="Segoe UI" pitchFamily="34" charset="0"/>
                <a:hlinkClick r:id="rId3"/>
              </a:rPr>
              <a:t>.table.core.windows.net </a:t>
            </a:r>
            <a:endParaRPr lang="en-GB" sz="1568" dirty="0">
              <a:solidFill>
                <a:srgbClr val="FFFFFF"/>
              </a:solidFill>
              <a:latin typeface="Segoe UI Semilight"/>
              <a:cs typeface="Segoe UI" pitchFamily="34" charset="0"/>
            </a:endParaRPr>
          </a:p>
        </p:txBody>
      </p:sp>
      <p:sp>
        <p:nvSpPr>
          <p:cNvPr id="18" name="Rectangle 17">
            <a:extLst>
              <a:ext uri="{FF2B5EF4-FFF2-40B4-BE49-F238E27FC236}">
                <a16:creationId xmlns:a16="http://schemas.microsoft.com/office/drawing/2014/main" id="{20743CA5-336E-40BE-BE03-2C7A2A123ABF}"/>
              </a:ext>
            </a:extLst>
          </p:cNvPr>
          <p:cNvSpPr/>
          <p:nvPr/>
        </p:nvSpPr>
        <p:spPr>
          <a:xfrm>
            <a:off x="453941" y="1207263"/>
            <a:ext cx="1979368" cy="2670254"/>
          </a:xfrm>
          <a:prstGeom prst="rect">
            <a:avLst/>
          </a:prstGeom>
          <a:solidFill>
            <a:schemeClr val="accent2">
              <a:alpha val="20000"/>
            </a:schemeClr>
          </a:solidFill>
          <a:ln w="6350">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642" tIns="717140" rtlCol="0" anchor="ctr"/>
          <a:lstStyle/>
          <a:p>
            <a:pPr algn="ctr" defTabSz="642476" fontAlgn="base">
              <a:spcBef>
                <a:spcPct val="0"/>
              </a:spcBef>
              <a:spcAft>
                <a:spcPct val="0"/>
              </a:spcAft>
            </a:pPr>
            <a:r>
              <a:rPr lang="en-US" sz="1961" dirty="0">
                <a:solidFill>
                  <a:srgbClr val="FFFFFF"/>
                </a:solidFill>
                <a:latin typeface="Segoe UI Semilight"/>
                <a:cs typeface="Segoe UI" pitchFamily="34" charset="0"/>
              </a:rPr>
              <a:t>Tables</a:t>
            </a:r>
          </a:p>
        </p:txBody>
      </p:sp>
      <p:sp>
        <p:nvSpPr>
          <p:cNvPr id="20" name="Rectangle 19">
            <a:extLst>
              <a:ext uri="{FF2B5EF4-FFF2-40B4-BE49-F238E27FC236}">
                <a16:creationId xmlns:a16="http://schemas.microsoft.com/office/drawing/2014/main" id="{9822A03A-B645-4961-B240-33033902B07C}"/>
              </a:ext>
            </a:extLst>
          </p:cNvPr>
          <p:cNvSpPr/>
          <p:nvPr/>
        </p:nvSpPr>
        <p:spPr>
          <a:xfrm>
            <a:off x="538392" y="3299472"/>
            <a:ext cx="1810468" cy="422417"/>
          </a:xfrm>
          <a:prstGeom prst="rect">
            <a:avLst/>
          </a:prstGeom>
          <a:noFill/>
          <a:ln>
            <a:noFill/>
          </a:ln>
        </p:spPr>
        <p:txBody>
          <a:bodyPr wrap="square" lIns="0" tIns="0" rIns="0" bIns="0">
            <a:noAutofit/>
          </a:bodyPr>
          <a:lstStyle/>
          <a:p>
            <a:pPr algn="ctr" defTabSz="914367"/>
            <a:r>
              <a:rPr lang="en-GB" sz="1372" dirty="0">
                <a:solidFill>
                  <a:srgbClr val="FFFFFF"/>
                </a:solidFill>
                <a:latin typeface="Segoe UI Semilight"/>
              </a:rPr>
              <a:t>NOSQL storage </a:t>
            </a:r>
          </a:p>
          <a:p>
            <a:pPr algn="ctr" defTabSz="914367"/>
            <a:r>
              <a:rPr lang="en-GB" sz="1372" dirty="0">
                <a:solidFill>
                  <a:srgbClr val="FFFFFF"/>
                </a:solidFill>
                <a:latin typeface="Segoe UI Semilight"/>
              </a:rPr>
              <a:t>Access via REST</a:t>
            </a:r>
          </a:p>
        </p:txBody>
      </p:sp>
      <p:sp>
        <p:nvSpPr>
          <p:cNvPr id="21" name="Rectangle 20">
            <a:extLst>
              <a:ext uri="{FF2B5EF4-FFF2-40B4-BE49-F238E27FC236}">
                <a16:creationId xmlns:a16="http://schemas.microsoft.com/office/drawing/2014/main" id="{55B346EE-A0AE-4DD6-B540-CDA84B2E8501}"/>
              </a:ext>
            </a:extLst>
          </p:cNvPr>
          <p:cNvSpPr/>
          <p:nvPr/>
        </p:nvSpPr>
        <p:spPr>
          <a:xfrm>
            <a:off x="453941" y="3998975"/>
            <a:ext cx="1979368" cy="2388539"/>
          </a:xfrm>
          <a:prstGeom prst="rect">
            <a:avLst/>
          </a:prstGeom>
          <a:solidFill>
            <a:schemeClr val="accent2">
              <a:alpha val="20000"/>
            </a:schemeClr>
          </a:solidFill>
          <a:ln w="6350">
            <a:solidFill>
              <a:schemeClr val="bg1">
                <a:alpha val="5000"/>
              </a:schemeClr>
            </a:solidFill>
          </a:ln>
        </p:spPr>
        <p:txBody>
          <a:bodyPr wrap="square" anchor="ctr">
            <a:noAutofit/>
          </a:bodyPr>
          <a:lstStyle/>
          <a:p>
            <a:pPr defTabSz="914367"/>
            <a:r>
              <a:rPr lang="en-GB" sz="1372" dirty="0" err="1">
                <a:solidFill>
                  <a:srgbClr val="FFFFFF"/>
                </a:solidFill>
                <a:latin typeface="Segoe UI Semilight"/>
              </a:rPr>
              <a:t>KeyValue</a:t>
            </a:r>
            <a:r>
              <a:rPr lang="en-GB" sz="1372" dirty="0">
                <a:solidFill>
                  <a:srgbClr val="FFFFFF"/>
                </a:solidFill>
                <a:latin typeface="Segoe UI Semilight"/>
              </a:rPr>
              <a:t> Store</a:t>
            </a:r>
          </a:p>
        </p:txBody>
      </p:sp>
      <p:sp>
        <p:nvSpPr>
          <p:cNvPr id="22" name="Rectangle 21">
            <a:extLst>
              <a:ext uri="{FF2B5EF4-FFF2-40B4-BE49-F238E27FC236}">
                <a16:creationId xmlns:a16="http://schemas.microsoft.com/office/drawing/2014/main" id="{34778C11-E687-4574-9AA3-B8D4355CF755}"/>
              </a:ext>
            </a:extLst>
          </p:cNvPr>
          <p:cNvSpPr/>
          <p:nvPr/>
        </p:nvSpPr>
        <p:spPr bwMode="auto">
          <a:xfrm>
            <a:off x="2520693" y="1207264"/>
            <a:ext cx="1796124" cy="1169183"/>
          </a:xfrm>
          <a:prstGeom prst="rect">
            <a:avLst/>
          </a:prstGeom>
          <a:noFill/>
          <a:ln w="6350">
            <a:solidFill>
              <a:schemeClr val="bg1">
                <a:alpha val="50000"/>
              </a:scheme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642476" fontAlgn="base">
              <a:spcBef>
                <a:spcPct val="0"/>
              </a:spcBef>
              <a:spcAft>
                <a:spcPct val="0"/>
              </a:spcAft>
            </a:pPr>
            <a:r>
              <a:rPr lang="en-US" sz="1961" dirty="0">
                <a:solidFill>
                  <a:srgbClr val="FFFFFF"/>
                </a:solidFill>
                <a:latin typeface="Segoe UI Semilight"/>
                <a:ea typeface="Segoe UI" pitchFamily="34" charset="0"/>
                <a:cs typeface="Segoe UI" pitchFamily="34" charset="0"/>
              </a:rPr>
              <a:t>Disks</a:t>
            </a:r>
          </a:p>
          <a:p>
            <a:pPr defTabSz="642476" fontAlgn="base">
              <a:spcBef>
                <a:spcPts val="294"/>
              </a:spcBef>
              <a:spcAft>
                <a:spcPct val="0"/>
              </a:spcAft>
            </a:pPr>
            <a:r>
              <a:rPr lang="en-US" sz="1568" dirty="0">
                <a:solidFill>
                  <a:srgbClr val="FFFFFF"/>
                </a:solidFill>
                <a:latin typeface="Segoe UI Semilight"/>
                <a:ea typeface="Segoe UI" pitchFamily="34" charset="0"/>
                <a:cs typeface="Segoe UI" pitchFamily="34" charset="0"/>
              </a:rPr>
              <a:t>“Persistent </a:t>
            </a:r>
            <a:br>
              <a:rPr lang="en-US" sz="1568" dirty="0">
                <a:solidFill>
                  <a:srgbClr val="FFFFFF"/>
                </a:solidFill>
                <a:latin typeface="Segoe UI Semilight"/>
                <a:ea typeface="Segoe UI" pitchFamily="34" charset="0"/>
                <a:cs typeface="Segoe UI" pitchFamily="34" charset="0"/>
              </a:rPr>
            </a:br>
            <a:r>
              <a:rPr lang="en-US" sz="1568" dirty="0">
                <a:solidFill>
                  <a:srgbClr val="FFFFFF"/>
                </a:solidFill>
                <a:latin typeface="Segoe UI Semilight"/>
                <a:ea typeface="Segoe UI" pitchFamily="34" charset="0"/>
                <a:cs typeface="Segoe UI" pitchFamily="34" charset="0"/>
              </a:rPr>
              <a:t>disks for Azure IaaS VMs”</a:t>
            </a:r>
          </a:p>
        </p:txBody>
      </p:sp>
      <p:sp>
        <p:nvSpPr>
          <p:cNvPr id="23" name="Rectangle 22">
            <a:extLst>
              <a:ext uri="{FF2B5EF4-FFF2-40B4-BE49-F238E27FC236}">
                <a16:creationId xmlns:a16="http://schemas.microsoft.com/office/drawing/2014/main" id="{EAA08A1B-B628-458D-9C12-89A0655320CF}"/>
              </a:ext>
            </a:extLst>
          </p:cNvPr>
          <p:cNvSpPr/>
          <p:nvPr/>
        </p:nvSpPr>
        <p:spPr bwMode="auto">
          <a:xfrm>
            <a:off x="4376004" y="1207264"/>
            <a:ext cx="1796124" cy="1169183"/>
          </a:xfrm>
          <a:prstGeom prst="rect">
            <a:avLst/>
          </a:prstGeom>
          <a:noFill/>
          <a:ln w="6350">
            <a:solidFill>
              <a:schemeClr val="bg1">
                <a:alpha val="50000"/>
              </a:scheme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642476" fontAlgn="base">
              <a:spcBef>
                <a:spcPct val="0"/>
              </a:spcBef>
              <a:spcAft>
                <a:spcPct val="0"/>
              </a:spcAft>
            </a:pPr>
            <a:r>
              <a:rPr lang="en-US" sz="1961" dirty="0">
                <a:solidFill>
                  <a:srgbClr val="FFFFFF"/>
                </a:solidFill>
                <a:latin typeface="Segoe UI Semilight"/>
                <a:cs typeface="Segoe UI" pitchFamily="34" charset="0"/>
              </a:rPr>
              <a:t>Files</a:t>
            </a:r>
          </a:p>
          <a:p>
            <a:pPr defTabSz="642476" fontAlgn="base">
              <a:spcBef>
                <a:spcPts val="294"/>
              </a:spcBef>
              <a:spcAft>
                <a:spcPct val="0"/>
              </a:spcAft>
            </a:pPr>
            <a:r>
              <a:rPr lang="en-GB" sz="1568" dirty="0">
                <a:solidFill>
                  <a:srgbClr val="FFFFFF"/>
                </a:solidFill>
                <a:latin typeface="Segoe UI Semilight"/>
                <a:ea typeface="Segoe UI" pitchFamily="34" charset="0"/>
                <a:cs typeface="Segoe UI" pitchFamily="34" charset="0"/>
              </a:rPr>
              <a:t>“SMB Access to Azure Storage”</a:t>
            </a:r>
          </a:p>
        </p:txBody>
      </p:sp>
      <p:sp>
        <p:nvSpPr>
          <p:cNvPr id="24" name="Rectangle 23">
            <a:extLst>
              <a:ext uri="{FF2B5EF4-FFF2-40B4-BE49-F238E27FC236}">
                <a16:creationId xmlns:a16="http://schemas.microsoft.com/office/drawing/2014/main" id="{08CCB854-EF84-442A-A989-72ABBD27D405}"/>
              </a:ext>
            </a:extLst>
          </p:cNvPr>
          <p:cNvSpPr/>
          <p:nvPr/>
        </p:nvSpPr>
        <p:spPr bwMode="auto">
          <a:xfrm>
            <a:off x="6231315" y="1207264"/>
            <a:ext cx="1796124" cy="1169183"/>
          </a:xfrm>
          <a:prstGeom prst="rect">
            <a:avLst/>
          </a:prstGeom>
          <a:solidFill>
            <a:schemeClr val="bg1">
              <a:alpha val="20000"/>
            </a:schemeClr>
          </a:solidFill>
          <a:ln w="6350">
            <a:solidFill>
              <a:schemeClr val="bg1">
                <a:alpha val="20000"/>
              </a:scheme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642476" fontAlgn="base">
              <a:spcBef>
                <a:spcPct val="0"/>
              </a:spcBef>
              <a:spcAft>
                <a:spcPct val="0"/>
              </a:spcAft>
            </a:pPr>
            <a:r>
              <a:rPr lang="en-US" sz="1961" dirty="0">
                <a:solidFill>
                  <a:srgbClr val="FFFFFF"/>
                </a:solidFill>
                <a:latin typeface="Segoe UI Semilight"/>
                <a:cs typeface="Segoe UI" pitchFamily="34" charset="0"/>
              </a:rPr>
              <a:t>Tables</a:t>
            </a:r>
          </a:p>
          <a:p>
            <a:pPr defTabSz="642476" fontAlgn="base">
              <a:spcBef>
                <a:spcPts val="294"/>
              </a:spcBef>
              <a:spcAft>
                <a:spcPct val="0"/>
              </a:spcAft>
            </a:pPr>
            <a:r>
              <a:rPr lang="en-US" sz="1568" dirty="0">
                <a:solidFill>
                  <a:srgbClr val="FFFFFF"/>
                </a:solidFill>
                <a:latin typeface="Segoe UI Semilight"/>
                <a:ea typeface="Segoe UI" pitchFamily="34" charset="0"/>
                <a:cs typeface="Segoe UI" pitchFamily="34" charset="0"/>
              </a:rPr>
              <a:t>“Massive </a:t>
            </a:r>
            <a:br>
              <a:rPr lang="en-US" sz="1568" dirty="0">
                <a:solidFill>
                  <a:srgbClr val="FFFFFF"/>
                </a:solidFill>
                <a:latin typeface="Segoe UI Semilight"/>
                <a:ea typeface="Segoe UI" pitchFamily="34" charset="0"/>
                <a:cs typeface="Segoe UI" pitchFamily="34" charset="0"/>
              </a:rPr>
            </a:br>
            <a:r>
              <a:rPr lang="en-US" sz="1568" dirty="0">
                <a:solidFill>
                  <a:srgbClr val="FFFFFF"/>
                </a:solidFill>
                <a:latin typeface="Segoe UI Semilight"/>
                <a:ea typeface="Segoe UI" pitchFamily="34" charset="0"/>
                <a:cs typeface="Segoe UI" pitchFamily="34" charset="0"/>
              </a:rPr>
              <a:t>auto-scaling NoSQL store”</a:t>
            </a:r>
          </a:p>
        </p:txBody>
      </p:sp>
      <p:pic>
        <p:nvPicPr>
          <p:cNvPr id="26" name="Picture 25" descr="Storage table.png">
            <a:extLst>
              <a:ext uri="{FF2B5EF4-FFF2-40B4-BE49-F238E27FC236}">
                <a16:creationId xmlns:a16="http://schemas.microsoft.com/office/drawing/2014/main" id="{8FBF8EBF-0375-4C0C-9A55-AA69241BDCB7}"/>
              </a:ext>
            </a:extLst>
          </p:cNvPr>
          <p:cNvPicPr>
            <a:picLocks noChangeAspect="1"/>
          </p:cNvPicPr>
          <p:nvPr/>
        </p:nvPicPr>
        <p:blipFill rotWithShape="1">
          <a:blip r:embed="rId4" cstate="print">
            <a:biLevel thresh="25000"/>
            <a:extLst>
              <a:ext uri="{28A0092B-C50C-407E-A947-70E740481C1C}">
                <a14:useLocalDpi xmlns:a14="http://schemas.microsoft.com/office/drawing/2010/main" val="0"/>
              </a:ext>
            </a:extLst>
          </a:blip>
          <a:stretch/>
        </p:blipFill>
        <p:spPr>
          <a:xfrm>
            <a:off x="964916" y="1392183"/>
            <a:ext cx="957418" cy="957418"/>
          </a:xfrm>
          <a:prstGeom prst="rect">
            <a:avLst/>
          </a:prstGeom>
        </p:spPr>
      </p:pic>
    </p:spTree>
    <p:extLst>
      <p:ext uri="{BB962C8B-B14F-4D97-AF65-F5344CB8AC3E}">
        <p14:creationId xmlns:p14="http://schemas.microsoft.com/office/powerpoint/2010/main" val="3011482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2" presetClass="entr" presetSubtype="8"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p:bldP spid="21" grpId="0" animBg="1"/>
      <p:bldP spid="22" grpId="0" animBg="1"/>
      <p:bldP spid="23"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10000"/>
            <a:lumOff val="90000"/>
          </a:schemeClr>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7B8F6A6-BD16-413F-B2E4-CBBE6E9791CF}"/>
              </a:ext>
            </a:extLst>
          </p:cNvPr>
          <p:cNvSpPr/>
          <p:nvPr/>
        </p:nvSpPr>
        <p:spPr bwMode="auto">
          <a:xfrm flipH="1">
            <a:off x="0" y="486"/>
            <a:ext cx="3429000"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84029F22-9F9D-4EFD-B9E8-5F723D915A6A}"/>
              </a:ext>
            </a:extLst>
          </p:cNvPr>
          <p:cNvSpPr/>
          <p:nvPr/>
        </p:nvSpPr>
        <p:spPr>
          <a:xfrm>
            <a:off x="0" y="0"/>
            <a:ext cx="12192000" cy="1546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09A2B2-E7CB-4E57-A574-02D843260440}"/>
              </a:ext>
            </a:extLst>
          </p:cNvPr>
          <p:cNvSpPr>
            <a:spLocks noGrp="1"/>
          </p:cNvSpPr>
          <p:nvPr>
            <p:ph type="title"/>
          </p:nvPr>
        </p:nvSpPr>
        <p:spPr>
          <a:xfrm>
            <a:off x="269240" y="354826"/>
            <a:ext cx="3135569" cy="899665"/>
          </a:xfrm>
        </p:spPr>
        <p:txBody>
          <a:bodyPr/>
          <a:lstStyle/>
          <a:p>
            <a:pPr lvl="0"/>
            <a:r>
              <a:rPr lang="en-US" sz="4000" dirty="0">
                <a:latin typeface="Segoe UI Light" panose="020B0502040204020203" pitchFamily="34" charset="0"/>
                <a:cs typeface="Segoe UI Light" panose="020B0502040204020203" pitchFamily="34" charset="0"/>
              </a:rPr>
              <a:t>Azure Storage</a:t>
            </a:r>
          </a:p>
        </p:txBody>
      </p:sp>
      <p:sp>
        <p:nvSpPr>
          <p:cNvPr id="40" name="TextBox 39">
            <a:extLst>
              <a:ext uri="{FF2B5EF4-FFF2-40B4-BE49-F238E27FC236}">
                <a16:creationId xmlns:a16="http://schemas.microsoft.com/office/drawing/2014/main" id="{E46F68FF-626C-4020-906C-526EFF295348}"/>
              </a:ext>
            </a:extLst>
          </p:cNvPr>
          <p:cNvSpPr txBox="1"/>
          <p:nvPr/>
        </p:nvSpPr>
        <p:spPr>
          <a:xfrm>
            <a:off x="6897445" y="1276745"/>
            <a:ext cx="1752018"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Object Storage</a:t>
            </a:r>
          </a:p>
        </p:txBody>
      </p:sp>
      <p:sp>
        <p:nvSpPr>
          <p:cNvPr id="41" name="TextBox 40">
            <a:extLst>
              <a:ext uri="{FF2B5EF4-FFF2-40B4-BE49-F238E27FC236}">
                <a16:creationId xmlns:a16="http://schemas.microsoft.com/office/drawing/2014/main" id="{C8AC1650-3D43-4197-9D42-39F9505D67B7}"/>
              </a:ext>
            </a:extLst>
          </p:cNvPr>
          <p:cNvSpPr txBox="1"/>
          <p:nvPr/>
        </p:nvSpPr>
        <p:spPr>
          <a:xfrm>
            <a:off x="4760684" y="4559879"/>
            <a:ext cx="174990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Data Transport</a:t>
            </a:r>
          </a:p>
        </p:txBody>
      </p:sp>
      <p:sp>
        <p:nvSpPr>
          <p:cNvPr id="42" name="TextBox 41">
            <a:extLst>
              <a:ext uri="{FF2B5EF4-FFF2-40B4-BE49-F238E27FC236}">
                <a16:creationId xmlns:a16="http://schemas.microsoft.com/office/drawing/2014/main" id="{F7D1BEE6-C80E-48F1-9F64-9A5F9056808B}"/>
              </a:ext>
            </a:extLst>
          </p:cNvPr>
          <p:cNvSpPr txBox="1"/>
          <p:nvPr/>
        </p:nvSpPr>
        <p:spPr>
          <a:xfrm>
            <a:off x="9754631" y="1360577"/>
            <a:ext cx="144052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File storage</a:t>
            </a:r>
          </a:p>
        </p:txBody>
      </p:sp>
      <p:sp>
        <p:nvSpPr>
          <p:cNvPr id="43" name="TextBox 42">
            <a:extLst>
              <a:ext uri="{FF2B5EF4-FFF2-40B4-BE49-F238E27FC236}">
                <a16:creationId xmlns:a16="http://schemas.microsoft.com/office/drawing/2014/main" id="{CF2C218C-E9BB-40B1-AC83-B86D8578DADE}"/>
              </a:ext>
            </a:extLst>
          </p:cNvPr>
          <p:cNvSpPr txBox="1"/>
          <p:nvPr/>
        </p:nvSpPr>
        <p:spPr>
          <a:xfrm>
            <a:off x="8745522" y="4559879"/>
            <a:ext cx="1771254"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Hybrid Storage</a:t>
            </a:r>
          </a:p>
        </p:txBody>
      </p:sp>
      <p:sp>
        <p:nvSpPr>
          <p:cNvPr id="44" name="TextBox 43">
            <a:extLst>
              <a:ext uri="{FF2B5EF4-FFF2-40B4-BE49-F238E27FC236}">
                <a16:creationId xmlns:a16="http://schemas.microsoft.com/office/drawing/2014/main" id="{53500B28-BA74-45AE-82BB-F198D9C783BA}"/>
              </a:ext>
            </a:extLst>
          </p:cNvPr>
          <p:cNvSpPr txBox="1"/>
          <p:nvPr/>
        </p:nvSpPr>
        <p:spPr>
          <a:xfrm>
            <a:off x="9191005" y="2567512"/>
            <a:ext cx="2567774" cy="8771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mn-cs"/>
              </a:rPr>
              <a:t>Lift and shift of legacy applications that require file shares to the cloud</a:t>
            </a:r>
          </a:p>
        </p:txBody>
      </p:sp>
      <p:sp>
        <p:nvSpPr>
          <p:cNvPr id="45" name="TextBox 44">
            <a:extLst>
              <a:ext uri="{FF2B5EF4-FFF2-40B4-BE49-F238E27FC236}">
                <a16:creationId xmlns:a16="http://schemas.microsoft.com/office/drawing/2014/main" id="{AA54DE77-08DF-4277-A39E-3525F3B96C8A}"/>
              </a:ext>
            </a:extLst>
          </p:cNvPr>
          <p:cNvSpPr txBox="1"/>
          <p:nvPr/>
        </p:nvSpPr>
        <p:spPr>
          <a:xfrm>
            <a:off x="6551400" y="2483680"/>
            <a:ext cx="2444109" cy="8771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mn-cs"/>
              </a:rPr>
              <a:t>Secure, centralized storage target for backup/disaster recovery</a:t>
            </a:r>
          </a:p>
        </p:txBody>
      </p:sp>
      <p:sp>
        <p:nvSpPr>
          <p:cNvPr id="46" name="TextBox 45">
            <a:extLst>
              <a:ext uri="{FF2B5EF4-FFF2-40B4-BE49-F238E27FC236}">
                <a16:creationId xmlns:a16="http://schemas.microsoft.com/office/drawing/2014/main" id="{00E3E331-2290-4EA7-BE17-6A7614002B2C}"/>
              </a:ext>
            </a:extLst>
          </p:cNvPr>
          <p:cNvSpPr txBox="1"/>
          <p:nvPr/>
        </p:nvSpPr>
        <p:spPr>
          <a:xfrm>
            <a:off x="4288235" y="5766814"/>
            <a:ext cx="2694800"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0078D7"/>
                </a:solidFill>
                <a:effectLst/>
                <a:uLnTx/>
                <a:uFillTx/>
                <a:latin typeface="Segoe UI"/>
                <a:ea typeface="+mn-ea"/>
                <a:cs typeface="+mn-cs"/>
              </a:rPr>
              <a:t>Move or migrate data into Azure</a:t>
            </a:r>
          </a:p>
        </p:txBody>
      </p:sp>
      <p:sp>
        <p:nvSpPr>
          <p:cNvPr id="47" name="TextBox 46">
            <a:extLst>
              <a:ext uri="{FF2B5EF4-FFF2-40B4-BE49-F238E27FC236}">
                <a16:creationId xmlns:a16="http://schemas.microsoft.com/office/drawing/2014/main" id="{0AE19666-760E-4130-A746-AF63C2A37E7A}"/>
              </a:ext>
            </a:extLst>
          </p:cNvPr>
          <p:cNvSpPr txBox="1"/>
          <p:nvPr/>
        </p:nvSpPr>
        <p:spPr>
          <a:xfrm>
            <a:off x="8265589" y="5766814"/>
            <a:ext cx="2731121" cy="8771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mn-cs"/>
              </a:rPr>
              <a:t>Secure, intelligent data tiering between on-premises and cloud storage</a:t>
            </a:r>
          </a:p>
        </p:txBody>
      </p:sp>
      <p:sp>
        <p:nvSpPr>
          <p:cNvPr id="48" name="TextBox 47">
            <a:extLst>
              <a:ext uri="{FF2B5EF4-FFF2-40B4-BE49-F238E27FC236}">
                <a16:creationId xmlns:a16="http://schemas.microsoft.com/office/drawing/2014/main" id="{90A5D01A-6FC8-461B-8264-65323177CC82}"/>
              </a:ext>
            </a:extLst>
          </p:cNvPr>
          <p:cNvSpPr txBox="1"/>
          <p:nvPr/>
        </p:nvSpPr>
        <p:spPr>
          <a:xfrm>
            <a:off x="6551400" y="1740324"/>
            <a:ext cx="2444109" cy="76020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Azure Blobs</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1DF8CA69-623C-4247-BA9E-EA47CC054326}"/>
              </a:ext>
            </a:extLst>
          </p:cNvPr>
          <p:cNvSpPr txBox="1"/>
          <p:nvPr/>
        </p:nvSpPr>
        <p:spPr>
          <a:xfrm>
            <a:off x="9252838" y="1824156"/>
            <a:ext cx="2444109" cy="103105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Azure Files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Azure NetApp Files</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a:ea typeface="+mn-ea"/>
              <a:cs typeface="+mn-cs"/>
            </a:endParaRPr>
          </a:p>
        </p:txBody>
      </p:sp>
      <p:sp>
        <p:nvSpPr>
          <p:cNvPr id="58" name="TextBox 57">
            <a:extLst>
              <a:ext uri="{FF2B5EF4-FFF2-40B4-BE49-F238E27FC236}">
                <a16:creationId xmlns:a16="http://schemas.microsoft.com/office/drawing/2014/main" id="{06666D92-96E6-4A72-8BD7-51580AB7DED8}"/>
              </a:ext>
            </a:extLst>
          </p:cNvPr>
          <p:cNvSpPr txBox="1"/>
          <p:nvPr/>
        </p:nvSpPr>
        <p:spPr>
          <a:xfrm>
            <a:off x="4413581" y="5023458"/>
            <a:ext cx="2444109" cy="103105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2F2F2F"/>
                </a:solidFill>
                <a:effectLst/>
                <a:uLnTx/>
                <a:uFillTx/>
                <a:latin typeface="Segoe UI"/>
                <a:ea typeface="+mn-ea"/>
                <a:cs typeface="+mn-cs"/>
              </a:rPr>
              <a:t>Azure Import/Export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2F2F2F"/>
                </a:solidFill>
                <a:effectLst/>
                <a:uLnTx/>
                <a:uFillTx/>
                <a:latin typeface="Segoe UI"/>
                <a:ea typeface="+mn-ea"/>
                <a:cs typeface="+mn-cs"/>
              </a:rPr>
              <a:t>Azure </a:t>
            </a:r>
            <a:r>
              <a:rPr kumimoji="0" lang="en-US" sz="1400" b="0" i="0" u="none" strike="noStrike" kern="1200" cap="none" spc="0" normalizeH="0" baseline="0" noProof="0" dirty="0" err="1">
                <a:ln>
                  <a:noFill/>
                </a:ln>
                <a:solidFill>
                  <a:srgbClr val="2F2F2F"/>
                </a:solidFill>
                <a:effectLst/>
                <a:uLnTx/>
                <a:uFillTx/>
                <a:latin typeface="Segoe UI"/>
                <a:ea typeface="+mn-ea"/>
                <a:cs typeface="+mn-cs"/>
              </a:rPr>
              <a:t>DataBox</a:t>
            </a:r>
            <a:endParaRPr kumimoji="0" lang="en-US" sz="1400" b="0" i="0" u="none" strike="noStrike" kern="1200" cap="none" spc="0" normalizeH="0" baseline="0" noProof="0" dirty="0">
              <a:ln>
                <a:noFill/>
              </a:ln>
              <a:solidFill>
                <a:srgbClr val="2F2F2F"/>
              </a:solidFill>
              <a:effectLst/>
              <a:uLnTx/>
              <a:uFillTx/>
              <a:latin typeface="Segoe UI"/>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08D86335-C86D-42D9-A699-96427D11ABE5}"/>
              </a:ext>
            </a:extLst>
          </p:cNvPr>
          <p:cNvSpPr txBox="1"/>
          <p:nvPr/>
        </p:nvSpPr>
        <p:spPr>
          <a:xfrm>
            <a:off x="8409095" y="5023458"/>
            <a:ext cx="2444109" cy="149579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2F2F2F"/>
                </a:solidFill>
                <a:effectLst/>
                <a:uLnTx/>
                <a:uFillTx/>
                <a:latin typeface="Segoe UI"/>
                <a:ea typeface="+mn-ea"/>
                <a:cs typeface="+mn-cs"/>
              </a:rPr>
              <a:t>Azure </a:t>
            </a:r>
            <a:r>
              <a:rPr kumimoji="0" lang="en-US" sz="1400" b="0" i="0" u="none" strike="noStrike" kern="1200" cap="none" spc="0" normalizeH="0" baseline="0" noProof="0" dirty="0" err="1">
                <a:ln>
                  <a:noFill/>
                </a:ln>
                <a:solidFill>
                  <a:srgbClr val="2F2F2F"/>
                </a:solidFill>
                <a:effectLst/>
                <a:uLnTx/>
                <a:uFillTx/>
                <a:latin typeface="Segoe UI"/>
                <a:ea typeface="+mn-ea"/>
                <a:cs typeface="+mn-cs"/>
              </a:rPr>
              <a:t>StorSimple</a:t>
            </a:r>
            <a:endParaRPr kumimoji="0" lang="en-US" sz="1400" b="0" i="0" u="none" strike="noStrike" kern="1200" cap="none" spc="0" normalizeH="0" baseline="0" noProof="0" dirty="0">
              <a:ln>
                <a:noFill/>
              </a:ln>
              <a:solidFill>
                <a:srgbClr val="2F2F2F"/>
              </a:solidFill>
              <a:effectLst/>
              <a:uLnTx/>
              <a:uFillTx/>
              <a:latin typeface="Segoe UI"/>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2F2F2F"/>
                </a:solidFill>
                <a:effectLst/>
                <a:uLnTx/>
                <a:uFillTx/>
                <a:latin typeface="Segoe UI"/>
                <a:ea typeface="+mn-ea"/>
                <a:cs typeface="+mn-cs"/>
              </a:rPr>
              <a:t>Azure File Sync</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err="1">
                <a:ln>
                  <a:noFill/>
                </a:ln>
                <a:solidFill>
                  <a:srgbClr val="2F2F2F"/>
                </a:solidFill>
                <a:effectLst/>
                <a:uLnTx/>
                <a:uFillTx/>
                <a:latin typeface="Segoe UI"/>
                <a:ea typeface="+mn-ea"/>
                <a:cs typeface="+mn-cs"/>
              </a:rPr>
              <a:t>Avere</a:t>
            </a:r>
            <a:br>
              <a:rPr kumimoji="0" lang="en-US" sz="1400" b="0" i="0" u="none" strike="noStrike" kern="1200" cap="none" spc="0" normalizeH="0" baseline="0" noProof="0" dirty="0">
                <a:ln>
                  <a:noFill/>
                </a:ln>
                <a:solidFill>
                  <a:srgbClr val="2F2F2F"/>
                </a:solidFill>
                <a:effectLst/>
                <a:uLnTx/>
                <a:uFillTx/>
                <a:latin typeface="Segoe UI"/>
                <a:ea typeface="+mn-ea"/>
                <a:cs typeface="+mn-cs"/>
              </a:rPr>
            </a:br>
            <a:endParaRPr kumimoji="0" lang="en-US" sz="1400" b="0" i="0" u="none" strike="noStrike" kern="1200" cap="none" spc="0" normalizeH="0" baseline="0" noProof="0" dirty="0">
              <a:ln>
                <a:noFill/>
              </a:ln>
              <a:solidFill>
                <a:srgbClr val="2F2F2F"/>
              </a:solidFill>
              <a:effectLst/>
              <a:uLnTx/>
              <a:uFillTx/>
              <a:latin typeface="Segoe UI"/>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dirty="0">
              <a:ln>
                <a:noFill/>
              </a:ln>
              <a:solidFill>
                <a:srgbClr val="2F2F2F"/>
              </a:solidFill>
              <a:effectLst/>
              <a:uLnTx/>
              <a:uFillTx/>
              <a:latin typeface="Segoe UI"/>
              <a:ea typeface="+mn-ea"/>
              <a:cs typeface="+mn-cs"/>
            </a:endParaRPr>
          </a:p>
        </p:txBody>
      </p:sp>
      <p:sp>
        <p:nvSpPr>
          <p:cNvPr id="63" name="Archive_F03F">
            <a:extLst>
              <a:ext uri="{FF2B5EF4-FFF2-40B4-BE49-F238E27FC236}">
                <a16:creationId xmlns:a16="http://schemas.microsoft.com/office/drawing/2014/main" id="{800E4372-1EE9-4210-9E1B-9719B9DFCA38}"/>
              </a:ext>
            </a:extLst>
          </p:cNvPr>
          <p:cNvSpPr>
            <a:spLocks noChangeAspect="1" noEditPoints="1"/>
          </p:cNvSpPr>
          <p:nvPr/>
        </p:nvSpPr>
        <p:spPr bwMode="auto">
          <a:xfrm>
            <a:off x="7477262" y="588124"/>
            <a:ext cx="592385" cy="513709"/>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27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FolderHorizontal_F12B" title="Icon of a folder">
            <a:extLst>
              <a:ext uri="{FF2B5EF4-FFF2-40B4-BE49-F238E27FC236}">
                <a16:creationId xmlns:a16="http://schemas.microsoft.com/office/drawing/2014/main" id="{58EBAA9A-E2BF-4034-B1DE-0CCCFE30A76E}"/>
              </a:ext>
            </a:extLst>
          </p:cNvPr>
          <p:cNvSpPr>
            <a:spLocks noChangeAspect="1" noEditPoints="1"/>
          </p:cNvSpPr>
          <p:nvPr/>
        </p:nvSpPr>
        <p:spPr bwMode="auto">
          <a:xfrm>
            <a:off x="10109604" y="660756"/>
            <a:ext cx="730577" cy="536109"/>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5" name="binary" title="Icon of binary code, ones and zeros">
            <a:extLst>
              <a:ext uri="{FF2B5EF4-FFF2-40B4-BE49-F238E27FC236}">
                <a16:creationId xmlns:a16="http://schemas.microsoft.com/office/drawing/2014/main" id="{06198E3F-F3CB-4226-A75C-57698A129BBA}"/>
              </a:ext>
            </a:extLst>
          </p:cNvPr>
          <p:cNvSpPr>
            <a:spLocks noChangeAspect="1" noEditPoints="1"/>
          </p:cNvSpPr>
          <p:nvPr/>
        </p:nvSpPr>
        <p:spPr bwMode="auto">
          <a:xfrm>
            <a:off x="5369002" y="3907001"/>
            <a:ext cx="533267" cy="46047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nvGrpSpPr>
          <p:cNvPr id="66" name="Group 65">
            <a:extLst>
              <a:ext uri="{FF2B5EF4-FFF2-40B4-BE49-F238E27FC236}">
                <a16:creationId xmlns:a16="http://schemas.microsoft.com/office/drawing/2014/main" id="{54F59605-635F-494D-8090-776EC3B50553}"/>
              </a:ext>
            </a:extLst>
          </p:cNvPr>
          <p:cNvGrpSpPr>
            <a:grpSpLocks noChangeAspect="1"/>
          </p:cNvGrpSpPr>
          <p:nvPr/>
        </p:nvGrpSpPr>
        <p:grpSpPr>
          <a:xfrm>
            <a:off x="9309147" y="3771478"/>
            <a:ext cx="644004" cy="731521"/>
            <a:chOff x="5295431" y="2099789"/>
            <a:chExt cx="1156842" cy="1479184"/>
          </a:xfrm>
          <a:noFill/>
        </p:grpSpPr>
        <p:sp>
          <p:nvSpPr>
            <p:cNvPr id="67" name="Freeform: Shape 58">
              <a:extLst>
                <a:ext uri="{FF2B5EF4-FFF2-40B4-BE49-F238E27FC236}">
                  <a16:creationId xmlns:a16="http://schemas.microsoft.com/office/drawing/2014/main" id="{BC2DC984-26C1-449E-8217-1E18EA55EE89}"/>
                </a:ext>
              </a:extLst>
            </p:cNvPr>
            <p:cNvSpPr/>
            <p:nvPr/>
          </p:nvSpPr>
          <p:spPr bwMode="auto">
            <a:xfrm>
              <a:off x="5295431" y="2099789"/>
              <a:ext cx="1156842" cy="63849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grpFill/>
            <a:ln w="127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server">
              <a:extLst>
                <a:ext uri="{FF2B5EF4-FFF2-40B4-BE49-F238E27FC236}">
                  <a16:creationId xmlns:a16="http://schemas.microsoft.com/office/drawing/2014/main" id="{5CEF0126-6683-48C8-88FE-0653D1A595C7}"/>
                </a:ext>
              </a:extLst>
            </p:cNvPr>
            <p:cNvSpPr>
              <a:spLocks noChangeAspect="1" noEditPoints="1"/>
            </p:cNvSpPr>
            <p:nvPr/>
          </p:nvSpPr>
          <p:spPr bwMode="auto">
            <a:xfrm>
              <a:off x="5617228" y="2604123"/>
              <a:ext cx="513249" cy="9748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F2F2F2"/>
            </a:solidFill>
            <a:ln w="12700">
              <a:solidFill>
                <a:schemeClr val="accent3"/>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cxnSp>
        <p:nvCxnSpPr>
          <p:cNvPr id="69" name="Straight Connector 68">
            <a:extLst>
              <a:ext uri="{FF2B5EF4-FFF2-40B4-BE49-F238E27FC236}">
                <a16:creationId xmlns:a16="http://schemas.microsoft.com/office/drawing/2014/main" id="{E8474CC2-0100-456C-89C0-30D269CC4DA8}"/>
              </a:ext>
            </a:extLst>
          </p:cNvPr>
          <p:cNvCxnSpPr>
            <a:cxnSpLocks/>
          </p:cNvCxnSpPr>
          <p:nvPr/>
        </p:nvCxnSpPr>
        <p:spPr>
          <a:xfrm>
            <a:off x="9144106" y="475421"/>
            <a:ext cx="0" cy="291015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288BED6-099E-4E6D-9B8D-F278C79EF2DE}"/>
              </a:ext>
            </a:extLst>
          </p:cNvPr>
          <p:cNvCxnSpPr>
            <a:cxnSpLocks/>
          </p:cNvCxnSpPr>
          <p:nvPr/>
        </p:nvCxnSpPr>
        <p:spPr>
          <a:xfrm>
            <a:off x="3806847" y="3444676"/>
            <a:ext cx="789010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StorageOptical_E958" title="Icon of a hard disk">
            <a:extLst>
              <a:ext uri="{FF2B5EF4-FFF2-40B4-BE49-F238E27FC236}">
                <a16:creationId xmlns:a16="http://schemas.microsoft.com/office/drawing/2014/main" id="{2D288D72-DEC9-4A22-9392-61BAA9420827}"/>
              </a:ext>
            </a:extLst>
          </p:cNvPr>
          <p:cNvSpPr>
            <a:spLocks noChangeAspect="1" noEditPoints="1"/>
          </p:cNvSpPr>
          <p:nvPr/>
        </p:nvSpPr>
        <p:spPr bwMode="auto">
          <a:xfrm>
            <a:off x="4670914" y="550032"/>
            <a:ext cx="605896" cy="606041"/>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F39D5026-1FB0-4698-A109-DF9143D86EDE}"/>
              </a:ext>
            </a:extLst>
          </p:cNvPr>
          <p:cNvSpPr txBox="1"/>
          <p:nvPr/>
        </p:nvSpPr>
        <p:spPr>
          <a:xfrm>
            <a:off x="4222997" y="1332745"/>
            <a:ext cx="153721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Disk Storage</a:t>
            </a:r>
          </a:p>
        </p:txBody>
      </p:sp>
      <p:sp>
        <p:nvSpPr>
          <p:cNvPr id="73" name="TextBox 72">
            <a:extLst>
              <a:ext uri="{FF2B5EF4-FFF2-40B4-BE49-F238E27FC236}">
                <a16:creationId xmlns:a16="http://schemas.microsoft.com/office/drawing/2014/main" id="{ED778C17-9DE1-46B5-8371-731E11044B88}"/>
              </a:ext>
            </a:extLst>
          </p:cNvPr>
          <p:cNvSpPr txBox="1"/>
          <p:nvPr/>
        </p:nvSpPr>
        <p:spPr>
          <a:xfrm>
            <a:off x="3707716" y="2539680"/>
            <a:ext cx="2567774" cy="8771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mn-cs"/>
              </a:rPr>
              <a:t>Reliable, persistent, high performing storage for Virtual Machines</a:t>
            </a:r>
          </a:p>
        </p:txBody>
      </p:sp>
      <p:sp>
        <p:nvSpPr>
          <p:cNvPr id="74" name="TextBox 73">
            <a:extLst>
              <a:ext uri="{FF2B5EF4-FFF2-40B4-BE49-F238E27FC236}">
                <a16:creationId xmlns:a16="http://schemas.microsoft.com/office/drawing/2014/main" id="{6A6064DB-8004-4F77-AF31-C49A8096A5FA}"/>
              </a:ext>
            </a:extLst>
          </p:cNvPr>
          <p:cNvSpPr txBox="1"/>
          <p:nvPr/>
        </p:nvSpPr>
        <p:spPr>
          <a:xfrm>
            <a:off x="3769549" y="1796324"/>
            <a:ext cx="2444109" cy="76020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Premium</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Standard</a:t>
            </a:r>
          </a:p>
        </p:txBody>
      </p:sp>
      <p:cxnSp>
        <p:nvCxnSpPr>
          <p:cNvPr id="75" name="Straight Connector 74">
            <a:extLst>
              <a:ext uri="{FF2B5EF4-FFF2-40B4-BE49-F238E27FC236}">
                <a16:creationId xmlns:a16="http://schemas.microsoft.com/office/drawing/2014/main" id="{A3C03654-68C9-48AB-84E7-31041E9652C4}"/>
              </a:ext>
            </a:extLst>
          </p:cNvPr>
          <p:cNvCxnSpPr>
            <a:cxnSpLocks/>
          </p:cNvCxnSpPr>
          <p:nvPr/>
        </p:nvCxnSpPr>
        <p:spPr>
          <a:xfrm>
            <a:off x="6371784" y="505459"/>
            <a:ext cx="0" cy="291015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61E8A44-6CF6-4DC4-9A6C-DF3D44DD308B}"/>
              </a:ext>
            </a:extLst>
          </p:cNvPr>
          <p:cNvCxnSpPr>
            <a:cxnSpLocks/>
          </p:cNvCxnSpPr>
          <p:nvPr/>
        </p:nvCxnSpPr>
        <p:spPr>
          <a:xfrm>
            <a:off x="7628774" y="3445451"/>
            <a:ext cx="0" cy="291015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2704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22" presetClass="entr" presetSubtype="4"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wipe(down)">
                                      <p:cBhvr>
                                        <p:cTn id="10" dur="500"/>
                                        <p:tgtEl>
                                          <p:spTgt spid="75"/>
                                        </p:tgtEl>
                                      </p:cBhvr>
                                    </p:animEffect>
                                  </p:childTnLst>
                                </p:cTn>
                              </p:par>
                              <p:par>
                                <p:cTn id="11" presetID="22" presetClass="entr" presetSubtype="4"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wipe(down)">
                                      <p:cBhvr>
                                        <p:cTn id="13" dur="500"/>
                                        <p:tgtEl>
                                          <p:spTgt spid="69"/>
                                        </p:tgtEl>
                                      </p:cBhvr>
                                    </p:animEffect>
                                  </p:childTnLst>
                                </p:cTn>
                              </p:par>
                              <p:par>
                                <p:cTn id="14" presetID="22" presetClass="entr" presetSubtype="1" fill="hold"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wipe(up)">
                                      <p:cBhvr>
                                        <p:cTn id="16" dur="500"/>
                                        <p:tgtEl>
                                          <p:spTgt spid="7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500"/>
                                        <p:tgtEl>
                                          <p:spTgt spid="63"/>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childTnLst>
                          </p:cTn>
                        </p:par>
                        <p:par>
                          <p:cTn id="56" fill="hold">
                            <p:stCondLst>
                              <p:cond delay="2000"/>
                            </p:stCondLst>
                            <p:childTnLst>
                              <p:par>
                                <p:cTn id="57" presetID="10" presetClass="entr" presetSubtype="0" fill="hold" grpId="0" nodeType="after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500"/>
                                        <p:tgtEl>
                                          <p:spTgt spid="65"/>
                                        </p:tgtEl>
                                      </p:cBhvr>
                                    </p:animEffect>
                                  </p:childTnLst>
                                </p:cTn>
                              </p:par>
                            </p:childTnLst>
                          </p:cTn>
                        </p:par>
                        <p:par>
                          <p:cTn id="69" fill="hold">
                            <p:stCondLst>
                              <p:cond delay="2500"/>
                            </p:stCondLst>
                            <p:childTnLst>
                              <p:par>
                                <p:cTn id="70" presetID="10" presetClass="entr" presetSubtype="0" fill="hold" grpId="0" nodeType="after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500"/>
                                        <p:tgtEl>
                                          <p:spTgt spid="4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fade">
                                      <p:cBhvr>
                                        <p:cTn id="78" dur="500"/>
                                        <p:tgtEl>
                                          <p:spTgt spid="62"/>
                                        </p:tgtEl>
                                      </p:cBhvr>
                                    </p:animEffect>
                                  </p:childTnLst>
                                </p:cTn>
                              </p:par>
                              <p:par>
                                <p:cTn id="79" presetID="10" presetClass="entr" presetSubtype="0" fill="hold" nodeType="withEffect">
                                  <p:stCondLst>
                                    <p:cond delay="0"/>
                                  </p:stCondLst>
                                  <p:childTnLst>
                                    <p:set>
                                      <p:cBhvr>
                                        <p:cTn id="80" dur="1" fill="hold">
                                          <p:stCondLst>
                                            <p:cond delay="0"/>
                                          </p:stCondLst>
                                        </p:cTn>
                                        <p:tgtEl>
                                          <p:spTgt spid="66"/>
                                        </p:tgtEl>
                                        <p:attrNameLst>
                                          <p:attrName>style.visibility</p:attrName>
                                        </p:attrNameLst>
                                      </p:cBhvr>
                                      <p:to>
                                        <p:strVal val="visible"/>
                                      </p:to>
                                    </p:set>
                                    <p:animEffect transition="in" filter="fade">
                                      <p:cBhvr>
                                        <p:cTn id="8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45" grpId="0"/>
      <p:bldP spid="46" grpId="0"/>
      <p:bldP spid="47" grpId="0"/>
      <p:bldP spid="48" grpId="0"/>
      <p:bldP spid="56" grpId="0"/>
      <p:bldP spid="58" grpId="0"/>
      <p:bldP spid="62" grpId="0"/>
      <p:bldP spid="63" grpId="0" animBg="1"/>
      <p:bldP spid="64" grpId="0" animBg="1"/>
      <p:bldP spid="65" grpId="0" animBg="1"/>
      <p:bldP spid="71" grpId="0" animBg="1"/>
      <p:bldP spid="72" grpId="0"/>
      <p:bldP spid="73" grpId="0"/>
      <p:bldP spid="7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lumMod val="95000"/>
                  </a:schemeClr>
                </a:solidFill>
              </a:rPr>
              <a:t>Azure Queues Overview</a:t>
            </a:r>
          </a:p>
        </p:txBody>
      </p:sp>
      <p:sp>
        <p:nvSpPr>
          <p:cNvPr id="19" name="Rectangle 18">
            <a:extLst>
              <a:ext uri="{FF2B5EF4-FFF2-40B4-BE49-F238E27FC236}">
                <a16:creationId xmlns:a16="http://schemas.microsoft.com/office/drawing/2014/main" id="{B0DEAF7C-11DE-4AB3-8600-3193FEC9FD49}"/>
              </a:ext>
            </a:extLst>
          </p:cNvPr>
          <p:cNvSpPr/>
          <p:nvPr/>
        </p:nvSpPr>
        <p:spPr bwMode="auto">
          <a:xfrm>
            <a:off x="2520694" y="2462818"/>
            <a:ext cx="9223095" cy="3924696"/>
          </a:xfrm>
          <a:prstGeom prst="rect">
            <a:avLst/>
          </a:prstGeom>
          <a:solidFill>
            <a:schemeClr val="bg1">
              <a:lumMod val="95000"/>
              <a:alpha val="20000"/>
            </a:schemeClr>
          </a:solidFill>
          <a:ln w="6350">
            <a:solidFill>
              <a:schemeClr val="bg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642476" fontAlgn="base">
              <a:spcBef>
                <a:spcPct val="0"/>
              </a:spcBef>
              <a:spcAft>
                <a:spcPct val="0"/>
              </a:spcAft>
            </a:pPr>
            <a:r>
              <a:rPr lang="en-US" sz="1961" dirty="0">
                <a:solidFill>
                  <a:srgbClr val="FFFFFF"/>
                </a:solidFill>
                <a:latin typeface="Segoe UI Semilight"/>
                <a:cs typeface="Segoe UI" pitchFamily="34" charset="0"/>
              </a:rPr>
              <a:t>Queues</a:t>
            </a:r>
          </a:p>
          <a:p>
            <a:pPr defTabSz="642476" fontAlgn="base">
              <a:spcBef>
                <a:spcPct val="0"/>
              </a:spcBef>
              <a:spcAft>
                <a:spcPct val="0"/>
              </a:spcAft>
            </a:pPr>
            <a:r>
              <a:rPr lang="en-GB" sz="1765" dirty="0">
                <a:solidFill>
                  <a:srgbClr val="FFFFFF"/>
                </a:solidFill>
                <a:latin typeface="Segoe UI Semilight"/>
              </a:rPr>
              <a:t>“Reliable messaging system at scale for cloud services”</a:t>
            </a:r>
          </a:p>
          <a:p>
            <a:pPr marL="375051" indent="-205422" defTabSz="642476" fontAlgn="base">
              <a:spcBef>
                <a:spcPts val="196"/>
              </a:spcBef>
              <a:spcAft>
                <a:spcPts val="392"/>
              </a:spcAft>
              <a:buFont typeface="Arial" panose="020B0604020202020204" pitchFamily="34" charset="0"/>
              <a:buChar char="•"/>
            </a:pPr>
            <a:r>
              <a:rPr lang="en-GB" sz="1568" dirty="0">
                <a:solidFill>
                  <a:srgbClr val="FFFFFF"/>
                </a:solidFill>
                <a:latin typeface="Segoe UI Semilight"/>
                <a:cs typeface="Segoe UI" pitchFamily="34" charset="0"/>
              </a:rPr>
              <a:t>Decouple components and scale them independently</a:t>
            </a:r>
          </a:p>
          <a:p>
            <a:pPr marL="375051" indent="-205422" defTabSz="642476" fontAlgn="base">
              <a:spcBef>
                <a:spcPts val="196"/>
              </a:spcBef>
              <a:spcAft>
                <a:spcPts val="392"/>
              </a:spcAft>
              <a:buFont typeface="Arial" panose="020B0604020202020204" pitchFamily="34" charset="0"/>
              <a:buChar char="•"/>
            </a:pPr>
            <a:r>
              <a:rPr lang="en-GB" sz="1568" dirty="0">
                <a:solidFill>
                  <a:srgbClr val="FFFFFF"/>
                </a:solidFill>
                <a:latin typeface="Segoe UI Semilight"/>
                <a:cs typeface="Segoe UI" pitchFamily="34" charset="0"/>
              </a:rPr>
              <a:t>Scheduling of asynchronous tasks</a:t>
            </a:r>
          </a:p>
          <a:p>
            <a:pPr marL="375051" indent="-205422" defTabSz="642476" fontAlgn="base">
              <a:spcBef>
                <a:spcPts val="196"/>
              </a:spcBef>
              <a:spcAft>
                <a:spcPts val="392"/>
              </a:spcAft>
              <a:buFont typeface="Arial" panose="020B0604020202020204" pitchFamily="34" charset="0"/>
              <a:buChar char="•"/>
            </a:pPr>
            <a:r>
              <a:rPr lang="en-GB" sz="1568" dirty="0">
                <a:solidFill>
                  <a:srgbClr val="FFFFFF"/>
                </a:solidFill>
                <a:latin typeface="Segoe UI Semilight"/>
                <a:cs typeface="Segoe UI" pitchFamily="34" charset="0"/>
              </a:rPr>
              <a:t>Building processes/work flows</a:t>
            </a:r>
          </a:p>
          <a:p>
            <a:pPr marL="375051" indent="-205422" defTabSz="642476" fontAlgn="base">
              <a:spcBef>
                <a:spcPts val="196"/>
              </a:spcBef>
              <a:spcAft>
                <a:spcPts val="392"/>
              </a:spcAft>
              <a:buFont typeface="Arial" panose="020B0604020202020204" pitchFamily="34" charset="0"/>
              <a:buChar char="•"/>
            </a:pPr>
            <a:r>
              <a:rPr lang="en-GB" sz="1568" dirty="0">
                <a:solidFill>
                  <a:srgbClr val="FFFFFF"/>
                </a:solidFill>
                <a:latin typeface="Segoe UI Semilight"/>
                <a:cs typeface="Segoe UI" pitchFamily="34" charset="0"/>
              </a:rPr>
              <a:t>No limits on number of queues or messages</a:t>
            </a:r>
          </a:p>
          <a:p>
            <a:pPr marL="375051" indent="-205422" defTabSz="642476" fontAlgn="base">
              <a:spcBef>
                <a:spcPts val="196"/>
              </a:spcBef>
              <a:spcAft>
                <a:spcPts val="392"/>
              </a:spcAft>
              <a:buFont typeface="Arial" panose="020B0604020202020204" pitchFamily="34" charset="0"/>
              <a:buChar char="•"/>
            </a:pPr>
            <a:r>
              <a:rPr lang="en-GB" sz="1568" dirty="0">
                <a:solidFill>
                  <a:srgbClr val="FFFFFF"/>
                </a:solidFill>
                <a:latin typeface="Segoe UI Semilight"/>
                <a:cs typeface="Segoe UI" pitchFamily="34" charset="0"/>
              </a:rPr>
              <a:t>Message visibility timeout to protect from component issues</a:t>
            </a:r>
          </a:p>
          <a:p>
            <a:pPr marL="375051" indent="-205422" defTabSz="642476" fontAlgn="base">
              <a:spcBef>
                <a:spcPts val="196"/>
              </a:spcBef>
              <a:spcAft>
                <a:spcPts val="392"/>
              </a:spcAft>
              <a:buFont typeface="Arial" panose="020B0604020202020204" pitchFamily="34" charset="0"/>
              <a:buChar char="•"/>
            </a:pPr>
            <a:r>
              <a:rPr lang="en-GB" sz="1568" dirty="0" err="1">
                <a:solidFill>
                  <a:srgbClr val="FFFFFF"/>
                </a:solidFill>
                <a:latin typeface="Segoe UI Semilight"/>
                <a:cs typeface="Segoe UI" pitchFamily="34" charset="0"/>
              </a:rPr>
              <a:t>UpdateMessage</a:t>
            </a:r>
            <a:r>
              <a:rPr lang="en-GB" sz="1568" dirty="0">
                <a:solidFill>
                  <a:srgbClr val="FFFFFF"/>
                </a:solidFill>
                <a:latin typeface="Segoe UI Semilight"/>
                <a:cs typeface="Segoe UI" pitchFamily="34" charset="0"/>
              </a:rPr>
              <a:t> to checkpoint progress part way through</a:t>
            </a:r>
          </a:p>
          <a:p>
            <a:pPr marL="375051" indent="-205422" defTabSz="642476" fontAlgn="base">
              <a:spcBef>
                <a:spcPts val="196"/>
              </a:spcBef>
              <a:spcAft>
                <a:spcPts val="392"/>
              </a:spcAft>
              <a:buFont typeface="Arial" panose="020B0604020202020204" pitchFamily="34" charset="0"/>
              <a:buChar char="•"/>
            </a:pPr>
            <a:r>
              <a:rPr lang="en-GB" sz="1568" dirty="0">
                <a:solidFill>
                  <a:srgbClr val="FFFFFF"/>
                </a:solidFill>
                <a:latin typeface="Segoe UI Semilight"/>
                <a:cs typeface="Segoe UI" pitchFamily="34" charset="0"/>
              </a:rPr>
              <a:t>Endpoint – </a:t>
            </a:r>
            <a:r>
              <a:rPr lang="en-GB" sz="1568" dirty="0">
                <a:solidFill>
                  <a:srgbClr val="FFFFFF"/>
                </a:solidFill>
                <a:latin typeface="Segoe UI Semilight"/>
                <a:cs typeface="Segoe UI" pitchFamily="34" charset="0"/>
                <a:hlinkClick r:id="rId3"/>
              </a:rPr>
              <a:t>http</a:t>
            </a:r>
            <a:r>
              <a:rPr lang="en-GB" sz="1568" i="1" dirty="0">
                <a:solidFill>
                  <a:srgbClr val="FFFFFF"/>
                </a:solidFill>
                <a:latin typeface="Segoe UI Semilight"/>
                <a:cs typeface="Segoe UI" pitchFamily="34" charset="0"/>
                <a:hlinkClick r:id="rId3"/>
              </a:rPr>
              <a:t>://mystorageaccount</a:t>
            </a:r>
            <a:r>
              <a:rPr lang="en-GB" sz="1568" dirty="0">
                <a:solidFill>
                  <a:srgbClr val="FFFFFF"/>
                </a:solidFill>
                <a:latin typeface="Segoe UI Semilight"/>
                <a:cs typeface="Segoe UI" pitchFamily="34" charset="0"/>
                <a:hlinkClick r:id="rId3"/>
              </a:rPr>
              <a:t>.queue.core.windows.net</a:t>
            </a:r>
            <a:r>
              <a:rPr lang="en-GB" sz="1568" dirty="0">
                <a:solidFill>
                  <a:srgbClr val="FFFFFF"/>
                </a:solidFill>
                <a:latin typeface="Segoe UI Semilight"/>
                <a:cs typeface="Segoe UI" pitchFamily="34" charset="0"/>
              </a:rPr>
              <a:t> </a:t>
            </a:r>
          </a:p>
        </p:txBody>
      </p:sp>
      <p:sp>
        <p:nvSpPr>
          <p:cNvPr id="20" name="Rectangle 19">
            <a:extLst>
              <a:ext uri="{FF2B5EF4-FFF2-40B4-BE49-F238E27FC236}">
                <a16:creationId xmlns:a16="http://schemas.microsoft.com/office/drawing/2014/main" id="{CFCAC080-16B4-4D2B-A297-208FC6CB4CF2}"/>
              </a:ext>
            </a:extLst>
          </p:cNvPr>
          <p:cNvSpPr/>
          <p:nvPr/>
        </p:nvSpPr>
        <p:spPr>
          <a:xfrm>
            <a:off x="453941" y="1207263"/>
            <a:ext cx="1979368" cy="2670254"/>
          </a:xfrm>
          <a:prstGeom prst="rect">
            <a:avLst/>
          </a:prstGeom>
          <a:solidFill>
            <a:schemeClr val="accent2">
              <a:alpha val="20000"/>
            </a:schemeClr>
          </a:solidFill>
          <a:ln w="6350">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642" tIns="717140" rtlCol="0" anchor="ctr"/>
          <a:lstStyle/>
          <a:p>
            <a:pPr algn="ctr" defTabSz="642476" fontAlgn="base">
              <a:spcBef>
                <a:spcPct val="0"/>
              </a:spcBef>
              <a:spcAft>
                <a:spcPct val="0"/>
              </a:spcAft>
            </a:pPr>
            <a:r>
              <a:rPr lang="en-US" sz="1961" dirty="0">
                <a:solidFill>
                  <a:srgbClr val="FFFFFF"/>
                </a:solidFill>
                <a:latin typeface="Segoe UI Semilight"/>
                <a:cs typeface="Segoe UI" pitchFamily="34" charset="0"/>
              </a:rPr>
              <a:t>Queues</a:t>
            </a:r>
          </a:p>
        </p:txBody>
      </p:sp>
      <p:sp>
        <p:nvSpPr>
          <p:cNvPr id="22" name="Rectangle 21">
            <a:extLst>
              <a:ext uri="{FF2B5EF4-FFF2-40B4-BE49-F238E27FC236}">
                <a16:creationId xmlns:a16="http://schemas.microsoft.com/office/drawing/2014/main" id="{B9CD7483-18D3-4B6D-AC2F-10A2CAC9871D}"/>
              </a:ext>
            </a:extLst>
          </p:cNvPr>
          <p:cNvSpPr/>
          <p:nvPr/>
        </p:nvSpPr>
        <p:spPr>
          <a:xfrm>
            <a:off x="538392" y="3299472"/>
            <a:ext cx="1810468" cy="422417"/>
          </a:xfrm>
          <a:prstGeom prst="rect">
            <a:avLst/>
          </a:prstGeom>
          <a:noFill/>
          <a:ln>
            <a:noFill/>
          </a:ln>
        </p:spPr>
        <p:txBody>
          <a:bodyPr wrap="square" lIns="0" tIns="0" rIns="0" bIns="0">
            <a:noAutofit/>
          </a:bodyPr>
          <a:lstStyle/>
          <a:p>
            <a:pPr algn="ctr" defTabSz="914367"/>
            <a:r>
              <a:rPr lang="en-GB" sz="1372" dirty="0">
                <a:solidFill>
                  <a:srgbClr val="FFFFFF"/>
                </a:solidFill>
                <a:latin typeface="Segoe UI Semilight"/>
              </a:rPr>
              <a:t>Reliable Messaging</a:t>
            </a:r>
          </a:p>
          <a:p>
            <a:pPr algn="ctr" defTabSz="914367"/>
            <a:r>
              <a:rPr lang="en-GB" sz="1372" dirty="0">
                <a:solidFill>
                  <a:srgbClr val="FFFFFF"/>
                </a:solidFill>
                <a:latin typeface="Segoe UI Semilight"/>
              </a:rPr>
              <a:t>Access via REST</a:t>
            </a:r>
          </a:p>
        </p:txBody>
      </p:sp>
      <p:sp>
        <p:nvSpPr>
          <p:cNvPr id="23" name="Rectangle 22">
            <a:extLst>
              <a:ext uri="{FF2B5EF4-FFF2-40B4-BE49-F238E27FC236}">
                <a16:creationId xmlns:a16="http://schemas.microsoft.com/office/drawing/2014/main" id="{004C3878-77DF-42AF-A146-588D2DF34331}"/>
              </a:ext>
            </a:extLst>
          </p:cNvPr>
          <p:cNvSpPr/>
          <p:nvPr/>
        </p:nvSpPr>
        <p:spPr>
          <a:xfrm>
            <a:off x="453941" y="3998975"/>
            <a:ext cx="1979368" cy="2388539"/>
          </a:xfrm>
          <a:prstGeom prst="rect">
            <a:avLst/>
          </a:prstGeom>
          <a:solidFill>
            <a:schemeClr val="accent2">
              <a:alpha val="20000"/>
            </a:schemeClr>
          </a:solidFill>
          <a:ln w="6350">
            <a:solidFill>
              <a:schemeClr val="bg1">
                <a:alpha val="5000"/>
              </a:schemeClr>
            </a:solidFill>
          </a:ln>
        </p:spPr>
        <p:txBody>
          <a:bodyPr wrap="square" anchor="ctr">
            <a:noAutofit/>
          </a:bodyPr>
          <a:lstStyle/>
          <a:p>
            <a:pPr defTabSz="914367"/>
            <a:r>
              <a:rPr lang="en-GB" sz="1372" dirty="0">
                <a:solidFill>
                  <a:srgbClr val="FFFFFF"/>
                </a:solidFill>
                <a:latin typeface="Segoe UI Semilight"/>
              </a:rPr>
              <a:t>Scheduling a sync tasks</a:t>
            </a:r>
          </a:p>
        </p:txBody>
      </p:sp>
      <p:sp>
        <p:nvSpPr>
          <p:cNvPr id="24" name="Rectangle 23">
            <a:extLst>
              <a:ext uri="{FF2B5EF4-FFF2-40B4-BE49-F238E27FC236}">
                <a16:creationId xmlns:a16="http://schemas.microsoft.com/office/drawing/2014/main" id="{CAA36556-F934-42D9-838F-F1ADCA4F730A}"/>
              </a:ext>
            </a:extLst>
          </p:cNvPr>
          <p:cNvSpPr/>
          <p:nvPr/>
        </p:nvSpPr>
        <p:spPr bwMode="auto">
          <a:xfrm>
            <a:off x="2520693" y="1207264"/>
            <a:ext cx="1796124" cy="1169183"/>
          </a:xfrm>
          <a:prstGeom prst="rect">
            <a:avLst/>
          </a:prstGeom>
          <a:noFill/>
          <a:ln w="6350">
            <a:solidFill>
              <a:schemeClr val="bg1">
                <a:alpha val="50000"/>
              </a:scheme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642476" fontAlgn="base">
              <a:spcBef>
                <a:spcPct val="0"/>
              </a:spcBef>
              <a:spcAft>
                <a:spcPct val="0"/>
              </a:spcAft>
            </a:pPr>
            <a:r>
              <a:rPr lang="en-US" sz="1961" dirty="0">
                <a:solidFill>
                  <a:srgbClr val="FFFFFF"/>
                </a:solidFill>
                <a:latin typeface="Segoe UI Semilight"/>
                <a:ea typeface="Segoe UI" pitchFamily="34" charset="0"/>
                <a:cs typeface="Segoe UI" pitchFamily="34" charset="0"/>
              </a:rPr>
              <a:t>Disks</a:t>
            </a:r>
          </a:p>
          <a:p>
            <a:pPr defTabSz="642476" fontAlgn="base">
              <a:spcBef>
                <a:spcPts val="294"/>
              </a:spcBef>
              <a:spcAft>
                <a:spcPct val="0"/>
              </a:spcAft>
            </a:pPr>
            <a:r>
              <a:rPr lang="en-US" sz="1568" dirty="0">
                <a:solidFill>
                  <a:srgbClr val="FFFFFF"/>
                </a:solidFill>
                <a:latin typeface="Segoe UI Semilight"/>
                <a:ea typeface="Segoe UI" pitchFamily="34" charset="0"/>
                <a:cs typeface="Segoe UI" pitchFamily="34" charset="0"/>
              </a:rPr>
              <a:t>“Persistent </a:t>
            </a:r>
            <a:br>
              <a:rPr lang="en-US" sz="1568" dirty="0">
                <a:solidFill>
                  <a:srgbClr val="FFFFFF"/>
                </a:solidFill>
                <a:latin typeface="Segoe UI Semilight"/>
                <a:ea typeface="Segoe UI" pitchFamily="34" charset="0"/>
                <a:cs typeface="Segoe UI" pitchFamily="34" charset="0"/>
              </a:rPr>
            </a:br>
            <a:r>
              <a:rPr lang="en-US" sz="1568" dirty="0">
                <a:solidFill>
                  <a:srgbClr val="FFFFFF"/>
                </a:solidFill>
                <a:latin typeface="Segoe UI Semilight"/>
                <a:ea typeface="Segoe UI" pitchFamily="34" charset="0"/>
                <a:cs typeface="Segoe UI" pitchFamily="34" charset="0"/>
              </a:rPr>
              <a:t>disks for Azure IaaS VMs”</a:t>
            </a:r>
          </a:p>
        </p:txBody>
      </p:sp>
      <p:sp>
        <p:nvSpPr>
          <p:cNvPr id="25" name="Rectangle 24">
            <a:extLst>
              <a:ext uri="{FF2B5EF4-FFF2-40B4-BE49-F238E27FC236}">
                <a16:creationId xmlns:a16="http://schemas.microsoft.com/office/drawing/2014/main" id="{ACB57BE3-241B-4830-8294-ED5FCA168FF2}"/>
              </a:ext>
            </a:extLst>
          </p:cNvPr>
          <p:cNvSpPr/>
          <p:nvPr/>
        </p:nvSpPr>
        <p:spPr bwMode="auto">
          <a:xfrm>
            <a:off x="4376004" y="1207264"/>
            <a:ext cx="1796124" cy="1169183"/>
          </a:xfrm>
          <a:prstGeom prst="rect">
            <a:avLst/>
          </a:prstGeom>
          <a:noFill/>
          <a:ln w="6350">
            <a:solidFill>
              <a:schemeClr val="bg1">
                <a:alpha val="50000"/>
              </a:scheme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642476" fontAlgn="base">
              <a:spcBef>
                <a:spcPct val="0"/>
              </a:spcBef>
              <a:spcAft>
                <a:spcPct val="0"/>
              </a:spcAft>
            </a:pPr>
            <a:r>
              <a:rPr lang="en-US" sz="1961" dirty="0">
                <a:solidFill>
                  <a:srgbClr val="FFFFFF"/>
                </a:solidFill>
                <a:latin typeface="Segoe UI Semilight"/>
                <a:cs typeface="Segoe UI" pitchFamily="34" charset="0"/>
              </a:rPr>
              <a:t>Files</a:t>
            </a:r>
          </a:p>
          <a:p>
            <a:pPr defTabSz="642476" fontAlgn="base">
              <a:spcBef>
                <a:spcPts val="294"/>
              </a:spcBef>
              <a:spcAft>
                <a:spcPct val="0"/>
              </a:spcAft>
            </a:pPr>
            <a:r>
              <a:rPr lang="en-GB" sz="1568" dirty="0">
                <a:solidFill>
                  <a:srgbClr val="FFFFFF"/>
                </a:solidFill>
                <a:latin typeface="Segoe UI Semilight"/>
                <a:ea typeface="Segoe UI" pitchFamily="34" charset="0"/>
                <a:cs typeface="Segoe UI" pitchFamily="34" charset="0"/>
              </a:rPr>
              <a:t>“SMB Access to Azure Storage”</a:t>
            </a:r>
          </a:p>
        </p:txBody>
      </p:sp>
      <p:sp>
        <p:nvSpPr>
          <p:cNvPr id="26" name="Rectangle 25">
            <a:extLst>
              <a:ext uri="{FF2B5EF4-FFF2-40B4-BE49-F238E27FC236}">
                <a16:creationId xmlns:a16="http://schemas.microsoft.com/office/drawing/2014/main" id="{BC182044-EBB6-4DA3-8BD9-14E8F162B6DF}"/>
              </a:ext>
            </a:extLst>
          </p:cNvPr>
          <p:cNvSpPr/>
          <p:nvPr/>
        </p:nvSpPr>
        <p:spPr bwMode="auto">
          <a:xfrm>
            <a:off x="6231315" y="1207264"/>
            <a:ext cx="1796124" cy="1169183"/>
          </a:xfrm>
          <a:prstGeom prst="rect">
            <a:avLst/>
          </a:prstGeom>
          <a:noFill/>
          <a:ln w="6350">
            <a:solidFill>
              <a:schemeClr val="bg1">
                <a:alpha val="50000"/>
              </a:scheme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642476" fontAlgn="base">
              <a:spcBef>
                <a:spcPct val="0"/>
              </a:spcBef>
              <a:spcAft>
                <a:spcPct val="0"/>
              </a:spcAft>
            </a:pPr>
            <a:r>
              <a:rPr lang="en-US" sz="1961" dirty="0">
                <a:solidFill>
                  <a:srgbClr val="FFFFFF"/>
                </a:solidFill>
                <a:latin typeface="Segoe UI Semilight"/>
                <a:cs typeface="Segoe UI" pitchFamily="34" charset="0"/>
              </a:rPr>
              <a:t>Tables</a:t>
            </a:r>
          </a:p>
          <a:p>
            <a:pPr defTabSz="642476" fontAlgn="base">
              <a:spcBef>
                <a:spcPts val="294"/>
              </a:spcBef>
              <a:spcAft>
                <a:spcPct val="0"/>
              </a:spcAft>
            </a:pPr>
            <a:r>
              <a:rPr lang="en-US" sz="1568" dirty="0">
                <a:solidFill>
                  <a:srgbClr val="FFFFFF"/>
                </a:solidFill>
                <a:latin typeface="Segoe UI Semilight"/>
                <a:ea typeface="Segoe UI" pitchFamily="34" charset="0"/>
                <a:cs typeface="Segoe UI" pitchFamily="34" charset="0"/>
              </a:rPr>
              <a:t>“Massive </a:t>
            </a:r>
            <a:br>
              <a:rPr lang="en-US" sz="1568" dirty="0">
                <a:solidFill>
                  <a:srgbClr val="FFFFFF"/>
                </a:solidFill>
                <a:latin typeface="Segoe UI Semilight"/>
                <a:ea typeface="Segoe UI" pitchFamily="34" charset="0"/>
                <a:cs typeface="Segoe UI" pitchFamily="34" charset="0"/>
              </a:rPr>
            </a:br>
            <a:r>
              <a:rPr lang="en-US" sz="1568" dirty="0">
                <a:solidFill>
                  <a:srgbClr val="FFFFFF"/>
                </a:solidFill>
                <a:latin typeface="Segoe UI Semilight"/>
                <a:ea typeface="Segoe UI" pitchFamily="34" charset="0"/>
                <a:cs typeface="Segoe UI" pitchFamily="34" charset="0"/>
              </a:rPr>
              <a:t>auto-scaling NoSQL store”</a:t>
            </a:r>
          </a:p>
        </p:txBody>
      </p:sp>
      <p:sp>
        <p:nvSpPr>
          <p:cNvPr id="27" name="Rectangle 26">
            <a:extLst>
              <a:ext uri="{FF2B5EF4-FFF2-40B4-BE49-F238E27FC236}">
                <a16:creationId xmlns:a16="http://schemas.microsoft.com/office/drawing/2014/main" id="{F1D28999-4BF9-4FE6-B027-B9F8CFE19EAF}"/>
              </a:ext>
            </a:extLst>
          </p:cNvPr>
          <p:cNvSpPr/>
          <p:nvPr/>
        </p:nvSpPr>
        <p:spPr bwMode="auto">
          <a:xfrm>
            <a:off x="8086626" y="1207264"/>
            <a:ext cx="1796124" cy="1169183"/>
          </a:xfrm>
          <a:prstGeom prst="rect">
            <a:avLst/>
          </a:prstGeom>
          <a:solidFill>
            <a:schemeClr val="bg1">
              <a:alpha val="20000"/>
            </a:schemeClr>
          </a:solidFill>
          <a:ln w="6350">
            <a:solidFill>
              <a:schemeClr val="bg1">
                <a:alpha val="20000"/>
              </a:scheme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642476" fontAlgn="base">
              <a:spcBef>
                <a:spcPct val="0"/>
              </a:spcBef>
              <a:spcAft>
                <a:spcPct val="0"/>
              </a:spcAft>
            </a:pPr>
            <a:r>
              <a:rPr lang="en-US" sz="1961" dirty="0">
                <a:solidFill>
                  <a:srgbClr val="FFFFFF"/>
                </a:solidFill>
                <a:latin typeface="Segoe UI Semilight"/>
                <a:cs typeface="Segoe UI" pitchFamily="34" charset="0"/>
              </a:rPr>
              <a:t>Queues</a:t>
            </a:r>
          </a:p>
          <a:p>
            <a:pPr defTabSz="642476" fontAlgn="base">
              <a:spcBef>
                <a:spcPts val="294"/>
              </a:spcBef>
              <a:spcAft>
                <a:spcPct val="0"/>
              </a:spcAft>
            </a:pPr>
            <a:r>
              <a:rPr lang="en-GB" sz="1568" dirty="0">
                <a:solidFill>
                  <a:srgbClr val="FFFFFF"/>
                </a:solidFill>
                <a:latin typeface="Segoe UI Semilight"/>
                <a:ea typeface="Segoe UI" pitchFamily="34" charset="0"/>
                <a:cs typeface="Segoe UI" pitchFamily="34" charset="0"/>
              </a:rPr>
              <a:t>“Reliable messaging at scale for cloud services”</a:t>
            </a:r>
          </a:p>
        </p:txBody>
      </p:sp>
      <p:pic>
        <p:nvPicPr>
          <p:cNvPr id="30" name="Picture 29" descr="Storage queue.png">
            <a:extLst>
              <a:ext uri="{FF2B5EF4-FFF2-40B4-BE49-F238E27FC236}">
                <a16:creationId xmlns:a16="http://schemas.microsoft.com/office/drawing/2014/main" id="{87C0E4B9-F903-4AF8-84A1-9AB9EEC2B93F}"/>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64037" y="1380418"/>
            <a:ext cx="959175" cy="959175"/>
          </a:xfrm>
          <a:prstGeom prst="rect">
            <a:avLst/>
          </a:prstGeom>
        </p:spPr>
      </p:pic>
    </p:spTree>
    <p:extLst>
      <p:ext uri="{BB962C8B-B14F-4D97-AF65-F5344CB8AC3E}">
        <p14:creationId xmlns:p14="http://schemas.microsoft.com/office/powerpoint/2010/main" val="1791931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2" grpId="0"/>
      <p:bldP spid="23" grpId="0" animBg="1"/>
      <p:bldP spid="24" grpId="0" animBg="1"/>
      <p:bldP spid="25" grpId="0" animBg="1"/>
      <p:bldP spid="26" grpId="0" animBg="1"/>
      <p:bldP spid="2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lumMod val="95000"/>
                  </a:schemeClr>
                </a:solidFill>
              </a:rPr>
              <a:t>Azure Blob Storage Overview</a:t>
            </a:r>
          </a:p>
        </p:txBody>
      </p:sp>
      <p:sp>
        <p:nvSpPr>
          <p:cNvPr id="17" name="Rectangle 16">
            <a:extLst>
              <a:ext uri="{FF2B5EF4-FFF2-40B4-BE49-F238E27FC236}">
                <a16:creationId xmlns:a16="http://schemas.microsoft.com/office/drawing/2014/main" id="{98283A1C-997B-4EB4-97E6-C84D5F07A600}"/>
              </a:ext>
            </a:extLst>
          </p:cNvPr>
          <p:cNvSpPr/>
          <p:nvPr/>
        </p:nvSpPr>
        <p:spPr bwMode="auto">
          <a:xfrm>
            <a:off x="2520694" y="2462818"/>
            <a:ext cx="9223095" cy="3924696"/>
          </a:xfrm>
          <a:prstGeom prst="rect">
            <a:avLst/>
          </a:prstGeom>
          <a:solidFill>
            <a:schemeClr val="bg1">
              <a:lumMod val="95000"/>
              <a:alpha val="20000"/>
            </a:schemeClr>
          </a:solidFill>
          <a:ln w="6350">
            <a:solidFill>
              <a:schemeClr val="bg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642476" fontAlgn="base">
              <a:spcBef>
                <a:spcPct val="0"/>
              </a:spcBef>
              <a:spcAft>
                <a:spcPct val="0"/>
              </a:spcAft>
            </a:pPr>
            <a:r>
              <a:rPr lang="en-US" sz="1961" dirty="0">
                <a:solidFill>
                  <a:srgbClr val="FFFFFF"/>
                </a:solidFill>
                <a:latin typeface="Segoe UI Semilight"/>
                <a:cs typeface="Segoe UI" pitchFamily="34" charset="0"/>
              </a:rPr>
              <a:t>Blobs</a:t>
            </a:r>
          </a:p>
          <a:p>
            <a:pPr defTabSz="642476" fontAlgn="base">
              <a:spcBef>
                <a:spcPct val="0"/>
              </a:spcBef>
              <a:spcAft>
                <a:spcPct val="0"/>
              </a:spcAft>
            </a:pPr>
            <a:r>
              <a:rPr lang="en-GB" sz="1765" dirty="0">
                <a:solidFill>
                  <a:srgbClr val="FFFFFF"/>
                </a:solidFill>
                <a:latin typeface="Segoe UI Semilight"/>
              </a:rPr>
              <a:t>“Highly scalable, REST based cloud object store”</a:t>
            </a:r>
          </a:p>
          <a:p>
            <a:pPr marL="375051" indent="-205422" defTabSz="642476" fontAlgn="base">
              <a:spcBef>
                <a:spcPts val="196"/>
              </a:spcBef>
              <a:spcAft>
                <a:spcPts val="392"/>
              </a:spcAft>
              <a:buFont typeface="Arial" panose="020B0604020202020204" pitchFamily="34" charset="0"/>
              <a:buChar char="•"/>
            </a:pPr>
            <a:r>
              <a:rPr lang="en-GB" sz="1568" dirty="0">
                <a:solidFill>
                  <a:srgbClr val="FFFFFF"/>
                </a:solidFill>
                <a:latin typeface="Segoe UI Semilight"/>
                <a:cs typeface="Segoe UI" pitchFamily="34" charset="0"/>
              </a:rPr>
              <a:t>Data sharing, Big Data, Backups</a:t>
            </a:r>
          </a:p>
          <a:p>
            <a:pPr marL="375051" indent="-205422" defTabSz="642476" fontAlgn="base">
              <a:spcBef>
                <a:spcPts val="196"/>
              </a:spcBef>
              <a:spcAft>
                <a:spcPts val="392"/>
              </a:spcAft>
              <a:buFont typeface="Arial" panose="020B0604020202020204" pitchFamily="34" charset="0"/>
              <a:buChar char="•"/>
            </a:pPr>
            <a:r>
              <a:rPr lang="en-GB" sz="1568" dirty="0">
                <a:solidFill>
                  <a:srgbClr val="FFFFFF"/>
                </a:solidFill>
                <a:latin typeface="Segoe UI Semibold" panose="020B0702040204020203" pitchFamily="34" charset="0"/>
                <a:cs typeface="Segoe UI Semibold" panose="020B0702040204020203" pitchFamily="34" charset="0"/>
              </a:rPr>
              <a:t>Block Blobs: </a:t>
            </a:r>
            <a:r>
              <a:rPr lang="en-GB" sz="1568" dirty="0">
                <a:solidFill>
                  <a:srgbClr val="FFFFFF"/>
                </a:solidFill>
                <a:latin typeface="Segoe UI Semilight"/>
                <a:cs typeface="Segoe UI" pitchFamily="34" charset="0"/>
              </a:rPr>
              <a:t>Read and write data in blocks. Optimized for sequential IO. Most cost effective Storage. Ideal for files, documents &amp; media</a:t>
            </a:r>
          </a:p>
          <a:p>
            <a:pPr marL="375051" indent="-205422" defTabSz="642476" fontAlgn="base">
              <a:spcBef>
                <a:spcPts val="196"/>
              </a:spcBef>
              <a:spcAft>
                <a:spcPts val="392"/>
              </a:spcAft>
              <a:buFont typeface="Arial" panose="020B0604020202020204" pitchFamily="34" charset="0"/>
              <a:buChar char="•"/>
            </a:pPr>
            <a:r>
              <a:rPr lang="en-GB" sz="1568" dirty="0">
                <a:solidFill>
                  <a:srgbClr val="FFFFFF"/>
                </a:solidFill>
                <a:latin typeface="Segoe UI Semibold" panose="020B0702040204020203" pitchFamily="34" charset="0"/>
                <a:cs typeface="Segoe UI Semibold" panose="020B0702040204020203" pitchFamily="34" charset="0"/>
              </a:rPr>
              <a:t>Page Blobs: </a:t>
            </a:r>
            <a:r>
              <a:rPr lang="en-GB" sz="1568" dirty="0">
                <a:solidFill>
                  <a:srgbClr val="FFFFFF"/>
                </a:solidFill>
                <a:latin typeface="Segoe UI Semilight"/>
                <a:cs typeface="Segoe UI" pitchFamily="34" charset="0"/>
              </a:rPr>
              <a:t>Optimized for random access and can be up to 8 TB in size. IaaS VM OS &amp; data disks </a:t>
            </a:r>
            <a:br>
              <a:rPr lang="en-GB" sz="1568" dirty="0">
                <a:solidFill>
                  <a:srgbClr val="FFFFFF"/>
                </a:solidFill>
                <a:latin typeface="Segoe UI Semilight"/>
                <a:cs typeface="Segoe UI" pitchFamily="34" charset="0"/>
              </a:rPr>
            </a:br>
            <a:r>
              <a:rPr lang="en-GB" sz="1568" dirty="0">
                <a:solidFill>
                  <a:srgbClr val="FFFFFF"/>
                </a:solidFill>
                <a:latin typeface="Segoe UI Semilight"/>
                <a:cs typeface="Segoe UI" pitchFamily="34" charset="0"/>
              </a:rPr>
              <a:t>are of this type.</a:t>
            </a:r>
          </a:p>
          <a:p>
            <a:pPr marL="375051" indent="-205422" defTabSz="642476" fontAlgn="base">
              <a:spcBef>
                <a:spcPts val="196"/>
              </a:spcBef>
              <a:spcAft>
                <a:spcPts val="392"/>
              </a:spcAft>
              <a:buFont typeface="Arial" panose="020B0604020202020204" pitchFamily="34" charset="0"/>
              <a:buChar char="•"/>
            </a:pPr>
            <a:r>
              <a:rPr lang="en-GB" sz="1568" dirty="0">
                <a:solidFill>
                  <a:srgbClr val="FFFFFF"/>
                </a:solidFill>
                <a:latin typeface="Segoe UI Semibold" panose="020B0702040204020203" pitchFamily="34" charset="0"/>
                <a:cs typeface="Segoe UI Semibold" panose="020B0702040204020203" pitchFamily="34" charset="0"/>
              </a:rPr>
              <a:t>Append Blobs: </a:t>
            </a:r>
            <a:r>
              <a:rPr lang="en-GB" sz="1568" dirty="0">
                <a:solidFill>
                  <a:srgbClr val="FFFFFF"/>
                </a:solidFill>
                <a:latin typeface="Segoe UI Semilight"/>
                <a:cs typeface="Segoe UI" pitchFamily="34" charset="0"/>
              </a:rPr>
              <a:t>Similar to block blobs and optimized for append operations. Ideal for logging scenarios and total size can be </a:t>
            </a:r>
            <a:r>
              <a:rPr lang="en-GB" sz="1568" dirty="0" err="1">
                <a:solidFill>
                  <a:srgbClr val="FFFFFF"/>
                </a:solidFill>
                <a:latin typeface="Segoe UI Semilight"/>
                <a:cs typeface="Segoe UI" pitchFamily="34" charset="0"/>
              </a:rPr>
              <a:t>upto</a:t>
            </a:r>
            <a:r>
              <a:rPr lang="en-GB" sz="1568" dirty="0">
                <a:solidFill>
                  <a:srgbClr val="FFFFFF"/>
                </a:solidFill>
                <a:latin typeface="Segoe UI Semilight"/>
                <a:cs typeface="Segoe UI" pitchFamily="34" charset="0"/>
              </a:rPr>
              <a:t> 195GB</a:t>
            </a:r>
          </a:p>
          <a:p>
            <a:pPr marL="375051" indent="-205422" defTabSz="642476" fontAlgn="base">
              <a:spcBef>
                <a:spcPts val="196"/>
              </a:spcBef>
              <a:spcAft>
                <a:spcPts val="392"/>
              </a:spcAft>
              <a:buFont typeface="Arial" panose="020B0604020202020204" pitchFamily="34" charset="0"/>
              <a:buChar char="•"/>
            </a:pPr>
            <a:r>
              <a:rPr lang="en-GB" sz="1568" dirty="0">
                <a:solidFill>
                  <a:srgbClr val="FFFFFF"/>
                </a:solidFill>
                <a:latin typeface="Segoe UI Semilight"/>
                <a:cs typeface="Segoe UI" pitchFamily="34" charset="0"/>
              </a:rPr>
              <a:t>Endpoint – </a:t>
            </a:r>
            <a:r>
              <a:rPr lang="en-GB" sz="1568" dirty="0">
                <a:solidFill>
                  <a:srgbClr val="FFFFFF"/>
                </a:solidFill>
                <a:latin typeface="Segoe UI Semilight"/>
                <a:cs typeface="Segoe UI" pitchFamily="34" charset="0"/>
                <a:hlinkClick r:id="rId3"/>
              </a:rPr>
              <a:t>http://mystorageaccount.blob.core.windows.net/mycontainer/myblob.</a:t>
            </a:r>
            <a:endParaRPr lang="en-GB" sz="1568" dirty="0">
              <a:solidFill>
                <a:srgbClr val="FFFFFF"/>
              </a:solidFill>
              <a:latin typeface="Segoe UI Semilight"/>
              <a:cs typeface="Segoe UI" pitchFamily="34" charset="0"/>
            </a:endParaRPr>
          </a:p>
        </p:txBody>
      </p:sp>
      <p:sp>
        <p:nvSpPr>
          <p:cNvPr id="19" name="Rectangle 18">
            <a:extLst>
              <a:ext uri="{FF2B5EF4-FFF2-40B4-BE49-F238E27FC236}">
                <a16:creationId xmlns:a16="http://schemas.microsoft.com/office/drawing/2014/main" id="{967A28A0-8A2A-49AA-BFBE-7BA196D06554}"/>
              </a:ext>
            </a:extLst>
          </p:cNvPr>
          <p:cNvSpPr/>
          <p:nvPr/>
        </p:nvSpPr>
        <p:spPr>
          <a:xfrm>
            <a:off x="453941" y="1207263"/>
            <a:ext cx="1979368" cy="2670254"/>
          </a:xfrm>
          <a:prstGeom prst="rect">
            <a:avLst/>
          </a:prstGeom>
          <a:solidFill>
            <a:schemeClr val="accent2">
              <a:alpha val="20000"/>
            </a:schemeClr>
          </a:solidFill>
          <a:ln w="6350">
            <a:solidFill>
              <a:schemeClr val="bg1">
                <a:alpha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89642" tIns="717140" rtlCol="0" anchor="ctr"/>
          <a:lstStyle/>
          <a:p>
            <a:pPr algn="ctr" defTabSz="642476" fontAlgn="base">
              <a:spcBef>
                <a:spcPct val="0"/>
              </a:spcBef>
              <a:spcAft>
                <a:spcPct val="0"/>
              </a:spcAft>
            </a:pPr>
            <a:r>
              <a:rPr lang="en-US" sz="1961" dirty="0">
                <a:solidFill>
                  <a:srgbClr val="FFFFFF"/>
                </a:solidFill>
                <a:latin typeface="Segoe UI Semilight"/>
                <a:cs typeface="Segoe UI" pitchFamily="34" charset="0"/>
              </a:rPr>
              <a:t>Blobs</a:t>
            </a:r>
          </a:p>
        </p:txBody>
      </p:sp>
      <p:sp>
        <p:nvSpPr>
          <p:cNvPr id="21" name="Rectangle 20">
            <a:extLst>
              <a:ext uri="{FF2B5EF4-FFF2-40B4-BE49-F238E27FC236}">
                <a16:creationId xmlns:a16="http://schemas.microsoft.com/office/drawing/2014/main" id="{F7603399-CF87-4498-865D-95BF6D639013}"/>
              </a:ext>
            </a:extLst>
          </p:cNvPr>
          <p:cNvSpPr/>
          <p:nvPr/>
        </p:nvSpPr>
        <p:spPr>
          <a:xfrm>
            <a:off x="538392" y="3299472"/>
            <a:ext cx="1810468" cy="422417"/>
          </a:xfrm>
          <a:prstGeom prst="rect">
            <a:avLst/>
          </a:prstGeom>
          <a:noFill/>
          <a:ln>
            <a:noFill/>
          </a:ln>
        </p:spPr>
        <p:txBody>
          <a:bodyPr wrap="square" lIns="0" tIns="0" rIns="0" bIns="0">
            <a:noAutofit/>
          </a:bodyPr>
          <a:lstStyle/>
          <a:p>
            <a:pPr algn="ctr" defTabSz="914367"/>
            <a:r>
              <a:rPr lang="en-US" sz="1372" dirty="0">
                <a:solidFill>
                  <a:srgbClr val="FFFFFF"/>
                </a:solidFill>
                <a:latin typeface="Segoe UI Semilight"/>
              </a:rPr>
              <a:t>Object storage</a:t>
            </a:r>
          </a:p>
          <a:p>
            <a:pPr algn="ctr" defTabSz="914367"/>
            <a:r>
              <a:rPr lang="en-US" sz="1372" dirty="0">
                <a:solidFill>
                  <a:srgbClr val="FFFFFF"/>
                </a:solidFill>
                <a:latin typeface="Segoe UI Semilight"/>
              </a:rPr>
              <a:t>Access via REST</a:t>
            </a:r>
          </a:p>
        </p:txBody>
      </p:sp>
      <p:sp>
        <p:nvSpPr>
          <p:cNvPr id="22" name="Rectangle 21">
            <a:extLst>
              <a:ext uri="{FF2B5EF4-FFF2-40B4-BE49-F238E27FC236}">
                <a16:creationId xmlns:a16="http://schemas.microsoft.com/office/drawing/2014/main" id="{1E61E726-DC34-44F7-9FDA-0E13B22A5B1D}"/>
              </a:ext>
            </a:extLst>
          </p:cNvPr>
          <p:cNvSpPr/>
          <p:nvPr/>
        </p:nvSpPr>
        <p:spPr>
          <a:xfrm>
            <a:off x="453941" y="3998975"/>
            <a:ext cx="1979368" cy="2388539"/>
          </a:xfrm>
          <a:prstGeom prst="rect">
            <a:avLst/>
          </a:prstGeom>
          <a:solidFill>
            <a:schemeClr val="accent2">
              <a:alpha val="20000"/>
            </a:schemeClr>
          </a:solidFill>
          <a:ln w="6350">
            <a:solidFill>
              <a:schemeClr val="bg1">
                <a:alpha val="5000"/>
              </a:schemeClr>
            </a:solidFill>
          </a:ln>
        </p:spPr>
        <p:txBody>
          <a:bodyPr wrap="square" anchor="ctr">
            <a:noAutofit/>
          </a:bodyPr>
          <a:lstStyle/>
          <a:p>
            <a:pPr defTabSz="914367"/>
            <a:r>
              <a:rPr lang="en-GB" sz="1372" dirty="0">
                <a:solidFill>
                  <a:srgbClr val="FFFFFF"/>
                </a:solidFill>
                <a:latin typeface="Segoe UI Semilight"/>
              </a:rPr>
              <a:t>Streaming &amp; random object access scenarios </a:t>
            </a:r>
          </a:p>
        </p:txBody>
      </p:sp>
      <p:sp>
        <p:nvSpPr>
          <p:cNvPr id="18" name="Rectangle 17">
            <a:extLst>
              <a:ext uri="{FF2B5EF4-FFF2-40B4-BE49-F238E27FC236}">
                <a16:creationId xmlns:a16="http://schemas.microsoft.com/office/drawing/2014/main" id="{0EF7F4FF-539C-4C74-A311-25764EA9FF56}"/>
              </a:ext>
            </a:extLst>
          </p:cNvPr>
          <p:cNvSpPr/>
          <p:nvPr/>
        </p:nvSpPr>
        <p:spPr bwMode="auto">
          <a:xfrm>
            <a:off x="2520693" y="1207264"/>
            <a:ext cx="1796124" cy="1169183"/>
          </a:xfrm>
          <a:prstGeom prst="rect">
            <a:avLst/>
          </a:prstGeom>
          <a:noFill/>
          <a:ln w="6350">
            <a:solidFill>
              <a:schemeClr val="bg1">
                <a:alpha val="50000"/>
              </a:scheme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642476" fontAlgn="base">
              <a:spcBef>
                <a:spcPct val="0"/>
              </a:spcBef>
              <a:spcAft>
                <a:spcPct val="0"/>
              </a:spcAft>
            </a:pPr>
            <a:r>
              <a:rPr lang="en-US" sz="1961" dirty="0">
                <a:solidFill>
                  <a:srgbClr val="FFFFFF"/>
                </a:solidFill>
                <a:latin typeface="Segoe UI Semilight"/>
                <a:ea typeface="Segoe UI" pitchFamily="34" charset="0"/>
                <a:cs typeface="Segoe UI" pitchFamily="34" charset="0"/>
              </a:rPr>
              <a:t>Disks</a:t>
            </a:r>
          </a:p>
          <a:p>
            <a:pPr defTabSz="642476" fontAlgn="base">
              <a:spcBef>
                <a:spcPts val="294"/>
              </a:spcBef>
              <a:spcAft>
                <a:spcPct val="0"/>
              </a:spcAft>
            </a:pPr>
            <a:r>
              <a:rPr lang="en-US" sz="1568" dirty="0">
                <a:solidFill>
                  <a:srgbClr val="FFFFFF"/>
                </a:solidFill>
                <a:latin typeface="Segoe UI Semilight"/>
                <a:ea typeface="Segoe UI" pitchFamily="34" charset="0"/>
                <a:cs typeface="Segoe UI" pitchFamily="34" charset="0"/>
              </a:rPr>
              <a:t>“Persistent disks for Azure IaaS VMs”</a:t>
            </a:r>
          </a:p>
        </p:txBody>
      </p:sp>
      <p:sp>
        <p:nvSpPr>
          <p:cNvPr id="23" name="Rectangle 22">
            <a:extLst>
              <a:ext uri="{FF2B5EF4-FFF2-40B4-BE49-F238E27FC236}">
                <a16:creationId xmlns:a16="http://schemas.microsoft.com/office/drawing/2014/main" id="{F25362D7-8269-44A0-A46D-68208F49C711}"/>
              </a:ext>
            </a:extLst>
          </p:cNvPr>
          <p:cNvSpPr/>
          <p:nvPr/>
        </p:nvSpPr>
        <p:spPr bwMode="auto">
          <a:xfrm>
            <a:off x="4376004" y="1207264"/>
            <a:ext cx="1796124" cy="1169183"/>
          </a:xfrm>
          <a:prstGeom prst="rect">
            <a:avLst/>
          </a:prstGeom>
          <a:noFill/>
          <a:ln w="6350">
            <a:solidFill>
              <a:schemeClr val="bg1">
                <a:alpha val="50000"/>
              </a:scheme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642476" fontAlgn="base">
              <a:spcBef>
                <a:spcPct val="0"/>
              </a:spcBef>
              <a:spcAft>
                <a:spcPct val="0"/>
              </a:spcAft>
            </a:pPr>
            <a:r>
              <a:rPr lang="en-US" sz="1961" dirty="0">
                <a:solidFill>
                  <a:srgbClr val="FFFFFF"/>
                </a:solidFill>
                <a:latin typeface="Segoe UI Semilight"/>
                <a:cs typeface="Segoe UI" pitchFamily="34" charset="0"/>
              </a:rPr>
              <a:t>Files</a:t>
            </a:r>
          </a:p>
          <a:p>
            <a:pPr defTabSz="642476" fontAlgn="base">
              <a:spcBef>
                <a:spcPts val="294"/>
              </a:spcBef>
              <a:spcAft>
                <a:spcPct val="0"/>
              </a:spcAft>
            </a:pPr>
            <a:r>
              <a:rPr lang="en-GB" sz="1568" dirty="0">
                <a:solidFill>
                  <a:srgbClr val="FFFFFF"/>
                </a:solidFill>
                <a:latin typeface="Segoe UI Semilight"/>
                <a:ea typeface="Segoe UI" pitchFamily="34" charset="0"/>
                <a:cs typeface="Segoe UI" pitchFamily="34" charset="0"/>
              </a:rPr>
              <a:t>“SMB Access to Azure Storage”</a:t>
            </a:r>
          </a:p>
        </p:txBody>
      </p:sp>
      <p:sp>
        <p:nvSpPr>
          <p:cNvPr id="24" name="Rectangle 23">
            <a:extLst>
              <a:ext uri="{FF2B5EF4-FFF2-40B4-BE49-F238E27FC236}">
                <a16:creationId xmlns:a16="http://schemas.microsoft.com/office/drawing/2014/main" id="{8DC7A5E5-1E71-425C-BF42-E25707AF075D}"/>
              </a:ext>
            </a:extLst>
          </p:cNvPr>
          <p:cNvSpPr/>
          <p:nvPr/>
        </p:nvSpPr>
        <p:spPr bwMode="auto">
          <a:xfrm>
            <a:off x="6231315" y="1207264"/>
            <a:ext cx="1796124" cy="1169183"/>
          </a:xfrm>
          <a:prstGeom prst="rect">
            <a:avLst/>
          </a:prstGeom>
          <a:noFill/>
          <a:ln w="6350">
            <a:solidFill>
              <a:schemeClr val="bg1">
                <a:alpha val="50000"/>
              </a:scheme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642476" fontAlgn="base">
              <a:spcBef>
                <a:spcPct val="0"/>
              </a:spcBef>
              <a:spcAft>
                <a:spcPct val="0"/>
              </a:spcAft>
            </a:pPr>
            <a:r>
              <a:rPr lang="en-US" sz="1961" dirty="0">
                <a:solidFill>
                  <a:srgbClr val="FFFFFF"/>
                </a:solidFill>
                <a:latin typeface="Segoe UI Semilight"/>
                <a:cs typeface="Segoe UI" pitchFamily="34" charset="0"/>
              </a:rPr>
              <a:t>Tables</a:t>
            </a:r>
          </a:p>
          <a:p>
            <a:pPr defTabSz="642476" fontAlgn="base">
              <a:spcBef>
                <a:spcPts val="294"/>
              </a:spcBef>
              <a:spcAft>
                <a:spcPct val="0"/>
              </a:spcAft>
            </a:pPr>
            <a:r>
              <a:rPr lang="en-US" sz="1568" dirty="0">
                <a:solidFill>
                  <a:srgbClr val="FFFFFF"/>
                </a:solidFill>
                <a:latin typeface="Segoe UI Semilight"/>
                <a:ea typeface="Segoe UI" pitchFamily="34" charset="0"/>
                <a:cs typeface="Segoe UI" pitchFamily="34" charset="0"/>
              </a:rPr>
              <a:t>“Massive </a:t>
            </a:r>
            <a:br>
              <a:rPr lang="en-US" sz="1568" dirty="0">
                <a:solidFill>
                  <a:srgbClr val="FFFFFF"/>
                </a:solidFill>
                <a:latin typeface="Segoe UI Semilight"/>
                <a:ea typeface="Segoe UI" pitchFamily="34" charset="0"/>
                <a:cs typeface="Segoe UI" pitchFamily="34" charset="0"/>
              </a:rPr>
            </a:br>
            <a:r>
              <a:rPr lang="en-US" sz="1568" dirty="0">
                <a:solidFill>
                  <a:srgbClr val="FFFFFF"/>
                </a:solidFill>
                <a:latin typeface="Segoe UI Semilight"/>
                <a:ea typeface="Segoe UI" pitchFamily="34" charset="0"/>
                <a:cs typeface="Segoe UI" pitchFamily="34" charset="0"/>
              </a:rPr>
              <a:t>auto-scaling NoSQL store”</a:t>
            </a:r>
          </a:p>
        </p:txBody>
      </p:sp>
      <p:sp>
        <p:nvSpPr>
          <p:cNvPr id="25" name="Rectangle 24">
            <a:extLst>
              <a:ext uri="{FF2B5EF4-FFF2-40B4-BE49-F238E27FC236}">
                <a16:creationId xmlns:a16="http://schemas.microsoft.com/office/drawing/2014/main" id="{8A6DB7C4-6D83-4513-9552-6361D13630AE}"/>
              </a:ext>
            </a:extLst>
          </p:cNvPr>
          <p:cNvSpPr/>
          <p:nvPr/>
        </p:nvSpPr>
        <p:spPr bwMode="auto">
          <a:xfrm>
            <a:off x="8086626" y="1207264"/>
            <a:ext cx="1796124" cy="1169183"/>
          </a:xfrm>
          <a:prstGeom prst="rect">
            <a:avLst/>
          </a:prstGeom>
          <a:noFill/>
          <a:ln w="6350">
            <a:solidFill>
              <a:schemeClr val="bg1">
                <a:alpha val="50000"/>
              </a:scheme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642476" fontAlgn="base">
              <a:spcBef>
                <a:spcPct val="0"/>
              </a:spcBef>
              <a:spcAft>
                <a:spcPct val="0"/>
              </a:spcAft>
            </a:pPr>
            <a:r>
              <a:rPr lang="en-US" sz="1961" dirty="0">
                <a:solidFill>
                  <a:srgbClr val="FFFFFF"/>
                </a:solidFill>
                <a:latin typeface="Segoe UI Semilight"/>
                <a:cs typeface="Segoe UI" pitchFamily="34" charset="0"/>
              </a:rPr>
              <a:t>Queues</a:t>
            </a:r>
          </a:p>
          <a:p>
            <a:pPr defTabSz="642476" fontAlgn="base">
              <a:spcBef>
                <a:spcPts val="294"/>
              </a:spcBef>
              <a:spcAft>
                <a:spcPct val="0"/>
              </a:spcAft>
            </a:pPr>
            <a:r>
              <a:rPr lang="en-GB" sz="1568" dirty="0">
                <a:solidFill>
                  <a:srgbClr val="FFFFFF"/>
                </a:solidFill>
                <a:latin typeface="Segoe UI Semilight"/>
                <a:ea typeface="Segoe UI" pitchFamily="34" charset="0"/>
                <a:cs typeface="Segoe UI" pitchFamily="34" charset="0"/>
              </a:rPr>
              <a:t>“Reliable messaging at scale for cloud services”</a:t>
            </a:r>
          </a:p>
        </p:txBody>
      </p:sp>
      <p:sp>
        <p:nvSpPr>
          <p:cNvPr id="28" name="Rectangle 27">
            <a:extLst>
              <a:ext uri="{FF2B5EF4-FFF2-40B4-BE49-F238E27FC236}">
                <a16:creationId xmlns:a16="http://schemas.microsoft.com/office/drawing/2014/main" id="{8C414F09-CBB6-46FF-BE31-DC9FF0A9F3D4}"/>
              </a:ext>
            </a:extLst>
          </p:cNvPr>
          <p:cNvSpPr/>
          <p:nvPr/>
        </p:nvSpPr>
        <p:spPr bwMode="auto">
          <a:xfrm>
            <a:off x="9941936" y="1207264"/>
            <a:ext cx="1796124" cy="1169183"/>
          </a:xfrm>
          <a:prstGeom prst="rect">
            <a:avLst/>
          </a:prstGeom>
          <a:solidFill>
            <a:schemeClr val="bg1">
              <a:lumMod val="95000"/>
              <a:alpha val="20000"/>
            </a:schemeClr>
          </a:solidFill>
          <a:ln w="6350">
            <a:solidFill>
              <a:schemeClr val="bg1">
                <a:alpha val="5000"/>
              </a:schemeClr>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defTabSz="642476" fontAlgn="base">
              <a:spcBef>
                <a:spcPct val="0"/>
              </a:spcBef>
              <a:spcAft>
                <a:spcPct val="0"/>
              </a:spcAft>
            </a:pPr>
            <a:r>
              <a:rPr lang="en-US" sz="1961" dirty="0">
                <a:solidFill>
                  <a:srgbClr val="FFFFFF"/>
                </a:solidFill>
                <a:latin typeface="Segoe UI Semilight"/>
                <a:cs typeface="Segoe UI" pitchFamily="34" charset="0"/>
              </a:rPr>
              <a:t>Blobs</a:t>
            </a:r>
          </a:p>
          <a:p>
            <a:pPr defTabSz="642476" fontAlgn="base">
              <a:spcBef>
                <a:spcPts val="294"/>
              </a:spcBef>
              <a:spcAft>
                <a:spcPct val="0"/>
              </a:spcAft>
            </a:pPr>
            <a:r>
              <a:rPr lang="en-GB" sz="1568" dirty="0">
                <a:solidFill>
                  <a:srgbClr val="FFFFFF"/>
                </a:solidFill>
                <a:latin typeface="Segoe UI Semilight"/>
                <a:ea typeface="Segoe UI" pitchFamily="34" charset="0"/>
                <a:cs typeface="Segoe UI" pitchFamily="34" charset="0"/>
              </a:rPr>
              <a:t>“Highly scalable, REST based cloud object store”</a:t>
            </a:r>
          </a:p>
        </p:txBody>
      </p:sp>
      <p:pic>
        <p:nvPicPr>
          <p:cNvPr id="30" name="Picture 29" descr="Storage blob.png">
            <a:extLst>
              <a:ext uri="{FF2B5EF4-FFF2-40B4-BE49-F238E27FC236}">
                <a16:creationId xmlns:a16="http://schemas.microsoft.com/office/drawing/2014/main" id="{59ED3CCC-3D4A-458B-A9D3-348DFBA38C82}"/>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64037" y="1380418"/>
            <a:ext cx="959175" cy="959175"/>
          </a:xfrm>
          <a:prstGeom prst="rect">
            <a:avLst/>
          </a:prstGeom>
        </p:spPr>
      </p:pic>
    </p:spTree>
    <p:extLst>
      <p:ext uri="{BB962C8B-B14F-4D97-AF65-F5344CB8AC3E}">
        <p14:creationId xmlns:p14="http://schemas.microsoft.com/office/powerpoint/2010/main" val="889193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1" grpId="0"/>
      <p:bldP spid="22" grpId="0" animBg="1"/>
      <p:bldP spid="18" grpId="0" animBg="1"/>
      <p:bldP spid="23" grpId="0" animBg="1"/>
      <p:bldP spid="24" grpId="0" animBg="1"/>
      <p:bldP spid="25" grpId="0" animBg="1"/>
      <p:bldP spid="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Blob Tiered Storage</a:t>
            </a:r>
          </a:p>
        </p:txBody>
      </p:sp>
      <p:sp>
        <p:nvSpPr>
          <p:cNvPr id="10" name="Up-Down Arrow 9"/>
          <p:cNvSpPr/>
          <p:nvPr/>
        </p:nvSpPr>
        <p:spPr bwMode="auto">
          <a:xfrm>
            <a:off x="6704210" y="2206852"/>
            <a:ext cx="322238" cy="497337"/>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3" fontAlgn="base">
              <a:spcBef>
                <a:spcPct val="0"/>
              </a:spcBef>
              <a:spcAft>
                <a:spcPct val="0"/>
              </a:spcAft>
              <a:defRPr/>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Up-Down Arrow 10"/>
          <p:cNvSpPr/>
          <p:nvPr/>
        </p:nvSpPr>
        <p:spPr bwMode="auto">
          <a:xfrm>
            <a:off x="8295874" y="2209959"/>
            <a:ext cx="349335" cy="494230"/>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3" tIns="143370" rIns="179213" bIns="143370" numCol="1" spcCol="0" rtlCol="0" fromWordArt="0" anchor="t" anchorCtr="0" forceAA="0" compatLnSpc="1">
            <a:prstTxWarp prst="textNoShape">
              <a:avLst/>
            </a:prstTxWarp>
            <a:noAutofit/>
          </a:bodyPr>
          <a:lstStyle/>
          <a:p>
            <a:pPr algn="ctr" defTabSz="913743" fontAlgn="base">
              <a:spcBef>
                <a:spcPct val="0"/>
              </a:spcBef>
              <a:spcAft>
                <a:spcPct val="0"/>
              </a:spcAft>
              <a:defRPr/>
            </a:pPr>
            <a:endParaRPr lang="en-US" sz="2352"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8"/>
          <p:cNvSpPr/>
          <p:nvPr/>
        </p:nvSpPr>
        <p:spPr bwMode="auto">
          <a:xfrm>
            <a:off x="5764353" y="2239863"/>
            <a:ext cx="1900466" cy="2389505"/>
          </a:xfrm>
          <a:prstGeom prst="rect">
            <a:avLst/>
          </a:prstGeom>
          <a:solidFill>
            <a:srgbClr val="5C2D91">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3743" fontAlgn="base">
              <a:spcBef>
                <a:spcPct val="0"/>
              </a:spcBef>
              <a:spcAft>
                <a:spcPct val="0"/>
              </a:spcAft>
              <a:defRPr/>
            </a:pPr>
            <a:r>
              <a:rPr lang="en-US" sz="1764" kern="0" dirty="0">
                <a:solidFill>
                  <a:srgbClr val="FFFFFF"/>
                </a:solidFill>
                <a:latin typeface="Segoe UI Semilight"/>
                <a:ea typeface="Segoe UI" pitchFamily="34" charset="0"/>
                <a:cs typeface="Segoe UI" pitchFamily="34" charset="0"/>
              </a:rPr>
              <a:t>Blob Storage Account</a:t>
            </a:r>
          </a:p>
          <a:p>
            <a:pPr algn="ctr" defTabSz="913743" fontAlgn="base">
              <a:spcBef>
                <a:spcPct val="0"/>
              </a:spcBef>
              <a:spcAft>
                <a:spcPct val="0"/>
              </a:spcAft>
              <a:defRPr/>
            </a:pPr>
            <a:endParaRPr lang="en-US" sz="1764" kern="0" dirty="0">
              <a:solidFill>
                <a:srgbClr val="FFFFFF"/>
              </a:solidFill>
              <a:latin typeface="Segoe UI Semilight"/>
              <a:ea typeface="Segoe UI" pitchFamily="34" charset="0"/>
              <a:cs typeface="Segoe UI" pitchFamily="34" charset="0"/>
            </a:endParaRPr>
          </a:p>
          <a:p>
            <a:pPr algn="ctr" defTabSz="913743" fontAlgn="base">
              <a:spcBef>
                <a:spcPct val="0"/>
              </a:spcBef>
              <a:spcAft>
                <a:spcPct val="0"/>
              </a:spcAft>
              <a:defRPr/>
            </a:pPr>
            <a:r>
              <a:rPr lang="en-US" sz="1568" kern="0" dirty="0">
                <a:solidFill>
                  <a:srgbClr val="FFFFFF"/>
                </a:solidFill>
                <a:latin typeface="Segoe UI Semilight"/>
                <a:ea typeface="Segoe UI" pitchFamily="34" charset="0"/>
                <a:cs typeface="Segoe UI" pitchFamily="34" charset="0"/>
              </a:rPr>
              <a:t>Hot Tier</a:t>
            </a:r>
          </a:p>
          <a:p>
            <a:pPr algn="ctr" defTabSz="913743" fontAlgn="base">
              <a:spcBef>
                <a:spcPct val="0"/>
              </a:spcBef>
              <a:spcAft>
                <a:spcPct val="0"/>
              </a:spcAft>
              <a:defRPr/>
            </a:pPr>
            <a:endParaRPr lang="en-US" sz="1764" kern="0" dirty="0">
              <a:solidFill>
                <a:srgbClr val="FFFFFF"/>
              </a:solidFill>
              <a:latin typeface="Segoe UI Semilight"/>
              <a:ea typeface="Segoe UI" pitchFamily="34" charset="0"/>
              <a:cs typeface="Segoe UI" pitchFamily="34" charset="0"/>
            </a:endParaRPr>
          </a:p>
          <a:p>
            <a:pPr algn="ctr" defTabSz="913743" fontAlgn="base">
              <a:spcBef>
                <a:spcPct val="0"/>
              </a:spcBef>
              <a:spcAft>
                <a:spcPct val="0"/>
              </a:spcAft>
              <a:defRPr/>
            </a:pPr>
            <a:r>
              <a:rPr lang="en-US" sz="1372" kern="0" dirty="0">
                <a:solidFill>
                  <a:srgbClr val="FFFFFF"/>
                </a:solidFill>
                <a:latin typeface="Segoe UI Semilight"/>
                <a:ea typeface="Segoe UI" pitchFamily="34" charset="0"/>
                <a:cs typeface="Segoe UI" pitchFamily="34" charset="0"/>
              </a:rPr>
              <a:t>2.4₵/GB/</a:t>
            </a:r>
            <a:r>
              <a:rPr lang="en-US" sz="1372" kern="0" dirty="0" err="1">
                <a:solidFill>
                  <a:srgbClr val="FFFFFF"/>
                </a:solidFill>
                <a:latin typeface="Segoe UI Semilight"/>
                <a:ea typeface="Segoe UI" pitchFamily="34" charset="0"/>
                <a:cs typeface="Segoe UI" pitchFamily="34" charset="0"/>
              </a:rPr>
              <a:t>mo</a:t>
            </a:r>
            <a:endParaRPr lang="en-US" sz="1372" kern="0" dirty="0">
              <a:solidFill>
                <a:srgbClr val="FFFFFF"/>
              </a:solidFill>
              <a:latin typeface="Segoe UI Semilight"/>
              <a:ea typeface="Segoe UI" pitchFamily="34" charset="0"/>
              <a:cs typeface="Segoe UI" pitchFamily="34" charset="0"/>
            </a:endParaRPr>
          </a:p>
          <a:p>
            <a:pPr algn="ctr" defTabSz="913743" fontAlgn="base">
              <a:spcBef>
                <a:spcPct val="0"/>
              </a:spcBef>
              <a:spcAft>
                <a:spcPct val="0"/>
              </a:spcAft>
              <a:defRPr/>
            </a:pPr>
            <a:r>
              <a:rPr lang="en-US" sz="1372" kern="0" dirty="0">
                <a:solidFill>
                  <a:srgbClr val="FFFFFF"/>
                </a:solidFill>
                <a:latin typeface="Segoe UI Semilight"/>
                <a:ea typeface="Segoe UI" pitchFamily="34" charset="0"/>
                <a:cs typeface="Segoe UI" pitchFamily="34" charset="0"/>
              </a:rPr>
              <a:t>No R/W cost</a:t>
            </a:r>
          </a:p>
          <a:p>
            <a:pPr algn="ctr" defTabSz="913743" fontAlgn="base">
              <a:spcBef>
                <a:spcPct val="0"/>
              </a:spcBef>
              <a:spcAft>
                <a:spcPct val="0"/>
              </a:spcAft>
              <a:defRPr/>
            </a:pPr>
            <a:r>
              <a:rPr lang="en-US" sz="1372" kern="0" dirty="0">
                <a:solidFill>
                  <a:srgbClr val="FFFFFF"/>
                </a:solidFill>
                <a:latin typeface="Segoe UI Semilight"/>
                <a:ea typeface="Segoe UI" pitchFamily="34" charset="0"/>
                <a:cs typeface="Segoe UI" pitchFamily="34" charset="0"/>
              </a:rPr>
              <a:t>Per </a:t>
            </a:r>
            <a:r>
              <a:rPr lang="en-US" sz="1372" kern="0" dirty="0" err="1">
                <a:solidFill>
                  <a:srgbClr val="FFFFFF"/>
                </a:solidFill>
                <a:latin typeface="Segoe UI Semilight"/>
                <a:ea typeface="Segoe UI" pitchFamily="34" charset="0"/>
                <a:cs typeface="Segoe UI" pitchFamily="34" charset="0"/>
              </a:rPr>
              <a:t>Tx</a:t>
            </a:r>
            <a:r>
              <a:rPr lang="en-US" sz="1372" kern="0" dirty="0">
                <a:solidFill>
                  <a:srgbClr val="FFFFFF"/>
                </a:solidFill>
                <a:latin typeface="Segoe UI Semilight"/>
                <a:ea typeface="Segoe UI" pitchFamily="34" charset="0"/>
                <a:cs typeface="Segoe UI" pitchFamily="34" charset="0"/>
              </a:rPr>
              <a:t> cost</a:t>
            </a:r>
          </a:p>
        </p:txBody>
      </p:sp>
      <p:sp>
        <p:nvSpPr>
          <p:cNvPr id="12" name="Rectangle 11"/>
          <p:cNvSpPr/>
          <p:nvPr/>
        </p:nvSpPr>
        <p:spPr bwMode="auto">
          <a:xfrm>
            <a:off x="7762989" y="2239863"/>
            <a:ext cx="1900466" cy="2389505"/>
          </a:xfrm>
          <a:prstGeom prst="rect">
            <a:avLst/>
          </a:prstGeom>
          <a:solidFill>
            <a:srgbClr val="00206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3743" fontAlgn="base">
              <a:spcBef>
                <a:spcPct val="0"/>
              </a:spcBef>
              <a:spcAft>
                <a:spcPct val="0"/>
              </a:spcAft>
              <a:defRPr/>
            </a:pPr>
            <a:r>
              <a:rPr lang="en-US" sz="1764" kern="0" dirty="0">
                <a:solidFill>
                  <a:srgbClr val="FFFFFF"/>
                </a:solidFill>
                <a:latin typeface="Segoe UI Semilight"/>
                <a:ea typeface="Segoe UI" pitchFamily="34" charset="0"/>
                <a:cs typeface="Segoe UI" pitchFamily="34" charset="0"/>
              </a:rPr>
              <a:t>Blob Storage Account</a:t>
            </a:r>
          </a:p>
          <a:p>
            <a:pPr algn="ctr" defTabSz="913743" fontAlgn="base">
              <a:spcBef>
                <a:spcPct val="0"/>
              </a:spcBef>
              <a:spcAft>
                <a:spcPct val="0"/>
              </a:spcAft>
              <a:defRPr/>
            </a:pPr>
            <a:endParaRPr lang="en-US" sz="1764" kern="0" dirty="0">
              <a:solidFill>
                <a:srgbClr val="FFFFFF"/>
              </a:solidFill>
              <a:latin typeface="Segoe UI Semilight"/>
              <a:ea typeface="Segoe UI" pitchFamily="34" charset="0"/>
              <a:cs typeface="Segoe UI" pitchFamily="34" charset="0"/>
            </a:endParaRPr>
          </a:p>
          <a:p>
            <a:pPr algn="ctr" defTabSz="913743" fontAlgn="base">
              <a:spcBef>
                <a:spcPct val="0"/>
              </a:spcBef>
              <a:spcAft>
                <a:spcPct val="0"/>
              </a:spcAft>
              <a:defRPr/>
            </a:pPr>
            <a:r>
              <a:rPr lang="en-US" sz="1568" kern="0" dirty="0">
                <a:solidFill>
                  <a:srgbClr val="FFFFFF"/>
                </a:solidFill>
                <a:latin typeface="Segoe UI Semilight"/>
                <a:ea typeface="Segoe UI" pitchFamily="34" charset="0"/>
                <a:cs typeface="Segoe UI" pitchFamily="34" charset="0"/>
              </a:rPr>
              <a:t>Cool Tier</a:t>
            </a:r>
          </a:p>
          <a:p>
            <a:pPr algn="ctr" defTabSz="913743" fontAlgn="base">
              <a:spcBef>
                <a:spcPct val="0"/>
              </a:spcBef>
              <a:spcAft>
                <a:spcPct val="0"/>
              </a:spcAft>
              <a:defRPr/>
            </a:pPr>
            <a:endParaRPr lang="en-US" sz="1764" kern="0" dirty="0">
              <a:solidFill>
                <a:srgbClr val="FFFFFF"/>
              </a:solidFill>
              <a:latin typeface="Segoe UI Semilight"/>
              <a:ea typeface="Segoe UI" pitchFamily="34" charset="0"/>
              <a:cs typeface="Segoe UI" pitchFamily="34" charset="0"/>
            </a:endParaRPr>
          </a:p>
          <a:p>
            <a:pPr algn="ctr" defTabSz="913743" fontAlgn="base">
              <a:spcBef>
                <a:spcPct val="0"/>
              </a:spcBef>
              <a:spcAft>
                <a:spcPct val="0"/>
              </a:spcAft>
              <a:defRPr/>
            </a:pPr>
            <a:r>
              <a:rPr lang="en-US" sz="1372" kern="0" dirty="0">
                <a:solidFill>
                  <a:srgbClr val="FFFFFF"/>
                </a:solidFill>
                <a:latin typeface="Segoe UI Semilight"/>
                <a:ea typeface="Segoe UI" pitchFamily="34" charset="0"/>
                <a:cs typeface="Segoe UI" pitchFamily="34" charset="0"/>
              </a:rPr>
              <a:t>1₵/GB/mo</a:t>
            </a:r>
          </a:p>
          <a:p>
            <a:pPr algn="ctr" defTabSz="913743" fontAlgn="base">
              <a:spcBef>
                <a:spcPct val="0"/>
              </a:spcBef>
              <a:spcAft>
                <a:spcPct val="0"/>
              </a:spcAft>
              <a:defRPr/>
            </a:pPr>
            <a:r>
              <a:rPr lang="en-US" sz="1372" kern="0" dirty="0">
                <a:solidFill>
                  <a:srgbClr val="FFFFFF"/>
                </a:solidFill>
                <a:latin typeface="Segoe UI Semilight"/>
                <a:ea typeface="Segoe UI" pitchFamily="34" charset="0"/>
                <a:cs typeface="Segoe UI" pitchFamily="34" charset="0"/>
              </a:rPr>
              <a:t>1₵/GB Reads</a:t>
            </a:r>
          </a:p>
          <a:p>
            <a:pPr algn="ctr" defTabSz="913743" fontAlgn="base">
              <a:spcBef>
                <a:spcPct val="0"/>
              </a:spcBef>
              <a:spcAft>
                <a:spcPct val="0"/>
              </a:spcAft>
              <a:defRPr/>
            </a:pPr>
            <a:r>
              <a:rPr lang="en-US" sz="1372" kern="0" dirty="0">
                <a:solidFill>
                  <a:srgbClr val="FFFFFF"/>
                </a:solidFill>
                <a:latin typeface="Segoe UI Semilight"/>
                <a:ea typeface="Segoe UI" pitchFamily="34" charset="0"/>
                <a:cs typeface="Segoe UI" pitchFamily="34" charset="0"/>
              </a:rPr>
              <a:t>0.25₵/GB Writes</a:t>
            </a:r>
          </a:p>
          <a:p>
            <a:pPr algn="ctr" defTabSz="913743" fontAlgn="base">
              <a:spcBef>
                <a:spcPct val="0"/>
              </a:spcBef>
              <a:spcAft>
                <a:spcPct val="0"/>
              </a:spcAft>
              <a:defRPr/>
            </a:pPr>
            <a:r>
              <a:rPr lang="en-US" sz="1372" kern="0" dirty="0">
                <a:solidFill>
                  <a:srgbClr val="FFFFFF"/>
                </a:solidFill>
                <a:latin typeface="Segoe UI Semilight"/>
                <a:ea typeface="Segoe UI" pitchFamily="34" charset="0"/>
                <a:cs typeface="Segoe UI" pitchFamily="34" charset="0"/>
              </a:rPr>
              <a:t>2x per Tx cost</a:t>
            </a:r>
          </a:p>
        </p:txBody>
      </p:sp>
      <p:sp>
        <p:nvSpPr>
          <p:cNvPr id="15" name="Rectangle 14"/>
          <p:cNvSpPr/>
          <p:nvPr/>
        </p:nvSpPr>
        <p:spPr bwMode="auto">
          <a:xfrm>
            <a:off x="9761625" y="2239863"/>
            <a:ext cx="1900466" cy="2389505"/>
          </a:xfrm>
          <a:prstGeom prst="rect">
            <a:avLst/>
          </a:prstGeom>
          <a:solidFill>
            <a:srgbClr val="107C1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algn="ctr" defTabSz="913743" fontAlgn="base">
              <a:spcBef>
                <a:spcPct val="0"/>
              </a:spcBef>
              <a:spcAft>
                <a:spcPct val="0"/>
              </a:spcAft>
            </a:pPr>
            <a:r>
              <a:rPr lang="en-US" sz="1764" dirty="0">
                <a:solidFill>
                  <a:srgbClr val="FFFFFF"/>
                </a:solidFill>
                <a:latin typeface="Segoe UI Semilight"/>
                <a:ea typeface="Segoe UI" pitchFamily="34" charset="0"/>
                <a:cs typeface="Segoe UI" pitchFamily="34" charset="0"/>
              </a:rPr>
              <a:t>Archive Storage Account</a:t>
            </a:r>
          </a:p>
        </p:txBody>
      </p:sp>
      <p:sp>
        <p:nvSpPr>
          <p:cNvPr id="8" name="Rectangle 7"/>
          <p:cNvSpPr/>
          <p:nvPr/>
        </p:nvSpPr>
        <p:spPr bwMode="auto">
          <a:xfrm>
            <a:off x="5764353" y="1195720"/>
            <a:ext cx="3899103" cy="448212"/>
          </a:xfrm>
          <a:prstGeom prst="rect">
            <a:avLst/>
          </a:prstGeom>
          <a:solidFill>
            <a:schemeClr val="tx1">
              <a:alpha val="2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4808" rIns="89642" bIns="44808" numCol="1" rtlCol="0" anchor="ctr" anchorCtr="0" compatLnSpc="1">
            <a:prstTxWarp prst="textNoShape">
              <a:avLst/>
            </a:prstTxWarp>
          </a:bodyPr>
          <a:lstStyle/>
          <a:p>
            <a:pPr algn="ctr" defTabSz="895925" fontAlgn="base">
              <a:spcBef>
                <a:spcPct val="0"/>
              </a:spcBef>
              <a:spcAft>
                <a:spcPct val="0"/>
              </a:spcAft>
              <a:defRPr/>
            </a:pPr>
            <a:r>
              <a:rPr lang="en-US" sz="1568" kern="0" dirty="0">
                <a:solidFill>
                  <a:srgbClr val="FFFFFF"/>
                </a:solidFill>
                <a:latin typeface="Segoe UI Semilight"/>
                <a:cs typeface="Segoe UI Semibold" panose="020B0702040204020203" pitchFamily="34" charset="0"/>
              </a:rPr>
              <a:t>Blob REST API</a:t>
            </a:r>
          </a:p>
        </p:txBody>
      </p:sp>
      <p:sp>
        <p:nvSpPr>
          <p:cNvPr id="16" name="Rectangle 15"/>
          <p:cNvSpPr/>
          <p:nvPr/>
        </p:nvSpPr>
        <p:spPr bwMode="auto">
          <a:xfrm>
            <a:off x="9761625" y="1195720"/>
            <a:ext cx="1900467" cy="448212"/>
          </a:xfrm>
          <a:prstGeom prst="rect">
            <a:avLst/>
          </a:prstGeom>
          <a:solidFill>
            <a:schemeClr val="tx1">
              <a:alpha val="2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42" tIns="44808" rIns="89642" bIns="44808" numCol="1" rtlCol="0" anchor="ctr" anchorCtr="0" compatLnSpc="1">
            <a:prstTxWarp prst="textNoShape">
              <a:avLst/>
            </a:prstTxWarp>
          </a:bodyPr>
          <a:lstStyle/>
          <a:p>
            <a:pPr algn="ctr" defTabSz="895925" fontAlgn="base">
              <a:spcBef>
                <a:spcPct val="0"/>
              </a:spcBef>
              <a:spcAft>
                <a:spcPct val="0"/>
              </a:spcAft>
            </a:pPr>
            <a:r>
              <a:rPr lang="en-US" sz="1568" kern="0" dirty="0">
                <a:solidFill>
                  <a:srgbClr val="FFFFFF"/>
                </a:solidFill>
                <a:latin typeface="Segoe UI Semilight"/>
                <a:cs typeface="Segoe UI Semibold" panose="020B0702040204020203" pitchFamily="34" charset="0"/>
              </a:rPr>
              <a:t>Archive REST API</a:t>
            </a:r>
          </a:p>
        </p:txBody>
      </p:sp>
      <p:sp>
        <p:nvSpPr>
          <p:cNvPr id="22" name="Rectangle 21">
            <a:extLst>
              <a:ext uri="{FF2B5EF4-FFF2-40B4-BE49-F238E27FC236}">
                <a16:creationId xmlns:a16="http://schemas.microsoft.com/office/drawing/2014/main" id="{AA6CB765-F80A-49E0-805E-E3CE3234D5B7}"/>
              </a:ext>
            </a:extLst>
          </p:cNvPr>
          <p:cNvSpPr/>
          <p:nvPr/>
        </p:nvSpPr>
        <p:spPr>
          <a:xfrm>
            <a:off x="452361" y="1195720"/>
            <a:ext cx="5195428" cy="5372325"/>
          </a:xfrm>
          <a:prstGeom prst="rect">
            <a:avLst/>
          </a:prstGeom>
          <a:solidFill>
            <a:schemeClr val="bg1">
              <a:alpha val="10000"/>
            </a:schemeClr>
          </a:solidFill>
          <a:ln w="6350">
            <a:noFill/>
          </a:ln>
        </p:spPr>
        <p:txBody>
          <a:bodyPr wrap="square">
            <a:noAutofit/>
          </a:bodyPr>
          <a:lstStyle/>
          <a:p>
            <a:pPr defTabSz="914367">
              <a:spcBef>
                <a:spcPts val="588"/>
              </a:spcBef>
              <a:buSzPct val="100000"/>
            </a:pPr>
            <a:r>
              <a:rPr lang="en-US" sz="1765" dirty="0">
                <a:solidFill>
                  <a:srgbClr val="FFFFFF"/>
                </a:solidFill>
                <a:latin typeface="Segoe UI Semilight"/>
              </a:rPr>
              <a:t>Two Tiers</a:t>
            </a:r>
          </a:p>
          <a:p>
            <a:pPr marL="228766" lvl="1" indent="-160292" defTabSz="914367">
              <a:spcAft>
                <a:spcPts val="294"/>
              </a:spcAft>
              <a:buSzPct val="100000"/>
              <a:buFont typeface="Arial" panose="020B0604020202020204" pitchFamily="34" charset="0"/>
              <a:buChar char="•"/>
            </a:pPr>
            <a:r>
              <a:rPr lang="en-US" sz="1568" dirty="0">
                <a:solidFill>
                  <a:srgbClr val="FFFFFF"/>
                </a:solidFill>
                <a:latin typeface="Segoe UI Semilight"/>
              </a:rPr>
              <a:t>Hot – for commonly used data</a:t>
            </a:r>
          </a:p>
          <a:p>
            <a:pPr marL="228766" lvl="1" indent="-160292" defTabSz="914367">
              <a:spcAft>
                <a:spcPts val="294"/>
              </a:spcAft>
              <a:buSzPct val="100000"/>
              <a:buFont typeface="Arial" panose="020B0604020202020204" pitchFamily="34" charset="0"/>
              <a:buChar char="•"/>
            </a:pPr>
            <a:r>
              <a:rPr lang="en-US" sz="1568" dirty="0">
                <a:solidFill>
                  <a:srgbClr val="FFFFFF"/>
                </a:solidFill>
                <a:latin typeface="Segoe UI Semilight"/>
              </a:rPr>
              <a:t>Cool – for rarely used data</a:t>
            </a:r>
          </a:p>
          <a:p>
            <a:pPr marL="228766" lvl="1" indent="-160292" defTabSz="914367">
              <a:spcAft>
                <a:spcPts val="294"/>
              </a:spcAft>
              <a:buSzPct val="100000"/>
              <a:buFont typeface="Arial" panose="020B0604020202020204" pitchFamily="34" charset="0"/>
              <a:buChar char="•"/>
            </a:pPr>
            <a:r>
              <a:rPr lang="en-US" sz="1568" dirty="0">
                <a:solidFill>
                  <a:srgbClr val="FFFFFF"/>
                </a:solidFill>
                <a:latin typeface="Segoe UI Semilight"/>
              </a:rPr>
              <a:t>Archive – Cannot be read, copied, overwritten, or modified or snapshotted.</a:t>
            </a:r>
          </a:p>
          <a:p>
            <a:pPr marL="228766" lvl="1" indent="-160292" defTabSz="914367">
              <a:spcAft>
                <a:spcPts val="294"/>
              </a:spcAft>
              <a:buSzPct val="100000"/>
              <a:buFont typeface="Arial" panose="020B0604020202020204" pitchFamily="34" charset="0"/>
              <a:buChar char="•"/>
            </a:pPr>
            <a:r>
              <a:rPr lang="en-US" sz="1568" dirty="0">
                <a:solidFill>
                  <a:srgbClr val="FFFFFF"/>
                </a:solidFill>
                <a:latin typeface="Segoe UI Semibold" panose="020B0702040204020203" pitchFamily="34" charset="0"/>
                <a:cs typeface="Segoe UI Semibold" panose="020B0702040204020203" pitchFamily="34" charset="0"/>
              </a:rPr>
              <a:t>Rehydration</a:t>
            </a:r>
            <a:r>
              <a:rPr lang="en-US" sz="1568" dirty="0">
                <a:solidFill>
                  <a:srgbClr val="FFFFFF"/>
                </a:solidFill>
                <a:latin typeface="Segoe UI Semilight"/>
              </a:rPr>
              <a:t> first (change tier to hot or cool) that take up to 15 hours to complete for blobs less than 50 GB.</a:t>
            </a:r>
          </a:p>
          <a:p>
            <a:pPr marL="0" lvl="1" defTabSz="914367">
              <a:spcBef>
                <a:spcPts val="588"/>
              </a:spcBef>
              <a:spcAft>
                <a:spcPts val="294"/>
              </a:spcAft>
              <a:buSzPct val="100000"/>
            </a:pPr>
            <a:r>
              <a:rPr lang="en-US" sz="1568" dirty="0">
                <a:solidFill>
                  <a:srgbClr val="FFFFFF"/>
                </a:solidFill>
                <a:latin typeface="Segoe UI Semilight"/>
              </a:rPr>
              <a:t>API is 100% identical; similar throughput and latency</a:t>
            </a:r>
          </a:p>
          <a:p>
            <a:pPr marL="0" lvl="1" defTabSz="914367">
              <a:spcAft>
                <a:spcPts val="294"/>
              </a:spcAft>
              <a:buSzPct val="100000"/>
            </a:pPr>
            <a:r>
              <a:rPr lang="en-US" sz="1568" dirty="0">
                <a:solidFill>
                  <a:srgbClr val="FFFFFF"/>
                </a:solidFill>
                <a:latin typeface="Segoe UI Semilight"/>
              </a:rPr>
              <a:t>Durability options: LRS, GRS, RA-GRS</a:t>
            </a:r>
          </a:p>
          <a:p>
            <a:pPr marL="0" lvl="1" defTabSz="914367">
              <a:spcAft>
                <a:spcPts val="294"/>
              </a:spcAft>
              <a:buSzPct val="100000"/>
            </a:pPr>
            <a:r>
              <a:rPr lang="en-US" sz="1568" dirty="0">
                <a:solidFill>
                  <a:srgbClr val="FFFFFF"/>
                </a:solidFill>
                <a:latin typeface="Segoe UI Semilight"/>
              </a:rPr>
              <a:t>Availability: Cool – 99%, Hot – 99.9%. Higher for </a:t>
            </a:r>
            <a:br>
              <a:rPr lang="en-US" sz="1568" dirty="0">
                <a:solidFill>
                  <a:srgbClr val="FFFFFF"/>
                </a:solidFill>
                <a:latin typeface="Segoe UI Semilight"/>
              </a:rPr>
            </a:br>
            <a:r>
              <a:rPr lang="en-US" sz="1568" dirty="0">
                <a:solidFill>
                  <a:srgbClr val="FFFFFF"/>
                </a:solidFill>
                <a:latin typeface="Segoe UI Semilight"/>
              </a:rPr>
              <a:t>RA – GRS reads</a:t>
            </a:r>
          </a:p>
          <a:p>
            <a:pPr defTabSz="914367">
              <a:spcBef>
                <a:spcPts val="588"/>
              </a:spcBef>
              <a:buSzPct val="100000"/>
            </a:pPr>
            <a:r>
              <a:rPr lang="en-US" sz="1765" dirty="0">
                <a:solidFill>
                  <a:srgbClr val="FFFFFF"/>
                </a:solidFill>
                <a:latin typeface="Segoe UI Semilight"/>
              </a:rPr>
              <a:t>Pricing to match your workload</a:t>
            </a:r>
          </a:p>
          <a:p>
            <a:pPr marL="228766" lvl="1" indent="-160292" defTabSz="914367">
              <a:spcBef>
                <a:spcPct val="20000"/>
              </a:spcBef>
              <a:spcAft>
                <a:spcPts val="294"/>
              </a:spcAft>
              <a:buSzPct val="100000"/>
              <a:buFont typeface="Arial" panose="020B0604020202020204" pitchFamily="34" charset="0"/>
              <a:buChar char="•"/>
            </a:pPr>
            <a:r>
              <a:rPr lang="en-US" sz="1568" dirty="0">
                <a:solidFill>
                  <a:srgbClr val="FFFFFF"/>
                </a:solidFill>
                <a:latin typeface="Segoe UI Semilight"/>
              </a:rPr>
              <a:t>Hot: Lower access prices for frequent use</a:t>
            </a:r>
          </a:p>
          <a:p>
            <a:pPr marL="228766" lvl="1" indent="-160292" defTabSz="914367">
              <a:spcBef>
                <a:spcPct val="20000"/>
              </a:spcBef>
              <a:spcAft>
                <a:spcPts val="294"/>
              </a:spcAft>
              <a:buSzPct val="100000"/>
              <a:buFont typeface="Arial" panose="020B0604020202020204" pitchFamily="34" charset="0"/>
              <a:buChar char="•"/>
            </a:pPr>
            <a:r>
              <a:rPr lang="en-US" sz="1568" dirty="0">
                <a:solidFill>
                  <a:srgbClr val="FFFFFF"/>
                </a:solidFill>
                <a:latin typeface="Segoe UI Semilight"/>
              </a:rPr>
              <a:t>Cool: Lower storage prices for high volume</a:t>
            </a:r>
          </a:p>
          <a:p>
            <a:pPr defTabSz="914367">
              <a:spcBef>
                <a:spcPts val="588"/>
              </a:spcBef>
              <a:buSzPct val="100000"/>
            </a:pPr>
            <a:r>
              <a:rPr lang="en-US" sz="1765" dirty="0">
                <a:solidFill>
                  <a:srgbClr val="FFFFFF"/>
                </a:solidFill>
                <a:latin typeface="Segoe UI Semilight"/>
              </a:rPr>
              <a:t>Switch account tiers as needed</a:t>
            </a:r>
          </a:p>
          <a:p>
            <a:pPr marL="228766" lvl="1" indent="-160292" defTabSz="914367">
              <a:spcBef>
                <a:spcPct val="20000"/>
              </a:spcBef>
              <a:spcAft>
                <a:spcPts val="294"/>
              </a:spcAft>
              <a:buSzPct val="100000"/>
              <a:buFont typeface="Arial" panose="020B0604020202020204" pitchFamily="34" charset="0"/>
              <a:buChar char="•"/>
            </a:pPr>
            <a:r>
              <a:rPr lang="en-US" sz="1568" dirty="0">
                <a:solidFill>
                  <a:srgbClr val="FFFFFF"/>
                </a:solidFill>
                <a:latin typeface="Segoe UI Semilight"/>
              </a:rPr>
              <a:t>No charge for Hot to Cool switch</a:t>
            </a:r>
          </a:p>
          <a:p>
            <a:pPr marL="228766" lvl="1" indent="-160292" defTabSz="914367">
              <a:spcBef>
                <a:spcPct val="20000"/>
              </a:spcBef>
              <a:spcAft>
                <a:spcPts val="294"/>
              </a:spcAft>
              <a:buSzPct val="100000"/>
              <a:buFont typeface="Arial" panose="020B0604020202020204" pitchFamily="34" charset="0"/>
              <a:buChar char="•"/>
            </a:pPr>
            <a:r>
              <a:rPr lang="en-US" sz="1568" dirty="0">
                <a:solidFill>
                  <a:srgbClr val="FFFFFF"/>
                </a:solidFill>
                <a:latin typeface="Segoe UI Semilight"/>
              </a:rPr>
              <a:t>Future – Object level switch with automatic policy </a:t>
            </a:r>
            <a:br>
              <a:rPr lang="en-US" sz="1568" dirty="0">
                <a:solidFill>
                  <a:srgbClr val="FFFFFF"/>
                </a:solidFill>
                <a:latin typeface="Segoe UI Semilight"/>
              </a:rPr>
            </a:br>
            <a:r>
              <a:rPr lang="en-US" sz="1568" dirty="0">
                <a:solidFill>
                  <a:srgbClr val="FFFFFF"/>
                </a:solidFill>
                <a:latin typeface="Segoe UI Semilight"/>
              </a:rPr>
              <a:t>based management</a:t>
            </a:r>
          </a:p>
        </p:txBody>
      </p:sp>
      <p:cxnSp>
        <p:nvCxnSpPr>
          <p:cNvPr id="29" name="Straight Arrow Connector 28">
            <a:extLst>
              <a:ext uri="{FF2B5EF4-FFF2-40B4-BE49-F238E27FC236}">
                <a16:creationId xmlns:a16="http://schemas.microsoft.com/office/drawing/2014/main" id="{E204F4A8-CE26-4DAD-940C-F342EDB0AF9C}"/>
              </a:ext>
            </a:extLst>
          </p:cNvPr>
          <p:cNvCxnSpPr>
            <a:cxnSpLocks/>
          </p:cNvCxnSpPr>
          <p:nvPr/>
        </p:nvCxnSpPr>
        <p:spPr>
          <a:xfrm>
            <a:off x="5764354" y="4998047"/>
            <a:ext cx="3997271" cy="0"/>
          </a:xfrm>
          <a:prstGeom prst="straightConnector1">
            <a:avLst/>
          </a:prstGeom>
          <a:ln w="25400">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368828" y="5084141"/>
            <a:ext cx="2788322" cy="497597"/>
          </a:xfrm>
          <a:prstGeom prst="rect">
            <a:avLst/>
          </a:prstGeom>
          <a:solidFill>
            <a:schemeClr val="accent1"/>
          </a:solidFill>
        </p:spPr>
        <p:txBody>
          <a:bodyPr wrap="none" lIns="0" tIns="0" rIns="0" bIns="0" rtlCol="0">
            <a:noAutofit/>
          </a:bodyPr>
          <a:lstStyle/>
          <a:p>
            <a:pPr algn="ctr" defTabSz="896033">
              <a:spcAft>
                <a:spcPts val="588"/>
              </a:spcAft>
              <a:defRPr/>
            </a:pPr>
            <a:r>
              <a:rPr lang="en-US" sz="1372" kern="0" dirty="0">
                <a:solidFill>
                  <a:srgbClr val="FFFFFF"/>
                </a:solidFill>
                <a:latin typeface="Segoe UI Semilight"/>
              </a:rPr>
              <a:t>Account level conversion</a:t>
            </a:r>
          </a:p>
          <a:p>
            <a:pPr algn="ctr" defTabSz="896033">
              <a:spcAft>
                <a:spcPts val="588"/>
              </a:spcAft>
              <a:defRPr/>
            </a:pPr>
            <a:r>
              <a:rPr lang="en-US" sz="1372" kern="0" dirty="0">
                <a:solidFill>
                  <a:srgbClr val="FFFFFF"/>
                </a:solidFill>
                <a:latin typeface="Segoe UI Semilight"/>
              </a:rPr>
              <a:t>Future – Object level, policy</a:t>
            </a:r>
          </a:p>
        </p:txBody>
      </p:sp>
      <p:cxnSp>
        <p:nvCxnSpPr>
          <p:cNvPr id="31" name="Straight Arrow Connector 30">
            <a:extLst>
              <a:ext uri="{FF2B5EF4-FFF2-40B4-BE49-F238E27FC236}">
                <a16:creationId xmlns:a16="http://schemas.microsoft.com/office/drawing/2014/main" id="{27AE10B3-D75C-4920-B105-51619A076D40}"/>
              </a:ext>
            </a:extLst>
          </p:cNvPr>
          <p:cNvCxnSpPr>
            <a:cxnSpLocks/>
          </p:cNvCxnSpPr>
          <p:nvPr/>
        </p:nvCxnSpPr>
        <p:spPr>
          <a:xfrm>
            <a:off x="5764353" y="5976378"/>
            <a:ext cx="5897738" cy="0"/>
          </a:xfrm>
          <a:prstGeom prst="straightConnector1">
            <a:avLst/>
          </a:prstGeom>
          <a:ln w="25400">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B2B1371-C1BA-4A1E-8548-D190757EE3E9}"/>
              </a:ext>
            </a:extLst>
          </p:cNvPr>
          <p:cNvSpPr txBox="1"/>
          <p:nvPr/>
        </p:nvSpPr>
        <p:spPr>
          <a:xfrm>
            <a:off x="7319061" y="6070448"/>
            <a:ext cx="2788322" cy="497597"/>
          </a:xfrm>
          <a:prstGeom prst="rect">
            <a:avLst/>
          </a:prstGeom>
          <a:solidFill>
            <a:schemeClr val="accent1"/>
          </a:solidFill>
        </p:spPr>
        <p:txBody>
          <a:bodyPr wrap="none" lIns="0" tIns="0" rIns="0" bIns="0" rtlCol="0">
            <a:noAutofit/>
          </a:bodyPr>
          <a:lstStyle/>
          <a:p>
            <a:pPr algn="ctr" defTabSz="896033">
              <a:spcAft>
                <a:spcPts val="588"/>
              </a:spcAft>
              <a:defRPr/>
            </a:pPr>
            <a:r>
              <a:rPr lang="en-US" sz="1372" kern="0" dirty="0">
                <a:solidFill>
                  <a:srgbClr val="FFFFFF"/>
                </a:solidFill>
                <a:latin typeface="Segoe UI Semilight"/>
              </a:rPr>
              <a:t>Future – lifecycle management policy</a:t>
            </a:r>
          </a:p>
        </p:txBody>
      </p:sp>
      <p:cxnSp>
        <p:nvCxnSpPr>
          <p:cNvPr id="39" name="Straight Arrow Connector 38">
            <a:extLst>
              <a:ext uri="{FF2B5EF4-FFF2-40B4-BE49-F238E27FC236}">
                <a16:creationId xmlns:a16="http://schemas.microsoft.com/office/drawing/2014/main" id="{46E15A5F-FE39-4883-BA37-E9168D9D86FE}"/>
              </a:ext>
            </a:extLst>
          </p:cNvPr>
          <p:cNvCxnSpPr>
            <a:cxnSpLocks/>
            <a:endCxn id="9" idx="0"/>
          </p:cNvCxnSpPr>
          <p:nvPr/>
        </p:nvCxnSpPr>
        <p:spPr>
          <a:xfrm>
            <a:off x="6714586" y="1643933"/>
            <a:ext cx="0" cy="595930"/>
          </a:xfrm>
          <a:prstGeom prst="straightConnector1">
            <a:avLst/>
          </a:prstGeom>
          <a:ln w="25400">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9C7E97A-D8DB-43F2-AA08-9501DF6A6D54}"/>
              </a:ext>
            </a:extLst>
          </p:cNvPr>
          <p:cNvCxnSpPr>
            <a:cxnSpLocks/>
          </p:cNvCxnSpPr>
          <p:nvPr/>
        </p:nvCxnSpPr>
        <p:spPr>
          <a:xfrm>
            <a:off x="8713222" y="1643933"/>
            <a:ext cx="0" cy="595930"/>
          </a:xfrm>
          <a:prstGeom prst="straightConnector1">
            <a:avLst/>
          </a:prstGeom>
          <a:ln w="25400">
            <a:solidFill>
              <a:schemeClr val="bg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498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xEl>
                                              <p:pRg st="2" end="2"/>
                                            </p:txEl>
                                          </p:spTgt>
                                        </p:tgtEl>
                                        <p:attrNameLst>
                                          <p:attrName>style.visibility</p:attrName>
                                        </p:attrNameLst>
                                      </p:cBhvr>
                                      <p:to>
                                        <p:strVal val="visible"/>
                                      </p:to>
                                    </p:set>
                                    <p:animEffect transition="in" filter="fade">
                                      <p:cBhvr>
                                        <p:cTn id="10" dur="500"/>
                                        <p:tgtEl>
                                          <p:spTgt spid="9">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xEl>
                                              <p:pRg st="2" end="2"/>
                                            </p:txEl>
                                          </p:spTgt>
                                        </p:tgtEl>
                                        <p:attrNameLst>
                                          <p:attrName>style.visibility</p:attrName>
                                        </p:attrNameLst>
                                      </p:cBhvr>
                                      <p:to>
                                        <p:strVal val="visible"/>
                                      </p:to>
                                    </p:set>
                                    <p:animEffect transition="in" filter="fade">
                                      <p:cBhvr>
                                        <p:cTn id="16" dur="500"/>
                                        <p:tgtEl>
                                          <p:spTgt spid="12">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Effect transition="in" filter="fade">
                                      <p:cBhvr>
                                        <p:cTn id="30" dur="500"/>
                                        <p:tgtEl>
                                          <p:spTgt spid="22">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xEl>
                                              <p:pRg st="1" end="1"/>
                                            </p:txEl>
                                          </p:spTgt>
                                        </p:tgtEl>
                                        <p:attrNameLst>
                                          <p:attrName>style.visibility</p:attrName>
                                        </p:attrNameLst>
                                      </p:cBhvr>
                                      <p:to>
                                        <p:strVal val="visible"/>
                                      </p:to>
                                    </p:set>
                                    <p:animEffect transition="in" filter="fade">
                                      <p:cBhvr>
                                        <p:cTn id="33" dur="500"/>
                                        <p:tgtEl>
                                          <p:spTgt spid="22">
                                            <p:txEl>
                                              <p:pRg st="1" end="1"/>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xEl>
                                              <p:pRg st="2" end="2"/>
                                            </p:txEl>
                                          </p:spTgt>
                                        </p:tgtEl>
                                        <p:attrNameLst>
                                          <p:attrName>style.visibility</p:attrName>
                                        </p:attrNameLst>
                                      </p:cBhvr>
                                      <p:to>
                                        <p:strVal val="visible"/>
                                      </p:to>
                                    </p:set>
                                    <p:animEffect transition="in" filter="fade">
                                      <p:cBhvr>
                                        <p:cTn id="36" dur="500"/>
                                        <p:tgtEl>
                                          <p:spTgt spid="22">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xEl>
                                              <p:pRg st="3" end="3"/>
                                            </p:txEl>
                                          </p:spTgt>
                                        </p:tgtEl>
                                        <p:attrNameLst>
                                          <p:attrName>style.visibility</p:attrName>
                                        </p:attrNameLst>
                                      </p:cBhvr>
                                      <p:to>
                                        <p:strVal val="visible"/>
                                      </p:to>
                                    </p:set>
                                    <p:animEffect transition="in" filter="fade">
                                      <p:cBhvr>
                                        <p:cTn id="39" dur="500"/>
                                        <p:tgtEl>
                                          <p:spTgt spid="22">
                                            <p:txEl>
                                              <p:pRg st="3" end="3"/>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22">
                                            <p:txEl>
                                              <p:pRg st="4" end="4"/>
                                            </p:txEl>
                                          </p:spTgt>
                                        </p:tgtEl>
                                        <p:attrNameLst>
                                          <p:attrName>style.visibility</p:attrName>
                                        </p:attrNameLst>
                                      </p:cBhvr>
                                      <p:to>
                                        <p:strVal val="visible"/>
                                      </p:to>
                                    </p:set>
                                    <p:animEffect transition="in" filter="fade">
                                      <p:cBhvr>
                                        <p:cTn id="42" dur="500"/>
                                        <p:tgtEl>
                                          <p:spTgt spid="22">
                                            <p:txEl>
                                              <p:pRg st="4" end="4"/>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22" presetClass="entr" presetSubtype="1" fill="hold"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wipe(up)">
                                      <p:cBhvr>
                                        <p:cTn id="48" dur="500"/>
                                        <p:tgtEl>
                                          <p:spTgt spid="39"/>
                                        </p:tgtEl>
                                      </p:cBhvr>
                                    </p:animEffect>
                                  </p:childTnLst>
                                </p:cTn>
                              </p:par>
                              <p:par>
                                <p:cTn id="49" presetID="22" presetClass="entr" presetSubtype="1" fill="hold" nodeType="with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wipe(up)">
                                      <p:cBhvr>
                                        <p:cTn id="51" dur="500"/>
                                        <p:tgtEl>
                                          <p:spTgt spid="4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2">
                                            <p:txEl>
                                              <p:pRg st="5" end="5"/>
                                            </p:txEl>
                                          </p:spTgt>
                                        </p:tgtEl>
                                        <p:attrNameLst>
                                          <p:attrName>style.visibility</p:attrName>
                                        </p:attrNameLst>
                                      </p:cBhvr>
                                      <p:to>
                                        <p:strVal val="visible"/>
                                      </p:to>
                                    </p:set>
                                    <p:animEffect transition="in" filter="fade">
                                      <p:cBhvr>
                                        <p:cTn id="56" dur="500"/>
                                        <p:tgtEl>
                                          <p:spTgt spid="22">
                                            <p:txEl>
                                              <p:pRg st="5" end="5"/>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22">
                                            <p:txEl>
                                              <p:pRg st="6" end="6"/>
                                            </p:txEl>
                                          </p:spTgt>
                                        </p:tgtEl>
                                        <p:attrNameLst>
                                          <p:attrName>style.visibility</p:attrName>
                                        </p:attrNameLst>
                                      </p:cBhvr>
                                      <p:to>
                                        <p:strVal val="visible"/>
                                      </p:to>
                                    </p:set>
                                    <p:animEffect transition="in" filter="fade">
                                      <p:cBhvr>
                                        <p:cTn id="59" dur="500"/>
                                        <p:tgtEl>
                                          <p:spTgt spid="22">
                                            <p:txEl>
                                              <p:pRg st="6" end="6"/>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22">
                                            <p:txEl>
                                              <p:pRg st="7" end="7"/>
                                            </p:txEl>
                                          </p:spTgt>
                                        </p:tgtEl>
                                        <p:attrNameLst>
                                          <p:attrName>style.visibility</p:attrName>
                                        </p:attrNameLst>
                                      </p:cBhvr>
                                      <p:to>
                                        <p:strVal val="visible"/>
                                      </p:to>
                                    </p:set>
                                    <p:animEffect transition="in" filter="fade">
                                      <p:cBhvr>
                                        <p:cTn id="62" dur="500"/>
                                        <p:tgtEl>
                                          <p:spTgt spid="22">
                                            <p:txEl>
                                              <p:pRg st="7" end="7"/>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2">
                                            <p:txEl>
                                              <p:pRg st="8" end="8"/>
                                            </p:txEl>
                                          </p:spTgt>
                                        </p:tgtEl>
                                        <p:attrNameLst>
                                          <p:attrName>style.visibility</p:attrName>
                                        </p:attrNameLst>
                                      </p:cBhvr>
                                      <p:to>
                                        <p:strVal val="visible"/>
                                      </p:to>
                                    </p:set>
                                    <p:animEffect transition="in" filter="fade">
                                      <p:cBhvr>
                                        <p:cTn id="67" dur="500"/>
                                        <p:tgtEl>
                                          <p:spTgt spid="22">
                                            <p:txEl>
                                              <p:pRg st="8" end="8"/>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22">
                                            <p:txEl>
                                              <p:pRg st="9" end="9"/>
                                            </p:txEl>
                                          </p:spTgt>
                                        </p:tgtEl>
                                        <p:attrNameLst>
                                          <p:attrName>style.visibility</p:attrName>
                                        </p:attrNameLst>
                                      </p:cBhvr>
                                      <p:to>
                                        <p:strVal val="visible"/>
                                      </p:to>
                                    </p:set>
                                    <p:animEffect transition="in" filter="fade">
                                      <p:cBhvr>
                                        <p:cTn id="70" dur="500"/>
                                        <p:tgtEl>
                                          <p:spTgt spid="22">
                                            <p:txEl>
                                              <p:pRg st="9" end="9"/>
                                            </p:txEl>
                                          </p:spTgt>
                                        </p:tgtEl>
                                      </p:cBhvr>
                                    </p:animEffect>
                                  </p:childTnLst>
                                </p:cTn>
                              </p:par>
                              <p:par>
                                <p:cTn id="71" presetID="10" presetClass="entr" presetSubtype="0" fill="hold" nodeType="withEffect">
                                  <p:stCondLst>
                                    <p:cond delay="0"/>
                                  </p:stCondLst>
                                  <p:childTnLst>
                                    <p:set>
                                      <p:cBhvr>
                                        <p:cTn id="72" dur="1" fill="hold">
                                          <p:stCondLst>
                                            <p:cond delay="0"/>
                                          </p:stCondLst>
                                        </p:cTn>
                                        <p:tgtEl>
                                          <p:spTgt spid="22">
                                            <p:txEl>
                                              <p:pRg st="10" end="10"/>
                                            </p:txEl>
                                          </p:spTgt>
                                        </p:tgtEl>
                                        <p:attrNameLst>
                                          <p:attrName>style.visibility</p:attrName>
                                        </p:attrNameLst>
                                      </p:cBhvr>
                                      <p:to>
                                        <p:strVal val="visible"/>
                                      </p:to>
                                    </p:set>
                                    <p:animEffect transition="in" filter="fade">
                                      <p:cBhvr>
                                        <p:cTn id="73" dur="500"/>
                                        <p:tgtEl>
                                          <p:spTgt spid="22">
                                            <p:txEl>
                                              <p:pRg st="10" end="10"/>
                                            </p:txEl>
                                          </p:spTgt>
                                        </p:tgtEl>
                                      </p:cBhvr>
                                    </p:animEffect>
                                  </p:childTnLst>
                                </p:cTn>
                              </p:par>
                              <p:par>
                                <p:cTn id="74" presetID="10" presetClass="entr" presetSubtype="0" fill="hold" nodeType="withEffect">
                                  <p:stCondLst>
                                    <p:cond delay="0"/>
                                  </p:stCondLst>
                                  <p:childTnLst>
                                    <p:set>
                                      <p:cBhvr>
                                        <p:cTn id="75" dur="1" fill="hold">
                                          <p:stCondLst>
                                            <p:cond delay="0"/>
                                          </p:stCondLst>
                                        </p:cTn>
                                        <p:tgtEl>
                                          <p:spTgt spid="9">
                                            <p:txEl>
                                              <p:pRg st="4" end="4"/>
                                            </p:txEl>
                                          </p:spTgt>
                                        </p:tgtEl>
                                        <p:attrNameLst>
                                          <p:attrName>style.visibility</p:attrName>
                                        </p:attrNameLst>
                                      </p:cBhvr>
                                      <p:to>
                                        <p:strVal val="visible"/>
                                      </p:to>
                                    </p:set>
                                    <p:animEffect transition="in" filter="fade">
                                      <p:cBhvr>
                                        <p:cTn id="76" dur="500"/>
                                        <p:tgtEl>
                                          <p:spTgt spid="9">
                                            <p:txEl>
                                              <p:pRg st="4" end="4"/>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9">
                                            <p:txEl>
                                              <p:pRg st="5" end="5"/>
                                            </p:txEl>
                                          </p:spTgt>
                                        </p:tgtEl>
                                        <p:attrNameLst>
                                          <p:attrName>style.visibility</p:attrName>
                                        </p:attrNameLst>
                                      </p:cBhvr>
                                      <p:to>
                                        <p:strVal val="visible"/>
                                      </p:to>
                                    </p:set>
                                    <p:animEffect transition="in" filter="fade">
                                      <p:cBhvr>
                                        <p:cTn id="79" dur="500"/>
                                        <p:tgtEl>
                                          <p:spTgt spid="9">
                                            <p:txEl>
                                              <p:pRg st="5" end="5"/>
                                            </p:txEl>
                                          </p:spTgt>
                                        </p:tgtEl>
                                      </p:cBhvr>
                                    </p:animEffect>
                                  </p:childTnLst>
                                </p:cTn>
                              </p:par>
                              <p:par>
                                <p:cTn id="80" presetID="10" presetClass="entr" presetSubtype="0" fill="hold" nodeType="withEffect">
                                  <p:stCondLst>
                                    <p:cond delay="0"/>
                                  </p:stCondLst>
                                  <p:childTnLst>
                                    <p:set>
                                      <p:cBhvr>
                                        <p:cTn id="81" dur="1" fill="hold">
                                          <p:stCondLst>
                                            <p:cond delay="0"/>
                                          </p:stCondLst>
                                        </p:cTn>
                                        <p:tgtEl>
                                          <p:spTgt spid="9">
                                            <p:txEl>
                                              <p:pRg st="6" end="6"/>
                                            </p:txEl>
                                          </p:spTgt>
                                        </p:tgtEl>
                                        <p:attrNameLst>
                                          <p:attrName>style.visibility</p:attrName>
                                        </p:attrNameLst>
                                      </p:cBhvr>
                                      <p:to>
                                        <p:strVal val="visible"/>
                                      </p:to>
                                    </p:set>
                                    <p:animEffect transition="in" filter="fade">
                                      <p:cBhvr>
                                        <p:cTn id="82" dur="500"/>
                                        <p:tgtEl>
                                          <p:spTgt spid="9">
                                            <p:txEl>
                                              <p:pRg st="6" end="6"/>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12">
                                            <p:txEl>
                                              <p:pRg st="4" end="4"/>
                                            </p:txEl>
                                          </p:spTgt>
                                        </p:tgtEl>
                                        <p:attrNameLst>
                                          <p:attrName>style.visibility</p:attrName>
                                        </p:attrNameLst>
                                      </p:cBhvr>
                                      <p:to>
                                        <p:strVal val="visible"/>
                                      </p:to>
                                    </p:set>
                                    <p:animEffect transition="in" filter="fade">
                                      <p:cBhvr>
                                        <p:cTn id="85" dur="500"/>
                                        <p:tgtEl>
                                          <p:spTgt spid="12">
                                            <p:txEl>
                                              <p:pRg st="4" end="4"/>
                                            </p:txEl>
                                          </p:spTgt>
                                        </p:tgtEl>
                                      </p:cBhvr>
                                    </p:animEffect>
                                  </p:childTnLst>
                                </p:cTn>
                              </p:par>
                              <p:par>
                                <p:cTn id="86" presetID="10" presetClass="entr" presetSubtype="0" fill="hold" nodeType="withEffect">
                                  <p:stCondLst>
                                    <p:cond delay="0"/>
                                  </p:stCondLst>
                                  <p:childTnLst>
                                    <p:set>
                                      <p:cBhvr>
                                        <p:cTn id="87" dur="1" fill="hold">
                                          <p:stCondLst>
                                            <p:cond delay="0"/>
                                          </p:stCondLst>
                                        </p:cTn>
                                        <p:tgtEl>
                                          <p:spTgt spid="12">
                                            <p:txEl>
                                              <p:pRg st="5" end="5"/>
                                            </p:txEl>
                                          </p:spTgt>
                                        </p:tgtEl>
                                        <p:attrNameLst>
                                          <p:attrName>style.visibility</p:attrName>
                                        </p:attrNameLst>
                                      </p:cBhvr>
                                      <p:to>
                                        <p:strVal val="visible"/>
                                      </p:to>
                                    </p:set>
                                    <p:animEffect transition="in" filter="fade">
                                      <p:cBhvr>
                                        <p:cTn id="88" dur="500"/>
                                        <p:tgtEl>
                                          <p:spTgt spid="12">
                                            <p:txEl>
                                              <p:pRg st="5" end="5"/>
                                            </p:txEl>
                                          </p:spTgt>
                                        </p:tgtEl>
                                      </p:cBhvr>
                                    </p:animEffect>
                                  </p:childTnLst>
                                </p:cTn>
                              </p:par>
                              <p:par>
                                <p:cTn id="89" presetID="10" presetClass="entr" presetSubtype="0" fill="hold" nodeType="withEffect">
                                  <p:stCondLst>
                                    <p:cond delay="0"/>
                                  </p:stCondLst>
                                  <p:childTnLst>
                                    <p:set>
                                      <p:cBhvr>
                                        <p:cTn id="90" dur="1" fill="hold">
                                          <p:stCondLst>
                                            <p:cond delay="0"/>
                                          </p:stCondLst>
                                        </p:cTn>
                                        <p:tgtEl>
                                          <p:spTgt spid="12">
                                            <p:txEl>
                                              <p:pRg st="6" end="6"/>
                                            </p:txEl>
                                          </p:spTgt>
                                        </p:tgtEl>
                                        <p:attrNameLst>
                                          <p:attrName>style.visibility</p:attrName>
                                        </p:attrNameLst>
                                      </p:cBhvr>
                                      <p:to>
                                        <p:strVal val="visible"/>
                                      </p:to>
                                    </p:set>
                                    <p:animEffect transition="in" filter="fade">
                                      <p:cBhvr>
                                        <p:cTn id="91" dur="500"/>
                                        <p:tgtEl>
                                          <p:spTgt spid="12">
                                            <p:txEl>
                                              <p:pRg st="6" end="6"/>
                                            </p:txEl>
                                          </p:spTgt>
                                        </p:tgtEl>
                                      </p:cBhvr>
                                    </p:animEffect>
                                  </p:childTnLst>
                                </p:cTn>
                              </p:par>
                              <p:par>
                                <p:cTn id="92" presetID="10" presetClass="entr" presetSubtype="0" fill="hold" nodeType="withEffect">
                                  <p:stCondLst>
                                    <p:cond delay="0"/>
                                  </p:stCondLst>
                                  <p:childTnLst>
                                    <p:set>
                                      <p:cBhvr>
                                        <p:cTn id="93" dur="1" fill="hold">
                                          <p:stCondLst>
                                            <p:cond delay="0"/>
                                          </p:stCondLst>
                                        </p:cTn>
                                        <p:tgtEl>
                                          <p:spTgt spid="12">
                                            <p:txEl>
                                              <p:pRg st="7" end="7"/>
                                            </p:txEl>
                                          </p:spTgt>
                                        </p:tgtEl>
                                        <p:attrNameLst>
                                          <p:attrName>style.visibility</p:attrName>
                                        </p:attrNameLst>
                                      </p:cBhvr>
                                      <p:to>
                                        <p:strVal val="visible"/>
                                      </p:to>
                                    </p:set>
                                    <p:animEffect transition="in" filter="fade">
                                      <p:cBhvr>
                                        <p:cTn id="94" dur="500"/>
                                        <p:tgtEl>
                                          <p:spTgt spid="12">
                                            <p:txEl>
                                              <p:pRg st="7" end="7"/>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2">
                                            <p:txEl>
                                              <p:pRg st="11" end="11"/>
                                            </p:txEl>
                                          </p:spTgt>
                                        </p:tgtEl>
                                        <p:attrNameLst>
                                          <p:attrName>style.visibility</p:attrName>
                                        </p:attrNameLst>
                                      </p:cBhvr>
                                      <p:to>
                                        <p:strVal val="visible"/>
                                      </p:to>
                                    </p:set>
                                    <p:animEffect transition="in" filter="fade">
                                      <p:cBhvr>
                                        <p:cTn id="99" dur="500"/>
                                        <p:tgtEl>
                                          <p:spTgt spid="22">
                                            <p:txEl>
                                              <p:pRg st="11" end="11"/>
                                            </p:txEl>
                                          </p:spTgt>
                                        </p:tgtEl>
                                      </p:cBhvr>
                                    </p:animEffect>
                                  </p:childTnLst>
                                </p:cTn>
                              </p:par>
                              <p:par>
                                <p:cTn id="100" presetID="10" presetClass="entr" presetSubtype="0" fill="hold" nodeType="withEffect">
                                  <p:stCondLst>
                                    <p:cond delay="0"/>
                                  </p:stCondLst>
                                  <p:childTnLst>
                                    <p:set>
                                      <p:cBhvr>
                                        <p:cTn id="101" dur="1" fill="hold">
                                          <p:stCondLst>
                                            <p:cond delay="0"/>
                                          </p:stCondLst>
                                        </p:cTn>
                                        <p:tgtEl>
                                          <p:spTgt spid="22">
                                            <p:txEl>
                                              <p:pRg st="12" end="12"/>
                                            </p:txEl>
                                          </p:spTgt>
                                        </p:tgtEl>
                                        <p:attrNameLst>
                                          <p:attrName>style.visibility</p:attrName>
                                        </p:attrNameLst>
                                      </p:cBhvr>
                                      <p:to>
                                        <p:strVal val="visible"/>
                                      </p:to>
                                    </p:set>
                                    <p:animEffect transition="in" filter="fade">
                                      <p:cBhvr>
                                        <p:cTn id="102" dur="500"/>
                                        <p:tgtEl>
                                          <p:spTgt spid="22">
                                            <p:txEl>
                                              <p:pRg st="12" end="12"/>
                                            </p:txEl>
                                          </p:spTgt>
                                        </p:tgtEl>
                                      </p:cBhvr>
                                    </p:animEffect>
                                  </p:childTnLst>
                                </p:cTn>
                              </p:par>
                              <p:par>
                                <p:cTn id="103" presetID="10" presetClass="entr" presetSubtype="0" fill="hold" nodeType="withEffect">
                                  <p:stCondLst>
                                    <p:cond delay="0"/>
                                  </p:stCondLst>
                                  <p:childTnLst>
                                    <p:set>
                                      <p:cBhvr>
                                        <p:cTn id="104" dur="1" fill="hold">
                                          <p:stCondLst>
                                            <p:cond delay="0"/>
                                          </p:stCondLst>
                                        </p:cTn>
                                        <p:tgtEl>
                                          <p:spTgt spid="22">
                                            <p:txEl>
                                              <p:pRg st="13" end="13"/>
                                            </p:txEl>
                                          </p:spTgt>
                                        </p:tgtEl>
                                        <p:attrNameLst>
                                          <p:attrName>style.visibility</p:attrName>
                                        </p:attrNameLst>
                                      </p:cBhvr>
                                      <p:to>
                                        <p:strVal val="visible"/>
                                      </p:to>
                                    </p:set>
                                    <p:animEffect transition="in" filter="fade">
                                      <p:cBhvr>
                                        <p:cTn id="105" dur="500"/>
                                        <p:tgtEl>
                                          <p:spTgt spid="22">
                                            <p:txEl>
                                              <p:pRg st="13" end="13"/>
                                            </p:tx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500"/>
                                        <p:tgtEl>
                                          <p:spTgt spid="14"/>
                                        </p:tgtEl>
                                      </p:cBhvr>
                                    </p:animEffect>
                                  </p:childTnLst>
                                </p:cTn>
                              </p:par>
                              <p:par>
                                <p:cTn id="109" presetID="10" presetClass="entr" presetSubtype="0" fill="hold" nodeType="with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8" grpId="0" animBg="1"/>
      <p:bldP spid="14" grpId="0" animBg="1"/>
      <p:bldP spid="3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Types of Blobs</a:t>
            </a:r>
          </a:p>
        </p:txBody>
      </p:sp>
      <p:sp>
        <p:nvSpPr>
          <p:cNvPr id="45" name="Rectangle 44">
            <a:extLst>
              <a:ext uri="{FF2B5EF4-FFF2-40B4-BE49-F238E27FC236}">
                <a16:creationId xmlns:a16="http://schemas.microsoft.com/office/drawing/2014/main" id="{F146ADE4-5FE5-49D9-8792-55F0A36CF6C8}"/>
              </a:ext>
            </a:extLst>
          </p:cNvPr>
          <p:cNvSpPr/>
          <p:nvPr/>
        </p:nvSpPr>
        <p:spPr>
          <a:xfrm>
            <a:off x="452361" y="1195721"/>
            <a:ext cx="5195428" cy="1732113"/>
          </a:xfrm>
          <a:prstGeom prst="rect">
            <a:avLst/>
          </a:prstGeom>
          <a:solidFill>
            <a:schemeClr val="bg1">
              <a:alpha val="10000"/>
            </a:schemeClr>
          </a:solidFill>
          <a:ln w="6350">
            <a:noFill/>
          </a:ln>
        </p:spPr>
        <p:txBody>
          <a:bodyPr wrap="square">
            <a:noAutofit/>
          </a:bodyPr>
          <a:lstStyle/>
          <a:p>
            <a:pPr defTabSz="914367">
              <a:spcBef>
                <a:spcPts val="588"/>
              </a:spcBef>
              <a:buSzPct val="100000"/>
            </a:pPr>
            <a:r>
              <a:rPr lang="en-US" sz="2157" dirty="0">
                <a:solidFill>
                  <a:srgbClr val="FFFFFF"/>
                </a:solidFill>
                <a:latin typeface="Segoe UI Semilight"/>
              </a:rPr>
              <a:t>Block Blobs</a:t>
            </a:r>
          </a:p>
          <a:p>
            <a:pPr marL="329920" indent="-236546" defTabSz="914367">
              <a:spcBef>
                <a:spcPts val="196"/>
              </a:spcBef>
              <a:spcAft>
                <a:spcPts val="392"/>
              </a:spcAft>
              <a:buSzPct val="100000"/>
              <a:buFont typeface="Arial" panose="020B0604020202020204" pitchFamily="34" charset="0"/>
              <a:buChar char="•"/>
            </a:pPr>
            <a:r>
              <a:rPr lang="en-US" sz="1961" dirty="0">
                <a:solidFill>
                  <a:srgbClr val="FFFFFF"/>
                </a:solidFill>
                <a:latin typeface="Segoe UI Semilight"/>
              </a:rPr>
              <a:t>Most object storage scenarios</a:t>
            </a:r>
          </a:p>
          <a:p>
            <a:pPr marL="329920" indent="-236546" defTabSz="914367">
              <a:spcBef>
                <a:spcPts val="196"/>
              </a:spcBef>
              <a:spcAft>
                <a:spcPts val="392"/>
              </a:spcAft>
              <a:buSzPct val="100000"/>
              <a:buFont typeface="Arial" panose="020B0604020202020204" pitchFamily="34" charset="0"/>
              <a:buChar char="•"/>
            </a:pPr>
            <a:r>
              <a:rPr lang="en-US" sz="1961" dirty="0">
                <a:solidFill>
                  <a:srgbClr val="FFFFFF"/>
                </a:solidFill>
                <a:latin typeface="Segoe UI Semilight"/>
              </a:rPr>
              <a:t>Documents, images, video, etc.</a:t>
            </a:r>
          </a:p>
        </p:txBody>
      </p:sp>
      <p:sp>
        <p:nvSpPr>
          <p:cNvPr id="46" name="Rectangle 45">
            <a:extLst>
              <a:ext uri="{FF2B5EF4-FFF2-40B4-BE49-F238E27FC236}">
                <a16:creationId xmlns:a16="http://schemas.microsoft.com/office/drawing/2014/main" id="{83120B73-474C-4BF3-8CE8-330AE32000A5}"/>
              </a:ext>
            </a:extLst>
          </p:cNvPr>
          <p:cNvSpPr/>
          <p:nvPr/>
        </p:nvSpPr>
        <p:spPr>
          <a:xfrm>
            <a:off x="452361" y="3015049"/>
            <a:ext cx="5195428" cy="1732113"/>
          </a:xfrm>
          <a:prstGeom prst="rect">
            <a:avLst/>
          </a:prstGeom>
          <a:solidFill>
            <a:schemeClr val="bg1">
              <a:alpha val="10000"/>
            </a:schemeClr>
          </a:solidFill>
          <a:ln w="6350">
            <a:noFill/>
          </a:ln>
        </p:spPr>
        <p:txBody>
          <a:bodyPr wrap="square">
            <a:noAutofit/>
          </a:bodyPr>
          <a:lstStyle/>
          <a:p>
            <a:pPr defTabSz="914367">
              <a:spcBef>
                <a:spcPts val="588"/>
              </a:spcBef>
              <a:buSzPct val="100000"/>
            </a:pPr>
            <a:r>
              <a:rPr lang="en-US" sz="2157" dirty="0">
                <a:solidFill>
                  <a:srgbClr val="FFFFFF"/>
                </a:solidFill>
                <a:latin typeface="Segoe UI Semilight"/>
              </a:rPr>
              <a:t>Append Blobs</a:t>
            </a:r>
          </a:p>
          <a:p>
            <a:pPr marL="329920" indent="-236546" defTabSz="914367">
              <a:spcBef>
                <a:spcPts val="196"/>
              </a:spcBef>
              <a:spcAft>
                <a:spcPts val="392"/>
              </a:spcAft>
              <a:buSzPct val="100000"/>
              <a:buFont typeface="Arial" panose="020B0604020202020204" pitchFamily="34" charset="0"/>
              <a:buChar char="•"/>
            </a:pPr>
            <a:r>
              <a:rPr lang="en-US" sz="1961" dirty="0">
                <a:solidFill>
                  <a:srgbClr val="FFFFFF"/>
                </a:solidFill>
                <a:latin typeface="Segoe UI Semilight"/>
              </a:rPr>
              <a:t>Multi-writer append only scenarios</a:t>
            </a:r>
          </a:p>
          <a:p>
            <a:pPr marL="329920" indent="-236546" defTabSz="914367">
              <a:spcBef>
                <a:spcPts val="196"/>
              </a:spcBef>
              <a:spcAft>
                <a:spcPts val="392"/>
              </a:spcAft>
              <a:buSzPct val="100000"/>
              <a:buFont typeface="Arial" panose="020B0604020202020204" pitchFamily="34" charset="0"/>
              <a:buChar char="•"/>
            </a:pPr>
            <a:r>
              <a:rPr lang="en-US" sz="1961" dirty="0">
                <a:solidFill>
                  <a:srgbClr val="FFFFFF"/>
                </a:solidFill>
                <a:latin typeface="Segoe UI Semilight"/>
              </a:rPr>
              <a:t>Logging, Big Data Analytics output</a:t>
            </a:r>
          </a:p>
        </p:txBody>
      </p:sp>
      <p:sp>
        <p:nvSpPr>
          <p:cNvPr id="47" name="Rectangle 46">
            <a:extLst>
              <a:ext uri="{FF2B5EF4-FFF2-40B4-BE49-F238E27FC236}">
                <a16:creationId xmlns:a16="http://schemas.microsoft.com/office/drawing/2014/main" id="{5EBE2BFD-4EE6-4C8D-A471-9DFC67AE9CA1}"/>
              </a:ext>
            </a:extLst>
          </p:cNvPr>
          <p:cNvSpPr/>
          <p:nvPr/>
        </p:nvSpPr>
        <p:spPr>
          <a:xfrm>
            <a:off x="452361" y="4834376"/>
            <a:ext cx="5195428" cy="1732113"/>
          </a:xfrm>
          <a:prstGeom prst="rect">
            <a:avLst/>
          </a:prstGeom>
          <a:solidFill>
            <a:schemeClr val="bg1">
              <a:alpha val="10000"/>
            </a:schemeClr>
          </a:solidFill>
          <a:ln w="6350">
            <a:noFill/>
          </a:ln>
        </p:spPr>
        <p:txBody>
          <a:bodyPr wrap="square">
            <a:noAutofit/>
          </a:bodyPr>
          <a:lstStyle/>
          <a:p>
            <a:pPr defTabSz="914367">
              <a:spcBef>
                <a:spcPts val="588"/>
              </a:spcBef>
              <a:buSzPct val="100000"/>
            </a:pPr>
            <a:r>
              <a:rPr lang="en-US" sz="2157" dirty="0">
                <a:solidFill>
                  <a:srgbClr val="FFFFFF"/>
                </a:solidFill>
                <a:latin typeface="Segoe UI Semilight"/>
              </a:rPr>
              <a:t>Page Blobs</a:t>
            </a:r>
          </a:p>
          <a:p>
            <a:pPr marL="329920" indent="-236546" defTabSz="914367">
              <a:spcBef>
                <a:spcPts val="196"/>
              </a:spcBef>
              <a:spcAft>
                <a:spcPts val="392"/>
              </a:spcAft>
              <a:buSzPct val="100000"/>
              <a:buFont typeface="Arial" panose="020B0604020202020204" pitchFamily="34" charset="0"/>
              <a:buChar char="•"/>
            </a:pPr>
            <a:r>
              <a:rPr lang="en-US" sz="1961" dirty="0">
                <a:solidFill>
                  <a:srgbClr val="FFFFFF"/>
                </a:solidFill>
                <a:latin typeface="Segoe UI Semilight"/>
              </a:rPr>
              <a:t>Page aligned random reads and writes</a:t>
            </a:r>
          </a:p>
          <a:p>
            <a:pPr marL="329920" indent="-236546" defTabSz="914367">
              <a:spcBef>
                <a:spcPts val="196"/>
              </a:spcBef>
              <a:spcAft>
                <a:spcPts val="392"/>
              </a:spcAft>
              <a:buSzPct val="100000"/>
              <a:buFont typeface="Arial" panose="020B0604020202020204" pitchFamily="34" charset="0"/>
              <a:buChar char="•"/>
            </a:pPr>
            <a:r>
              <a:rPr lang="en-US" sz="1961" dirty="0">
                <a:solidFill>
                  <a:srgbClr val="FFFFFF"/>
                </a:solidFill>
                <a:latin typeface="Segoe UI Semilight"/>
              </a:rPr>
              <a:t>IaaS Disks, Event Hub, Block level backup</a:t>
            </a:r>
          </a:p>
        </p:txBody>
      </p:sp>
      <p:grpSp>
        <p:nvGrpSpPr>
          <p:cNvPr id="16" name="Group 15">
            <a:extLst>
              <a:ext uri="{FF2B5EF4-FFF2-40B4-BE49-F238E27FC236}">
                <a16:creationId xmlns:a16="http://schemas.microsoft.com/office/drawing/2014/main" id="{FF277D71-CA4F-4733-9493-25B8806C83AC}"/>
              </a:ext>
            </a:extLst>
          </p:cNvPr>
          <p:cNvGrpSpPr/>
          <p:nvPr/>
        </p:nvGrpSpPr>
        <p:grpSpPr>
          <a:xfrm>
            <a:off x="5771486" y="1195720"/>
            <a:ext cx="5968155" cy="1732114"/>
            <a:chOff x="5887215" y="1219200"/>
            <a:chExt cx="6087829" cy="1766846"/>
          </a:xfrm>
        </p:grpSpPr>
        <p:sp>
          <p:nvSpPr>
            <p:cNvPr id="93" name="Rectangle 92"/>
            <p:cNvSpPr/>
            <p:nvPr/>
          </p:nvSpPr>
          <p:spPr>
            <a:xfrm>
              <a:off x="5887215" y="2151888"/>
              <a:ext cx="6087829" cy="834158"/>
            </a:xfrm>
            <a:prstGeom prst="rect">
              <a:avLst/>
            </a:prstGeom>
            <a:noFill/>
            <a:ln w="10795" cap="flat" cmpd="sng" algn="ctr">
              <a:solidFill>
                <a:schemeClr val="bg1">
                  <a:lumMod val="95000"/>
                </a:schemeClr>
              </a:solidFill>
              <a:prstDash val="sysDash"/>
            </a:ln>
            <a:effectLst/>
          </p:spPr>
          <p:txBody>
            <a:bodyPr rtlCol="0" anchor="ctr"/>
            <a:lstStyle/>
            <a:p>
              <a:pPr algn="ctr" defTabSz="896033">
                <a:defRPr/>
              </a:pPr>
              <a:endParaRPr lang="en-US" kern="0" dirty="0">
                <a:solidFill>
                  <a:srgbClr val="FFFFFF"/>
                </a:solidFill>
                <a:latin typeface="Segoe UI"/>
              </a:endParaRPr>
            </a:p>
          </p:txBody>
        </p:sp>
        <p:sp>
          <p:nvSpPr>
            <p:cNvPr id="101" name="Rectangle 100"/>
            <p:cNvSpPr/>
            <p:nvPr/>
          </p:nvSpPr>
          <p:spPr>
            <a:xfrm>
              <a:off x="5932016" y="1275588"/>
              <a:ext cx="1447713" cy="746758"/>
            </a:xfrm>
            <a:prstGeom prst="rect">
              <a:avLst/>
            </a:prstGeom>
            <a:solidFill>
              <a:schemeClr val="bg1">
                <a:alpha val="20000"/>
              </a:schemeClr>
            </a:solidFill>
            <a:ln w="10795" cap="flat" cmpd="sng" algn="ctr">
              <a:noFill/>
              <a:prstDash val="solid"/>
            </a:ln>
            <a:effectLst/>
          </p:spPr>
          <p:txBody>
            <a:bodyPr rtlCol="0" anchor="ctr"/>
            <a:lstStyle/>
            <a:p>
              <a:pPr algn="ctr" defTabSz="896033">
                <a:defRPr/>
              </a:pPr>
              <a:r>
                <a:rPr lang="en-US" sz="1765" kern="0" dirty="0">
                  <a:solidFill>
                    <a:srgbClr val="FFFFFF"/>
                  </a:solidFill>
                  <a:latin typeface="Segoe UI Semilight"/>
                </a:rPr>
                <a:t>Image.jpg</a:t>
              </a:r>
            </a:p>
          </p:txBody>
        </p:sp>
        <p:sp>
          <p:nvSpPr>
            <p:cNvPr id="102" name="Rectangle 101"/>
            <p:cNvSpPr/>
            <p:nvPr/>
          </p:nvSpPr>
          <p:spPr>
            <a:xfrm>
              <a:off x="5887215" y="1219200"/>
              <a:ext cx="1537315" cy="859535"/>
            </a:xfrm>
            <a:prstGeom prst="rect">
              <a:avLst/>
            </a:prstGeom>
            <a:noFill/>
            <a:ln w="10795" cap="flat" cmpd="sng" algn="ctr">
              <a:solidFill>
                <a:schemeClr val="bg1">
                  <a:lumMod val="95000"/>
                </a:schemeClr>
              </a:solidFill>
              <a:prstDash val="sysDash"/>
            </a:ln>
            <a:effectLst/>
          </p:spPr>
          <p:txBody>
            <a:bodyPr rtlCol="0" anchor="ctr"/>
            <a:lstStyle/>
            <a:p>
              <a:pPr algn="ctr" defTabSz="896033">
                <a:defRPr/>
              </a:pPr>
              <a:endParaRPr lang="en-US" sz="1765" kern="0" dirty="0">
                <a:solidFill>
                  <a:srgbClr val="FFFFFF"/>
                </a:solidFill>
                <a:latin typeface="Segoe UI Semilight"/>
              </a:endParaRPr>
            </a:p>
          </p:txBody>
        </p:sp>
        <p:sp>
          <p:nvSpPr>
            <p:cNvPr id="50" name="Rectangle 49">
              <a:extLst>
                <a:ext uri="{FF2B5EF4-FFF2-40B4-BE49-F238E27FC236}">
                  <a16:creationId xmlns:a16="http://schemas.microsoft.com/office/drawing/2014/main" id="{A5A6D39A-A1DE-4AAD-BC37-97AB96FD4963}"/>
                </a:ext>
              </a:extLst>
            </p:cNvPr>
            <p:cNvSpPr/>
            <p:nvPr/>
          </p:nvSpPr>
          <p:spPr>
            <a:xfrm>
              <a:off x="5924401" y="2195588"/>
              <a:ext cx="1447712" cy="746758"/>
            </a:xfrm>
            <a:prstGeom prst="rect">
              <a:avLst/>
            </a:prstGeom>
            <a:solidFill>
              <a:schemeClr val="bg1">
                <a:alpha val="20000"/>
              </a:schemeClr>
            </a:solidFill>
            <a:ln w="10795" cap="flat" cmpd="sng" algn="ctr">
              <a:noFill/>
              <a:prstDash val="solid"/>
            </a:ln>
            <a:effectLst/>
          </p:spPr>
          <p:txBody>
            <a:bodyPr rtlCol="0" anchor="ctr"/>
            <a:lstStyle/>
            <a:p>
              <a:pPr algn="ctr" defTabSz="896033">
                <a:defRPr/>
              </a:pPr>
              <a:r>
                <a:rPr lang="en-US" sz="1765" kern="0" dirty="0">
                  <a:solidFill>
                    <a:srgbClr val="FFFFFF"/>
                  </a:solidFill>
                  <a:latin typeface="Segoe UI Semilight"/>
                </a:rPr>
                <a:t>Block 1</a:t>
              </a:r>
            </a:p>
          </p:txBody>
        </p:sp>
        <p:sp>
          <p:nvSpPr>
            <p:cNvPr id="51" name="Rectangle 50">
              <a:extLst>
                <a:ext uri="{FF2B5EF4-FFF2-40B4-BE49-F238E27FC236}">
                  <a16:creationId xmlns:a16="http://schemas.microsoft.com/office/drawing/2014/main" id="{99BEFA70-B834-4533-A6E2-46ACBB16F9FC}"/>
                </a:ext>
              </a:extLst>
            </p:cNvPr>
            <p:cNvSpPr/>
            <p:nvPr/>
          </p:nvSpPr>
          <p:spPr>
            <a:xfrm>
              <a:off x="7445996" y="2195588"/>
              <a:ext cx="1447712" cy="746758"/>
            </a:xfrm>
            <a:prstGeom prst="rect">
              <a:avLst/>
            </a:prstGeom>
            <a:solidFill>
              <a:schemeClr val="bg1">
                <a:alpha val="20000"/>
              </a:schemeClr>
            </a:solidFill>
            <a:ln w="10795" cap="flat" cmpd="sng" algn="ctr">
              <a:noFill/>
              <a:prstDash val="solid"/>
            </a:ln>
            <a:effectLst/>
          </p:spPr>
          <p:txBody>
            <a:bodyPr rtlCol="0" anchor="ctr"/>
            <a:lstStyle/>
            <a:p>
              <a:pPr algn="ctr" defTabSz="896033">
                <a:defRPr/>
              </a:pPr>
              <a:r>
                <a:rPr lang="en-US" sz="1765" kern="0" dirty="0">
                  <a:solidFill>
                    <a:srgbClr val="FFFFFF"/>
                  </a:solidFill>
                  <a:latin typeface="Segoe UI Semilight"/>
                </a:rPr>
                <a:t>Block 2</a:t>
              </a:r>
            </a:p>
          </p:txBody>
        </p:sp>
        <p:sp>
          <p:nvSpPr>
            <p:cNvPr id="52" name="Rectangle 51">
              <a:extLst>
                <a:ext uri="{FF2B5EF4-FFF2-40B4-BE49-F238E27FC236}">
                  <a16:creationId xmlns:a16="http://schemas.microsoft.com/office/drawing/2014/main" id="{2F906111-C393-4DCA-ACAC-504C40223E6C}"/>
                </a:ext>
              </a:extLst>
            </p:cNvPr>
            <p:cNvSpPr/>
            <p:nvPr/>
          </p:nvSpPr>
          <p:spPr>
            <a:xfrm>
              <a:off x="8967591" y="2195588"/>
              <a:ext cx="1447712" cy="746758"/>
            </a:xfrm>
            <a:prstGeom prst="rect">
              <a:avLst/>
            </a:prstGeom>
            <a:solidFill>
              <a:schemeClr val="bg1">
                <a:alpha val="20000"/>
              </a:schemeClr>
            </a:solidFill>
            <a:ln w="10795" cap="flat" cmpd="sng" algn="ctr">
              <a:noFill/>
              <a:prstDash val="solid"/>
            </a:ln>
            <a:effectLst/>
          </p:spPr>
          <p:txBody>
            <a:bodyPr rtlCol="0" anchor="ctr"/>
            <a:lstStyle/>
            <a:p>
              <a:pPr algn="ctr" defTabSz="896033">
                <a:defRPr/>
              </a:pPr>
              <a:r>
                <a:rPr lang="en-US" sz="1765" kern="0" dirty="0">
                  <a:solidFill>
                    <a:srgbClr val="FFFFFF"/>
                  </a:solidFill>
                  <a:latin typeface="Segoe UI Semilight"/>
                </a:rPr>
                <a:t>Block 3</a:t>
              </a:r>
            </a:p>
          </p:txBody>
        </p:sp>
        <p:sp>
          <p:nvSpPr>
            <p:cNvPr id="53" name="Rectangle 52">
              <a:extLst>
                <a:ext uri="{FF2B5EF4-FFF2-40B4-BE49-F238E27FC236}">
                  <a16:creationId xmlns:a16="http://schemas.microsoft.com/office/drawing/2014/main" id="{8A489A07-7C66-4F62-A708-D980C2BC9DD1}"/>
                </a:ext>
              </a:extLst>
            </p:cNvPr>
            <p:cNvSpPr/>
            <p:nvPr/>
          </p:nvSpPr>
          <p:spPr>
            <a:xfrm>
              <a:off x="10489185" y="2195588"/>
              <a:ext cx="1447712" cy="746758"/>
            </a:xfrm>
            <a:prstGeom prst="rect">
              <a:avLst/>
            </a:prstGeom>
            <a:solidFill>
              <a:schemeClr val="bg1">
                <a:alpha val="20000"/>
              </a:schemeClr>
            </a:solidFill>
            <a:ln w="10795" cap="flat" cmpd="sng" algn="ctr">
              <a:noFill/>
              <a:prstDash val="solid"/>
            </a:ln>
            <a:effectLst/>
          </p:spPr>
          <p:txBody>
            <a:bodyPr rtlCol="0" anchor="ctr"/>
            <a:lstStyle/>
            <a:p>
              <a:pPr algn="ctr" defTabSz="896033">
                <a:defRPr/>
              </a:pPr>
              <a:r>
                <a:rPr lang="en-US" sz="1765" kern="0" dirty="0">
                  <a:solidFill>
                    <a:srgbClr val="FFFFFF"/>
                  </a:solidFill>
                  <a:latin typeface="Segoe UI Semilight"/>
                </a:rPr>
                <a:t>Block 4</a:t>
              </a:r>
            </a:p>
          </p:txBody>
        </p:sp>
      </p:grpSp>
      <p:grpSp>
        <p:nvGrpSpPr>
          <p:cNvPr id="17" name="Group 16">
            <a:extLst>
              <a:ext uri="{FF2B5EF4-FFF2-40B4-BE49-F238E27FC236}">
                <a16:creationId xmlns:a16="http://schemas.microsoft.com/office/drawing/2014/main" id="{7AB0FAB1-349F-4E62-8667-6A33EEC189E3}"/>
              </a:ext>
            </a:extLst>
          </p:cNvPr>
          <p:cNvGrpSpPr/>
          <p:nvPr/>
        </p:nvGrpSpPr>
        <p:grpSpPr>
          <a:xfrm>
            <a:off x="5771486" y="3472224"/>
            <a:ext cx="5968155" cy="817760"/>
            <a:chOff x="5887215" y="3541353"/>
            <a:chExt cx="6087829" cy="834158"/>
          </a:xfrm>
        </p:grpSpPr>
        <p:sp>
          <p:nvSpPr>
            <p:cNvPr id="55" name="Rectangle 54">
              <a:extLst>
                <a:ext uri="{FF2B5EF4-FFF2-40B4-BE49-F238E27FC236}">
                  <a16:creationId xmlns:a16="http://schemas.microsoft.com/office/drawing/2014/main" id="{43318AEB-0C74-4FB1-85E5-7141F163C1F0}"/>
                </a:ext>
              </a:extLst>
            </p:cNvPr>
            <p:cNvSpPr/>
            <p:nvPr/>
          </p:nvSpPr>
          <p:spPr>
            <a:xfrm>
              <a:off x="5887215" y="3541353"/>
              <a:ext cx="6087829" cy="834158"/>
            </a:xfrm>
            <a:prstGeom prst="rect">
              <a:avLst/>
            </a:prstGeom>
            <a:noFill/>
            <a:ln w="10795" cap="flat" cmpd="sng" algn="ctr">
              <a:solidFill>
                <a:schemeClr val="bg1">
                  <a:lumMod val="95000"/>
                </a:schemeClr>
              </a:solidFill>
              <a:prstDash val="sysDash"/>
            </a:ln>
            <a:effectLst/>
          </p:spPr>
          <p:txBody>
            <a:bodyPr rtlCol="0" anchor="ctr"/>
            <a:lstStyle/>
            <a:p>
              <a:pPr algn="ctr" defTabSz="896033">
                <a:defRPr/>
              </a:pPr>
              <a:endParaRPr lang="en-US" kern="0" dirty="0">
                <a:solidFill>
                  <a:srgbClr val="FFFFFF"/>
                </a:solidFill>
                <a:latin typeface="Segoe UI"/>
              </a:endParaRPr>
            </a:p>
          </p:txBody>
        </p:sp>
        <p:sp>
          <p:nvSpPr>
            <p:cNvPr id="56" name="Rectangle 55">
              <a:extLst>
                <a:ext uri="{FF2B5EF4-FFF2-40B4-BE49-F238E27FC236}">
                  <a16:creationId xmlns:a16="http://schemas.microsoft.com/office/drawing/2014/main" id="{0CB5686B-5989-4DC1-A9AA-9A1798169824}"/>
                </a:ext>
              </a:extLst>
            </p:cNvPr>
            <p:cNvSpPr/>
            <p:nvPr/>
          </p:nvSpPr>
          <p:spPr>
            <a:xfrm>
              <a:off x="5924401" y="3585053"/>
              <a:ext cx="1447712" cy="746758"/>
            </a:xfrm>
            <a:prstGeom prst="rect">
              <a:avLst/>
            </a:prstGeom>
            <a:solidFill>
              <a:schemeClr val="bg1">
                <a:alpha val="20000"/>
              </a:schemeClr>
            </a:solidFill>
            <a:ln w="10795" cap="flat" cmpd="sng" algn="ctr">
              <a:noFill/>
              <a:prstDash val="solid"/>
            </a:ln>
            <a:effectLst/>
          </p:spPr>
          <p:txBody>
            <a:bodyPr rtlCol="0" anchor="ctr"/>
            <a:lstStyle/>
            <a:p>
              <a:pPr algn="ctr" defTabSz="896033">
                <a:defRPr/>
              </a:pPr>
              <a:r>
                <a:rPr lang="en-US" sz="1765" kern="0" dirty="0">
                  <a:solidFill>
                    <a:srgbClr val="FFFFFF"/>
                  </a:solidFill>
                  <a:latin typeface="Segoe UI Semilight"/>
                </a:rPr>
                <a:t>Block 1</a:t>
              </a:r>
            </a:p>
          </p:txBody>
        </p:sp>
        <p:sp>
          <p:nvSpPr>
            <p:cNvPr id="57" name="Rectangle 56">
              <a:extLst>
                <a:ext uri="{FF2B5EF4-FFF2-40B4-BE49-F238E27FC236}">
                  <a16:creationId xmlns:a16="http://schemas.microsoft.com/office/drawing/2014/main" id="{3BC3DD59-8F41-4503-B96F-831CDE46D747}"/>
                </a:ext>
              </a:extLst>
            </p:cNvPr>
            <p:cNvSpPr/>
            <p:nvPr/>
          </p:nvSpPr>
          <p:spPr>
            <a:xfrm>
              <a:off x="7445996" y="3585053"/>
              <a:ext cx="1447712" cy="746758"/>
            </a:xfrm>
            <a:prstGeom prst="rect">
              <a:avLst/>
            </a:prstGeom>
            <a:solidFill>
              <a:schemeClr val="bg1">
                <a:alpha val="20000"/>
              </a:schemeClr>
            </a:solidFill>
            <a:ln w="10795" cap="flat" cmpd="sng" algn="ctr">
              <a:noFill/>
              <a:prstDash val="solid"/>
            </a:ln>
            <a:effectLst/>
          </p:spPr>
          <p:txBody>
            <a:bodyPr rtlCol="0" anchor="ctr"/>
            <a:lstStyle/>
            <a:p>
              <a:pPr algn="ctr" defTabSz="896033">
                <a:defRPr/>
              </a:pPr>
              <a:r>
                <a:rPr lang="en-US" sz="1765" kern="0" dirty="0">
                  <a:solidFill>
                    <a:srgbClr val="FFFFFF"/>
                  </a:solidFill>
                  <a:latin typeface="Segoe UI Semilight"/>
                </a:rPr>
                <a:t>Block 2</a:t>
              </a:r>
            </a:p>
          </p:txBody>
        </p:sp>
        <p:sp>
          <p:nvSpPr>
            <p:cNvPr id="58" name="Rectangle 57">
              <a:extLst>
                <a:ext uri="{FF2B5EF4-FFF2-40B4-BE49-F238E27FC236}">
                  <a16:creationId xmlns:a16="http://schemas.microsoft.com/office/drawing/2014/main" id="{47E56A96-A631-489A-96BF-E6857853FF1D}"/>
                </a:ext>
              </a:extLst>
            </p:cNvPr>
            <p:cNvSpPr/>
            <p:nvPr/>
          </p:nvSpPr>
          <p:spPr>
            <a:xfrm>
              <a:off x="8967591" y="3585053"/>
              <a:ext cx="1447712" cy="746758"/>
            </a:xfrm>
            <a:prstGeom prst="rect">
              <a:avLst/>
            </a:prstGeom>
            <a:solidFill>
              <a:schemeClr val="bg1">
                <a:alpha val="20000"/>
              </a:schemeClr>
            </a:solidFill>
            <a:ln w="10795" cap="flat" cmpd="sng" algn="ctr">
              <a:noFill/>
              <a:prstDash val="solid"/>
            </a:ln>
            <a:effectLst/>
          </p:spPr>
          <p:txBody>
            <a:bodyPr rtlCol="0" anchor="ctr"/>
            <a:lstStyle/>
            <a:p>
              <a:pPr algn="ctr" defTabSz="896033">
                <a:defRPr/>
              </a:pPr>
              <a:r>
                <a:rPr lang="en-US" sz="1765" kern="0" dirty="0">
                  <a:solidFill>
                    <a:srgbClr val="FFFFFF"/>
                  </a:solidFill>
                  <a:latin typeface="Segoe UI Semilight"/>
                </a:rPr>
                <a:t>Block 3</a:t>
              </a:r>
            </a:p>
          </p:txBody>
        </p:sp>
        <p:sp>
          <p:nvSpPr>
            <p:cNvPr id="59" name="Rectangle 58">
              <a:extLst>
                <a:ext uri="{FF2B5EF4-FFF2-40B4-BE49-F238E27FC236}">
                  <a16:creationId xmlns:a16="http://schemas.microsoft.com/office/drawing/2014/main" id="{9F1A0E49-6A49-4574-804E-78F071A66E51}"/>
                </a:ext>
              </a:extLst>
            </p:cNvPr>
            <p:cNvSpPr/>
            <p:nvPr/>
          </p:nvSpPr>
          <p:spPr>
            <a:xfrm>
              <a:off x="10489185" y="3585053"/>
              <a:ext cx="1447712" cy="746758"/>
            </a:xfrm>
            <a:prstGeom prst="rect">
              <a:avLst/>
            </a:prstGeom>
            <a:solidFill>
              <a:schemeClr val="bg1">
                <a:alpha val="20000"/>
              </a:schemeClr>
            </a:solidFill>
            <a:ln w="10795" cap="flat" cmpd="sng" algn="ctr">
              <a:noFill/>
              <a:prstDash val="solid"/>
            </a:ln>
            <a:effectLst/>
          </p:spPr>
          <p:txBody>
            <a:bodyPr rtlCol="0" anchor="ctr"/>
            <a:lstStyle/>
            <a:p>
              <a:pPr algn="ctr" defTabSz="896033">
                <a:defRPr/>
              </a:pPr>
              <a:r>
                <a:rPr lang="en-US" sz="1765" kern="0" dirty="0">
                  <a:solidFill>
                    <a:srgbClr val="FFFFFF"/>
                  </a:solidFill>
                  <a:latin typeface="Segoe UI Semilight"/>
                </a:rPr>
                <a:t>Block 4</a:t>
              </a:r>
            </a:p>
          </p:txBody>
        </p:sp>
      </p:grpSp>
      <p:grpSp>
        <p:nvGrpSpPr>
          <p:cNvPr id="18" name="Group 17">
            <a:extLst>
              <a:ext uri="{FF2B5EF4-FFF2-40B4-BE49-F238E27FC236}">
                <a16:creationId xmlns:a16="http://schemas.microsoft.com/office/drawing/2014/main" id="{B6FECB19-B1BE-4A10-B1CC-5028DCC9D25C}"/>
              </a:ext>
            </a:extLst>
          </p:cNvPr>
          <p:cNvGrpSpPr/>
          <p:nvPr/>
        </p:nvGrpSpPr>
        <p:grpSpPr>
          <a:xfrm>
            <a:off x="5771490" y="4834376"/>
            <a:ext cx="5968153" cy="1702232"/>
            <a:chOff x="5887219" y="4930818"/>
            <a:chExt cx="6087827" cy="1736365"/>
          </a:xfrm>
        </p:grpSpPr>
        <p:sp>
          <p:nvSpPr>
            <p:cNvPr id="104" name="Rectangle 103"/>
            <p:cNvSpPr/>
            <p:nvPr/>
          </p:nvSpPr>
          <p:spPr>
            <a:xfrm>
              <a:off x="5887219" y="4930818"/>
              <a:ext cx="6087827" cy="1014073"/>
            </a:xfrm>
            <a:prstGeom prst="rect">
              <a:avLst/>
            </a:prstGeom>
            <a:solidFill>
              <a:srgbClr val="0078D7"/>
            </a:solidFill>
            <a:ln w="6350" cap="flat" cmpd="sng" algn="ctr">
              <a:solidFill>
                <a:schemeClr val="bg1">
                  <a:lumMod val="95000"/>
                </a:schemeClr>
              </a:solidFill>
              <a:prstDash val="solid"/>
              <a:headEnd type="none" w="med" len="med"/>
              <a:tailEnd type="none" w="med" len="med"/>
            </a:ln>
            <a:effectLst/>
          </p:spPr>
          <p:txBody>
            <a:bodyPr vert="horz" wrap="square" lIns="89602" tIns="44801" rIns="89602" bIns="44801"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r" defTabSz="895739">
                <a:defRPr/>
              </a:pPr>
              <a:endParaRPr lang="en-US" sz="1372" dirty="0">
                <a:solidFill>
                  <a:srgbClr val="FFFFFF"/>
                </a:solidFill>
                <a:latin typeface="Segoe UI"/>
              </a:endParaRPr>
            </a:p>
          </p:txBody>
        </p:sp>
        <p:cxnSp>
          <p:nvCxnSpPr>
            <p:cNvPr id="105" name="Straight Connector 104"/>
            <p:cNvCxnSpPr>
              <a:cxnSpLocks/>
            </p:cNvCxnSpPr>
            <p:nvPr/>
          </p:nvCxnSpPr>
          <p:spPr>
            <a:xfrm>
              <a:off x="7823200" y="6124999"/>
              <a:ext cx="4151844" cy="0"/>
            </a:xfrm>
            <a:prstGeom prst="line">
              <a:avLst/>
            </a:prstGeom>
            <a:solidFill>
              <a:srgbClr val="0078D7"/>
            </a:solidFill>
            <a:ln w="25400" cap="flat" cmpd="sng" algn="ctr">
              <a:solidFill>
                <a:schemeClr val="bg1">
                  <a:lumMod val="95000"/>
                </a:schemeClr>
              </a:solidFill>
              <a:prstDash val="dash"/>
            </a:ln>
            <a:effectLst/>
          </p:spPr>
        </p:cxnSp>
        <p:sp>
          <p:nvSpPr>
            <p:cNvPr id="106" name="Rectangle 105"/>
            <p:cNvSpPr/>
            <p:nvPr/>
          </p:nvSpPr>
          <p:spPr>
            <a:xfrm rot="16200000">
              <a:off x="5833480" y="6208707"/>
              <a:ext cx="640080" cy="276871"/>
            </a:xfrm>
            <a:prstGeom prst="rect">
              <a:avLst/>
            </a:prstGeom>
            <a:solidFill>
              <a:srgbClr val="00BCF2"/>
            </a:solidFill>
          </p:spPr>
          <p:txBody>
            <a:bodyPr wrap="square">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defTabSz="895997">
                <a:defRPr/>
              </a:pPr>
              <a:r>
                <a:rPr lang="en-US" sz="1175" b="1" dirty="0">
                  <a:solidFill>
                    <a:srgbClr val="000000"/>
                  </a:solidFill>
                  <a:latin typeface="Segoe UI Semilight"/>
                </a:rPr>
                <a:t>512</a:t>
              </a:r>
              <a:endParaRPr lang="en-US" sz="1175" dirty="0">
                <a:solidFill>
                  <a:srgbClr val="000000"/>
                </a:solidFill>
                <a:latin typeface="Segoe UI Semilight"/>
              </a:endParaRPr>
            </a:p>
          </p:txBody>
        </p:sp>
        <p:sp>
          <p:nvSpPr>
            <p:cNvPr id="107" name="Rectangle 106"/>
            <p:cNvSpPr/>
            <p:nvPr/>
          </p:nvSpPr>
          <p:spPr>
            <a:xfrm rot="16200000">
              <a:off x="6201765" y="6208707"/>
              <a:ext cx="640080" cy="276871"/>
            </a:xfrm>
            <a:prstGeom prst="rect">
              <a:avLst/>
            </a:prstGeom>
            <a:solidFill>
              <a:srgbClr val="00BCF2"/>
            </a:solidFill>
          </p:spPr>
          <p:txBody>
            <a:bodyPr wrap="square">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defTabSz="895997">
                <a:defRPr/>
              </a:pPr>
              <a:r>
                <a:rPr lang="en-US" sz="1175" b="1" dirty="0">
                  <a:solidFill>
                    <a:srgbClr val="000000"/>
                  </a:solidFill>
                  <a:latin typeface="Segoe UI Semilight"/>
                </a:rPr>
                <a:t>1024</a:t>
              </a:r>
              <a:endParaRPr lang="en-US" sz="1175" dirty="0">
                <a:solidFill>
                  <a:srgbClr val="000000"/>
                </a:solidFill>
                <a:latin typeface="Segoe UI Semilight"/>
              </a:endParaRPr>
            </a:p>
          </p:txBody>
        </p:sp>
        <p:cxnSp>
          <p:nvCxnSpPr>
            <p:cNvPr id="109" name="Straight Connector 108"/>
            <p:cNvCxnSpPr/>
            <p:nvPr/>
          </p:nvCxnSpPr>
          <p:spPr>
            <a:xfrm rot="16200000">
              <a:off x="9439075" y="5436191"/>
              <a:ext cx="1013390" cy="2643"/>
            </a:xfrm>
            <a:prstGeom prst="line">
              <a:avLst/>
            </a:prstGeom>
            <a:solidFill>
              <a:srgbClr val="0078D7"/>
            </a:solidFill>
            <a:ln w="6350" cap="flat" cmpd="sng" algn="ctr">
              <a:solidFill>
                <a:schemeClr val="bg1"/>
              </a:solidFill>
              <a:prstDash val="dash"/>
            </a:ln>
            <a:effectLst/>
          </p:spPr>
        </p:cxnSp>
        <p:cxnSp>
          <p:nvCxnSpPr>
            <p:cNvPr id="110" name="Straight Connector 109"/>
            <p:cNvCxnSpPr/>
            <p:nvPr/>
          </p:nvCxnSpPr>
          <p:spPr>
            <a:xfrm rot="16200000">
              <a:off x="9946394" y="5436191"/>
              <a:ext cx="1013390" cy="2643"/>
            </a:xfrm>
            <a:prstGeom prst="line">
              <a:avLst/>
            </a:prstGeom>
            <a:solidFill>
              <a:srgbClr val="0078D7"/>
            </a:solidFill>
            <a:ln w="6350" cap="flat" cmpd="sng" algn="ctr">
              <a:solidFill>
                <a:schemeClr val="bg1"/>
              </a:solidFill>
              <a:prstDash val="dash"/>
            </a:ln>
            <a:effectLst/>
          </p:spPr>
        </p:cxnSp>
        <p:cxnSp>
          <p:nvCxnSpPr>
            <p:cNvPr id="111" name="Straight Connector 110"/>
            <p:cNvCxnSpPr/>
            <p:nvPr/>
          </p:nvCxnSpPr>
          <p:spPr>
            <a:xfrm rot="16200000">
              <a:off x="6394501" y="5436191"/>
              <a:ext cx="1013390" cy="2643"/>
            </a:xfrm>
            <a:prstGeom prst="line">
              <a:avLst/>
            </a:prstGeom>
            <a:solidFill>
              <a:srgbClr val="0078D7"/>
            </a:solidFill>
            <a:ln w="6350" cap="flat" cmpd="sng" algn="ctr">
              <a:solidFill>
                <a:schemeClr val="bg1"/>
              </a:solidFill>
              <a:prstDash val="dash"/>
            </a:ln>
            <a:effectLst/>
          </p:spPr>
        </p:cxnSp>
        <p:cxnSp>
          <p:nvCxnSpPr>
            <p:cNvPr id="112" name="Straight Connector 111"/>
            <p:cNvCxnSpPr/>
            <p:nvPr/>
          </p:nvCxnSpPr>
          <p:spPr>
            <a:xfrm rot="16200000">
              <a:off x="6901159" y="5436191"/>
              <a:ext cx="1013390" cy="2643"/>
            </a:xfrm>
            <a:prstGeom prst="line">
              <a:avLst/>
            </a:prstGeom>
            <a:solidFill>
              <a:srgbClr val="0078D7"/>
            </a:solidFill>
            <a:ln w="6350" cap="flat" cmpd="sng" algn="ctr">
              <a:solidFill>
                <a:schemeClr val="bg1"/>
              </a:solidFill>
              <a:prstDash val="dash"/>
            </a:ln>
            <a:effectLst/>
          </p:spPr>
        </p:cxnSp>
        <p:cxnSp>
          <p:nvCxnSpPr>
            <p:cNvPr id="113" name="Straight Connector 112"/>
            <p:cNvCxnSpPr/>
            <p:nvPr/>
          </p:nvCxnSpPr>
          <p:spPr>
            <a:xfrm rot="16200000">
              <a:off x="7407817" y="5436191"/>
              <a:ext cx="1013390" cy="2643"/>
            </a:xfrm>
            <a:prstGeom prst="line">
              <a:avLst/>
            </a:prstGeom>
            <a:solidFill>
              <a:srgbClr val="0078D7"/>
            </a:solidFill>
            <a:ln w="6350" cap="flat" cmpd="sng" algn="ctr">
              <a:solidFill>
                <a:schemeClr val="bg1"/>
              </a:solidFill>
              <a:prstDash val="dash"/>
            </a:ln>
            <a:effectLst/>
          </p:spPr>
        </p:cxnSp>
        <p:cxnSp>
          <p:nvCxnSpPr>
            <p:cNvPr id="114" name="Straight Connector 113"/>
            <p:cNvCxnSpPr/>
            <p:nvPr/>
          </p:nvCxnSpPr>
          <p:spPr>
            <a:xfrm rot="16200000">
              <a:off x="7914475" y="5436191"/>
              <a:ext cx="1013390" cy="2643"/>
            </a:xfrm>
            <a:prstGeom prst="line">
              <a:avLst/>
            </a:prstGeom>
            <a:solidFill>
              <a:srgbClr val="0078D7"/>
            </a:solidFill>
            <a:ln w="6350" cap="flat" cmpd="sng" algn="ctr">
              <a:solidFill>
                <a:schemeClr val="bg1"/>
              </a:solidFill>
              <a:prstDash val="dash"/>
            </a:ln>
            <a:effectLst/>
          </p:spPr>
        </p:cxnSp>
        <p:cxnSp>
          <p:nvCxnSpPr>
            <p:cNvPr id="115" name="Straight Connector 114"/>
            <p:cNvCxnSpPr/>
            <p:nvPr/>
          </p:nvCxnSpPr>
          <p:spPr>
            <a:xfrm rot="16200000">
              <a:off x="8421794" y="5436191"/>
              <a:ext cx="1013390" cy="2643"/>
            </a:xfrm>
            <a:prstGeom prst="line">
              <a:avLst/>
            </a:prstGeom>
            <a:solidFill>
              <a:srgbClr val="0078D7"/>
            </a:solidFill>
            <a:ln w="6350" cap="flat" cmpd="sng" algn="ctr">
              <a:solidFill>
                <a:schemeClr val="bg1"/>
              </a:solidFill>
              <a:prstDash val="dash"/>
            </a:ln>
            <a:effectLst/>
          </p:spPr>
        </p:cxnSp>
        <p:cxnSp>
          <p:nvCxnSpPr>
            <p:cNvPr id="116" name="Straight Connector 115"/>
            <p:cNvCxnSpPr/>
            <p:nvPr/>
          </p:nvCxnSpPr>
          <p:spPr>
            <a:xfrm rot="16200000">
              <a:off x="8929113" y="5436191"/>
              <a:ext cx="1013390" cy="2643"/>
            </a:xfrm>
            <a:prstGeom prst="line">
              <a:avLst/>
            </a:prstGeom>
            <a:solidFill>
              <a:srgbClr val="0078D7"/>
            </a:solidFill>
            <a:ln w="6350" cap="flat" cmpd="sng" algn="ctr">
              <a:solidFill>
                <a:schemeClr val="bg1"/>
              </a:solidFill>
              <a:prstDash val="dash"/>
            </a:ln>
            <a:effectLst/>
          </p:spPr>
        </p:cxnSp>
        <p:cxnSp>
          <p:nvCxnSpPr>
            <p:cNvPr id="117" name="Straight Connector 116"/>
            <p:cNvCxnSpPr/>
            <p:nvPr/>
          </p:nvCxnSpPr>
          <p:spPr>
            <a:xfrm rot="16200000">
              <a:off x="10453713" y="5436191"/>
              <a:ext cx="1013390" cy="2643"/>
            </a:xfrm>
            <a:prstGeom prst="line">
              <a:avLst/>
            </a:prstGeom>
            <a:solidFill>
              <a:srgbClr val="0078D7"/>
            </a:solidFill>
            <a:ln w="6350" cap="flat" cmpd="sng" algn="ctr">
              <a:solidFill>
                <a:schemeClr val="bg1"/>
              </a:solidFill>
              <a:prstDash val="dash"/>
            </a:ln>
            <a:effectLst/>
          </p:spPr>
        </p:cxnSp>
        <p:cxnSp>
          <p:nvCxnSpPr>
            <p:cNvPr id="118" name="Straight Connector 117"/>
            <p:cNvCxnSpPr/>
            <p:nvPr/>
          </p:nvCxnSpPr>
          <p:spPr>
            <a:xfrm rot="16200000">
              <a:off x="10961032" y="5436191"/>
              <a:ext cx="1013390" cy="2643"/>
            </a:xfrm>
            <a:prstGeom prst="line">
              <a:avLst/>
            </a:prstGeom>
            <a:solidFill>
              <a:srgbClr val="0078D7"/>
            </a:solidFill>
            <a:ln w="6350" cap="flat" cmpd="sng" algn="ctr">
              <a:solidFill>
                <a:schemeClr val="bg1"/>
              </a:solidFill>
              <a:prstDash val="dash"/>
            </a:ln>
            <a:effectLst/>
          </p:spPr>
        </p:cxnSp>
        <p:sp>
          <p:nvSpPr>
            <p:cNvPr id="119" name="Rectangle 118"/>
            <p:cNvSpPr/>
            <p:nvPr/>
          </p:nvSpPr>
          <p:spPr>
            <a:xfrm rot="16200000">
              <a:off x="6570050" y="6208707"/>
              <a:ext cx="640080" cy="276871"/>
            </a:xfrm>
            <a:prstGeom prst="rect">
              <a:avLst/>
            </a:prstGeom>
            <a:solidFill>
              <a:srgbClr val="00BCF2"/>
            </a:solidFill>
          </p:spPr>
          <p:txBody>
            <a:bodyPr wrap="square">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defTabSz="895997">
                <a:defRPr/>
              </a:pPr>
              <a:r>
                <a:rPr lang="en-US" sz="1175" b="1" dirty="0">
                  <a:solidFill>
                    <a:srgbClr val="000000"/>
                  </a:solidFill>
                  <a:latin typeface="Segoe UI Semilight"/>
                </a:rPr>
                <a:t>1536</a:t>
              </a:r>
              <a:endParaRPr lang="en-US" sz="1175" dirty="0">
                <a:solidFill>
                  <a:srgbClr val="000000"/>
                </a:solidFill>
                <a:latin typeface="Segoe UI Semilight"/>
              </a:endParaRPr>
            </a:p>
          </p:txBody>
        </p:sp>
        <p:sp>
          <p:nvSpPr>
            <p:cNvPr id="120" name="Rectangle 119"/>
            <p:cNvSpPr/>
            <p:nvPr/>
          </p:nvSpPr>
          <p:spPr>
            <a:xfrm rot="16200000">
              <a:off x="6938335" y="6208707"/>
              <a:ext cx="640080" cy="276871"/>
            </a:xfrm>
            <a:prstGeom prst="rect">
              <a:avLst/>
            </a:prstGeom>
            <a:solidFill>
              <a:srgbClr val="00BCF2"/>
            </a:solidFill>
          </p:spPr>
          <p:txBody>
            <a:bodyPr wrap="square">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defTabSz="895997">
                <a:defRPr/>
              </a:pPr>
              <a:r>
                <a:rPr lang="en-US" sz="1175" b="1" dirty="0">
                  <a:solidFill>
                    <a:srgbClr val="000000"/>
                  </a:solidFill>
                  <a:latin typeface="Segoe UI Semilight"/>
                </a:rPr>
                <a:t>2048</a:t>
              </a:r>
              <a:endParaRPr lang="en-US" sz="1175" dirty="0">
                <a:solidFill>
                  <a:srgbClr val="000000"/>
                </a:solidFill>
                <a:latin typeface="Segoe UI Semilight"/>
              </a:endParaRPr>
            </a:p>
          </p:txBody>
        </p:sp>
        <p:sp>
          <p:nvSpPr>
            <p:cNvPr id="121" name="Rectangle 120"/>
            <p:cNvSpPr/>
            <p:nvPr/>
          </p:nvSpPr>
          <p:spPr>
            <a:xfrm rot="16200000">
              <a:off x="7306621" y="6208707"/>
              <a:ext cx="640080" cy="276871"/>
            </a:xfrm>
            <a:prstGeom prst="rect">
              <a:avLst/>
            </a:prstGeom>
            <a:solidFill>
              <a:srgbClr val="00BCF2"/>
            </a:solidFill>
          </p:spPr>
          <p:txBody>
            <a:bodyPr wrap="square">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defTabSz="895997">
                <a:defRPr/>
              </a:pPr>
              <a:r>
                <a:rPr lang="en-US" sz="1175" b="1" dirty="0">
                  <a:solidFill>
                    <a:srgbClr val="000000"/>
                  </a:solidFill>
                  <a:latin typeface="Segoe UI Semilight"/>
                </a:rPr>
                <a:t>2560</a:t>
              </a:r>
              <a:endParaRPr lang="en-US" sz="1175" dirty="0">
                <a:solidFill>
                  <a:srgbClr val="000000"/>
                </a:solidFill>
                <a:latin typeface="Segoe UI Semilight"/>
              </a:endParaRPr>
            </a:p>
          </p:txBody>
        </p:sp>
        <p:sp>
          <p:nvSpPr>
            <p:cNvPr id="62" name="Rectangle 61">
              <a:extLst>
                <a:ext uri="{FF2B5EF4-FFF2-40B4-BE49-F238E27FC236}">
                  <a16:creationId xmlns:a16="http://schemas.microsoft.com/office/drawing/2014/main" id="{B5609196-1911-4516-9A15-053136C1B6DD}"/>
                </a:ext>
              </a:extLst>
            </p:cNvPr>
            <p:cNvSpPr/>
            <p:nvPr/>
          </p:nvSpPr>
          <p:spPr>
            <a:xfrm>
              <a:off x="5887219" y="4937760"/>
              <a:ext cx="743434" cy="1006447"/>
            </a:xfrm>
            <a:prstGeom prst="rect">
              <a:avLst/>
            </a:prstGeom>
            <a:solidFill>
              <a:srgbClr val="107C10">
                <a:alpha val="50000"/>
              </a:srgbClr>
            </a:solidFill>
            <a:ln w="9525" cap="flat" cmpd="sng" algn="ctr">
              <a:noFill/>
              <a:prstDash val="solid"/>
              <a:headEnd type="none" w="med" len="med"/>
              <a:tailEnd type="none" w="med" len="med"/>
            </a:ln>
            <a:effectLst/>
          </p:spPr>
          <p:txBody>
            <a:bodyPr vert="horz" wrap="square" lIns="87853" tIns="43926" rIns="87853" bIns="43926"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78262">
                <a:defRPr/>
              </a:pPr>
              <a:endParaRPr lang="en-US" sz="2210" dirty="0">
                <a:solidFill>
                  <a:srgbClr val="FFFFFF"/>
                </a:solidFill>
                <a:latin typeface="Segoe UI"/>
              </a:endParaRPr>
            </a:p>
          </p:txBody>
        </p:sp>
        <p:sp>
          <p:nvSpPr>
            <p:cNvPr id="63" name="Rectangle 62">
              <a:extLst>
                <a:ext uri="{FF2B5EF4-FFF2-40B4-BE49-F238E27FC236}">
                  <a16:creationId xmlns:a16="http://schemas.microsoft.com/office/drawing/2014/main" id="{B38DEAAB-ED94-4D93-AD10-9B75C3BCCAFF}"/>
                </a:ext>
              </a:extLst>
            </p:cNvPr>
            <p:cNvSpPr/>
            <p:nvPr/>
          </p:nvSpPr>
          <p:spPr>
            <a:xfrm>
              <a:off x="6901197" y="4937760"/>
              <a:ext cx="258643" cy="1006447"/>
            </a:xfrm>
            <a:prstGeom prst="rect">
              <a:avLst/>
            </a:prstGeom>
            <a:solidFill>
              <a:srgbClr val="7030A0">
                <a:alpha val="50000"/>
              </a:srgbClr>
            </a:solidFill>
            <a:ln w="9525" cap="flat" cmpd="sng" algn="ctr">
              <a:noFill/>
              <a:prstDash val="solid"/>
              <a:headEnd type="none" w="med" len="med"/>
              <a:tailEnd type="none" w="med" len="med"/>
            </a:ln>
            <a:effectLst/>
          </p:spPr>
          <p:txBody>
            <a:bodyPr vert="horz" wrap="square" lIns="87853" tIns="43926" rIns="87853" bIns="43926"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78262">
                <a:defRPr/>
              </a:pPr>
              <a:endParaRPr lang="en-US" sz="2210" dirty="0">
                <a:solidFill>
                  <a:srgbClr val="FFFFFF"/>
                </a:solidFill>
                <a:latin typeface="Segoe UI"/>
              </a:endParaRPr>
            </a:p>
          </p:txBody>
        </p:sp>
        <p:sp>
          <p:nvSpPr>
            <p:cNvPr id="64" name="Rectangle 63">
              <a:extLst>
                <a:ext uri="{FF2B5EF4-FFF2-40B4-BE49-F238E27FC236}">
                  <a16:creationId xmlns:a16="http://schemas.microsoft.com/office/drawing/2014/main" id="{0175CE9C-3F4E-4605-AAD6-48A345E42506}"/>
                </a:ext>
              </a:extLst>
            </p:cNvPr>
            <p:cNvSpPr/>
            <p:nvPr/>
          </p:nvSpPr>
          <p:spPr>
            <a:xfrm>
              <a:off x="8161205" y="4937760"/>
              <a:ext cx="258643" cy="1006447"/>
            </a:xfrm>
            <a:prstGeom prst="rect">
              <a:avLst/>
            </a:prstGeom>
            <a:solidFill>
              <a:srgbClr val="FF8C00">
                <a:alpha val="50000"/>
              </a:srgbClr>
            </a:solidFill>
            <a:ln w="9525" cap="flat" cmpd="sng" algn="ctr">
              <a:noFill/>
              <a:prstDash val="solid"/>
              <a:headEnd type="none" w="med" len="med"/>
              <a:tailEnd type="none" w="med" len="med"/>
            </a:ln>
            <a:effectLst/>
          </p:spPr>
          <p:txBody>
            <a:bodyPr vert="horz" wrap="square" lIns="87853" tIns="43926" rIns="87853" bIns="43926"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78262">
                <a:defRPr/>
              </a:pPr>
              <a:endParaRPr lang="en-US" sz="2210" dirty="0">
                <a:solidFill>
                  <a:srgbClr val="FFFFFF"/>
                </a:solidFill>
                <a:latin typeface="Segoe UI"/>
              </a:endParaRPr>
            </a:p>
          </p:txBody>
        </p:sp>
        <p:sp>
          <p:nvSpPr>
            <p:cNvPr id="14" name="Rectangle 13">
              <a:extLst>
                <a:ext uri="{FF2B5EF4-FFF2-40B4-BE49-F238E27FC236}">
                  <a16:creationId xmlns:a16="http://schemas.microsoft.com/office/drawing/2014/main" id="{8D44B082-28BA-4FC4-910C-2669F46F0BEB}"/>
                </a:ext>
              </a:extLst>
            </p:cNvPr>
            <p:cNvSpPr/>
            <p:nvPr/>
          </p:nvSpPr>
          <p:spPr>
            <a:xfrm>
              <a:off x="10553052" y="5222411"/>
              <a:ext cx="1319977" cy="430887"/>
            </a:xfrm>
            <a:prstGeom prst="rect">
              <a:avLst/>
            </a:prstGeom>
            <a:solidFill>
              <a:schemeClr val="accent1"/>
            </a:solidFill>
          </p:spPr>
          <p:txBody>
            <a:bodyPr wrap="none" lIns="0" tIns="0" rIns="0" bIns="0">
              <a:spAutoFit/>
            </a:bodyPr>
            <a:lstStyle/>
            <a:p>
              <a:pPr algn="r" defTabSz="895739">
                <a:defRPr/>
              </a:pPr>
              <a:r>
                <a:rPr lang="en-US" sz="1372" dirty="0">
                  <a:solidFill>
                    <a:srgbClr val="FFFFFF"/>
                  </a:solidFill>
                  <a:latin typeface="Segoe UI"/>
                </a:rPr>
                <a:t>Sparse File </a:t>
              </a:r>
            </a:p>
            <a:p>
              <a:pPr algn="r" defTabSz="895739">
                <a:defRPr/>
              </a:pPr>
              <a:r>
                <a:rPr lang="en-US" sz="1372" dirty="0">
                  <a:solidFill>
                    <a:srgbClr val="FFFFFF"/>
                  </a:solidFill>
                  <a:latin typeface="Segoe UI"/>
                </a:rPr>
                <a:t>512 byte aligned</a:t>
              </a:r>
            </a:p>
          </p:txBody>
        </p:sp>
      </p:grpSp>
    </p:spTree>
    <p:extLst>
      <p:ext uri="{BB962C8B-B14F-4D97-AF65-F5344CB8AC3E}">
        <p14:creationId xmlns:p14="http://schemas.microsoft.com/office/powerpoint/2010/main" val="454409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Azure Storage Offerings</a:t>
            </a:r>
          </a:p>
        </p:txBody>
      </p:sp>
      <p:sp>
        <p:nvSpPr>
          <p:cNvPr id="28" name="Rectangle 27"/>
          <p:cNvSpPr/>
          <p:nvPr/>
        </p:nvSpPr>
        <p:spPr bwMode="auto">
          <a:xfrm>
            <a:off x="973240" y="1574618"/>
            <a:ext cx="149006" cy="171353"/>
          </a:xfrm>
          <a:prstGeom prst="rect">
            <a:avLst/>
          </a:prstGeom>
          <a:noFill/>
          <a:ln w="3175">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2846" tIns="42846" rIns="42846" bIns="42846" numCol="1" spcCol="0" rtlCol="0" fromWordArt="0" anchor="ctr" anchorCtr="0" forceAA="0" compatLnSpc="1">
            <a:prstTxWarp prst="textNoShape">
              <a:avLst/>
            </a:prstTxWarp>
            <a:noAutofit/>
          </a:bodyPr>
          <a:lstStyle/>
          <a:p>
            <a:pPr algn="ctr" defTabSz="856605" fontAlgn="base">
              <a:spcBef>
                <a:spcPct val="0"/>
              </a:spcBef>
              <a:spcAft>
                <a:spcPct val="0"/>
              </a:spcAft>
              <a:defRPr/>
            </a:pPr>
            <a:endParaRPr lang="en-US" sz="16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p:cNvGrpSpPr/>
          <p:nvPr/>
        </p:nvGrpSpPr>
        <p:grpSpPr>
          <a:xfrm>
            <a:off x="448213" y="1261093"/>
            <a:ext cx="11365721" cy="1190050"/>
            <a:chOff x="361556" y="853219"/>
            <a:chExt cx="11484722" cy="1227507"/>
          </a:xfrm>
        </p:grpSpPr>
        <p:sp>
          <p:nvSpPr>
            <p:cNvPr id="26" name="Rectangle 25"/>
            <p:cNvSpPr/>
            <p:nvPr/>
          </p:nvSpPr>
          <p:spPr bwMode="auto">
            <a:xfrm>
              <a:off x="4973781" y="853219"/>
              <a:ext cx="2214938" cy="1227507"/>
            </a:xfrm>
            <a:prstGeom prst="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56605" fontAlgn="base">
                <a:spcBef>
                  <a:spcPct val="0"/>
                </a:spcBef>
                <a:spcAft>
                  <a:spcPct val="0"/>
                </a:spcAft>
                <a:defRPr/>
              </a:pPr>
              <a:r>
                <a:rPr lang="en-US" sz="3137" dirty="0">
                  <a:solidFill>
                    <a:srgbClr val="FFFFFF"/>
                  </a:solidFill>
                  <a:latin typeface="Segoe UI Light"/>
                  <a:cs typeface="Segoe UI" pitchFamily="34" charset="0"/>
                </a:rPr>
                <a:t>Blobs</a:t>
              </a:r>
            </a:p>
            <a:p>
              <a:pPr defTabSz="856605" fontAlgn="base">
                <a:spcBef>
                  <a:spcPct val="0"/>
                </a:spcBef>
                <a:spcAft>
                  <a:spcPct val="0"/>
                </a:spcAft>
                <a:defRPr/>
              </a:pPr>
              <a:r>
                <a:rPr lang="en-US" sz="1372" dirty="0">
                  <a:solidFill>
                    <a:srgbClr val="FFFFFF"/>
                  </a:solidFill>
                  <a:latin typeface="Segoe UI Semilight"/>
                  <a:cs typeface="Segoe UI" pitchFamily="34" charset="0"/>
                </a:rPr>
                <a:t>“Highly scalable, REST based cloud object store”</a:t>
              </a:r>
            </a:p>
          </p:txBody>
        </p:sp>
        <p:sp>
          <p:nvSpPr>
            <p:cNvPr id="29" name="Rectangle 28"/>
            <p:cNvSpPr/>
            <p:nvPr/>
          </p:nvSpPr>
          <p:spPr bwMode="auto">
            <a:xfrm>
              <a:off x="361556" y="853219"/>
              <a:ext cx="2252479" cy="1227507"/>
            </a:xfrm>
            <a:prstGeom prst="rect">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56605" fontAlgn="base">
                <a:spcBef>
                  <a:spcPct val="0"/>
                </a:spcBef>
                <a:spcAft>
                  <a:spcPct val="0"/>
                </a:spcAft>
                <a:defRPr/>
              </a:pPr>
              <a:r>
                <a:rPr lang="en-US" sz="3137" dirty="0">
                  <a:solidFill>
                    <a:srgbClr val="FFFFFF"/>
                  </a:solidFill>
                  <a:latin typeface="Segoe UI Light"/>
                  <a:ea typeface="Segoe UI" pitchFamily="34" charset="0"/>
                  <a:cs typeface="Segoe UI" pitchFamily="34" charset="0"/>
                </a:rPr>
                <a:t>Queues</a:t>
              </a:r>
            </a:p>
            <a:p>
              <a:pPr defTabSz="856605" fontAlgn="base">
                <a:spcBef>
                  <a:spcPct val="0"/>
                </a:spcBef>
                <a:spcAft>
                  <a:spcPct val="0"/>
                </a:spcAft>
                <a:defRPr/>
              </a:pPr>
              <a:r>
                <a:rPr lang="en-US" sz="1372" dirty="0">
                  <a:solidFill>
                    <a:srgbClr val="FFFFFF"/>
                  </a:solidFill>
                  <a:latin typeface="Segoe UI Semilight"/>
                  <a:ea typeface="Segoe UI" pitchFamily="34" charset="0"/>
                  <a:cs typeface="Segoe UI" pitchFamily="34" charset="0"/>
                </a:rPr>
                <a:t>“Reliable messaging at scale for cloud services”</a:t>
              </a:r>
              <a:endParaRPr lang="en-US" sz="1100" dirty="0">
                <a:solidFill>
                  <a:srgbClr val="FFFFFF"/>
                </a:solidFill>
                <a:latin typeface="Segoe UI Semilight"/>
                <a:ea typeface="Segoe UI" pitchFamily="34" charset="0"/>
                <a:cs typeface="Segoe UI" pitchFamily="34" charset="0"/>
              </a:endParaRPr>
            </a:p>
          </p:txBody>
        </p:sp>
        <p:sp>
          <p:nvSpPr>
            <p:cNvPr id="31" name="Rectangle 30"/>
            <p:cNvSpPr/>
            <p:nvPr/>
          </p:nvSpPr>
          <p:spPr bwMode="auto">
            <a:xfrm>
              <a:off x="2683656" y="853219"/>
              <a:ext cx="2214938" cy="1227507"/>
            </a:xfrm>
            <a:prstGeom prst="rect">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56605" fontAlgn="base">
                <a:spcBef>
                  <a:spcPct val="0"/>
                </a:spcBef>
                <a:spcAft>
                  <a:spcPct val="0"/>
                </a:spcAft>
                <a:defRPr/>
              </a:pPr>
              <a:r>
                <a:rPr lang="en-US" sz="3137" dirty="0">
                  <a:solidFill>
                    <a:srgbClr val="FFFFFF"/>
                  </a:solidFill>
                  <a:latin typeface="Segoe UI Light"/>
                  <a:cs typeface="Segoe UI" pitchFamily="34" charset="0"/>
                </a:rPr>
                <a:t>Tables</a:t>
              </a:r>
            </a:p>
            <a:p>
              <a:pPr defTabSz="856605" fontAlgn="base">
                <a:spcBef>
                  <a:spcPct val="0"/>
                </a:spcBef>
                <a:spcAft>
                  <a:spcPct val="0"/>
                </a:spcAft>
                <a:defRPr/>
              </a:pPr>
              <a:r>
                <a:rPr lang="en-US" sz="1372" dirty="0">
                  <a:solidFill>
                    <a:srgbClr val="FFFFFF"/>
                  </a:solidFill>
                  <a:latin typeface="Segoe UI Semilight"/>
                  <a:cs typeface="Segoe UI" pitchFamily="34" charset="0"/>
                </a:rPr>
                <a:t>“Massive auto-scaling NoSQL data store”</a:t>
              </a:r>
              <a:endParaRPr lang="en-US" sz="1600" dirty="0">
                <a:solidFill>
                  <a:srgbClr val="FFFFFF"/>
                </a:solidFill>
                <a:latin typeface="Segoe UI Semilight"/>
                <a:ea typeface="Segoe UI" pitchFamily="34" charset="0"/>
                <a:cs typeface="Segoe UI" pitchFamily="34" charset="0"/>
              </a:endParaRPr>
            </a:p>
          </p:txBody>
        </p:sp>
        <p:sp>
          <p:nvSpPr>
            <p:cNvPr id="10" name="Rectangle 9"/>
            <p:cNvSpPr/>
            <p:nvPr/>
          </p:nvSpPr>
          <p:spPr bwMode="auto">
            <a:xfrm>
              <a:off x="9631340" y="853219"/>
              <a:ext cx="2214938" cy="1227507"/>
            </a:xfrm>
            <a:prstGeom prst="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56605" fontAlgn="base">
                <a:spcBef>
                  <a:spcPct val="0"/>
                </a:spcBef>
                <a:spcAft>
                  <a:spcPct val="0"/>
                </a:spcAft>
                <a:defRPr/>
              </a:pPr>
              <a:r>
                <a:rPr lang="en-US" sz="3137" dirty="0">
                  <a:solidFill>
                    <a:srgbClr val="FFFFFF"/>
                  </a:solidFill>
                  <a:latin typeface="Segoe UI Light"/>
                  <a:cs typeface="Segoe UI" pitchFamily="34" charset="0"/>
                </a:rPr>
                <a:t>Files</a:t>
              </a:r>
            </a:p>
            <a:p>
              <a:pPr defTabSz="856605" fontAlgn="base">
                <a:spcBef>
                  <a:spcPct val="0"/>
                </a:spcBef>
                <a:spcAft>
                  <a:spcPct val="0"/>
                </a:spcAft>
                <a:defRPr/>
              </a:pPr>
              <a:r>
                <a:rPr lang="en-US" sz="1372" dirty="0">
                  <a:solidFill>
                    <a:srgbClr val="FFFFFF"/>
                  </a:solidFill>
                  <a:latin typeface="Segoe UI Semilight"/>
                  <a:cs typeface="Segoe UI" pitchFamily="34" charset="0"/>
                </a:rPr>
                <a:t>“File share like access to Azure storage”</a:t>
              </a:r>
            </a:p>
          </p:txBody>
        </p:sp>
        <p:sp>
          <p:nvSpPr>
            <p:cNvPr id="11" name="Rectangle 10"/>
            <p:cNvSpPr/>
            <p:nvPr/>
          </p:nvSpPr>
          <p:spPr bwMode="auto">
            <a:xfrm>
              <a:off x="7327961" y="853219"/>
              <a:ext cx="2214938" cy="1227507"/>
            </a:xfrm>
            <a:prstGeom prst="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t" anchorCtr="0" forceAA="0" compatLnSpc="1">
              <a:prstTxWarp prst="textNoShape">
                <a:avLst/>
              </a:prstTxWarp>
              <a:noAutofit/>
            </a:bodyPr>
            <a:lstStyle/>
            <a:p>
              <a:pPr defTabSz="856605" fontAlgn="base">
                <a:spcBef>
                  <a:spcPct val="0"/>
                </a:spcBef>
                <a:spcAft>
                  <a:spcPct val="0"/>
                </a:spcAft>
                <a:defRPr/>
              </a:pPr>
              <a:r>
                <a:rPr lang="en-US" sz="3137" dirty="0">
                  <a:solidFill>
                    <a:srgbClr val="FFFFFF"/>
                  </a:solidFill>
                  <a:latin typeface="Segoe UI Light"/>
                  <a:cs typeface="Segoe UI" pitchFamily="34" charset="0"/>
                </a:rPr>
                <a:t>Disks</a:t>
              </a:r>
            </a:p>
            <a:p>
              <a:pPr defTabSz="856605" fontAlgn="base">
                <a:spcBef>
                  <a:spcPct val="0"/>
                </a:spcBef>
                <a:spcAft>
                  <a:spcPct val="0"/>
                </a:spcAft>
                <a:defRPr/>
              </a:pPr>
              <a:r>
                <a:rPr lang="en-US" sz="1372" dirty="0">
                  <a:solidFill>
                    <a:srgbClr val="FFFFFF"/>
                  </a:solidFill>
                  <a:latin typeface="Segoe UI Semilight"/>
                  <a:cs typeface="Segoe UI" pitchFamily="34" charset="0"/>
                </a:rPr>
                <a:t>“Persistent disks for Azure IaaS VMs”</a:t>
              </a:r>
            </a:p>
          </p:txBody>
        </p:sp>
      </p:grpSp>
      <p:sp>
        <p:nvSpPr>
          <p:cNvPr id="5" name="Left Brace 4"/>
          <p:cNvSpPr/>
          <p:nvPr/>
        </p:nvSpPr>
        <p:spPr>
          <a:xfrm rot="16200000">
            <a:off x="5992233" y="-3057898"/>
            <a:ext cx="277681" cy="11365721"/>
          </a:xfrm>
          <a:prstGeom prst="leftBrace">
            <a:avLst>
              <a:gd name="adj1" fmla="val 8333"/>
              <a:gd name="adj2" fmla="val 16495"/>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049">
              <a:defRPr/>
            </a:pPr>
            <a:endParaRPr lang="en-US">
              <a:solidFill>
                <a:srgbClr val="FFFFFF"/>
              </a:solidFill>
              <a:latin typeface="Segoe UI"/>
            </a:endParaRPr>
          </a:p>
        </p:txBody>
      </p:sp>
      <p:sp>
        <p:nvSpPr>
          <p:cNvPr id="18" name="Left Brace 17">
            <a:extLst>
              <a:ext uri="{FF2B5EF4-FFF2-40B4-BE49-F238E27FC236}">
                <a16:creationId xmlns:a16="http://schemas.microsoft.com/office/drawing/2014/main" id="{43570766-E094-474F-BE5E-4EFD5E567345}"/>
              </a:ext>
            </a:extLst>
          </p:cNvPr>
          <p:cNvSpPr/>
          <p:nvPr/>
        </p:nvSpPr>
        <p:spPr>
          <a:xfrm rot="16200000">
            <a:off x="8289322" y="-573372"/>
            <a:ext cx="277681" cy="6771543"/>
          </a:xfrm>
          <a:prstGeom prst="leftBrace">
            <a:avLst>
              <a:gd name="adj1" fmla="val 8333"/>
              <a:gd name="adj2" fmla="val 50256"/>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914049">
              <a:defRPr/>
            </a:pPr>
            <a:endParaRPr lang="en-US">
              <a:solidFill>
                <a:srgbClr val="FFFFFF"/>
              </a:solidFill>
              <a:latin typeface="Segoe UI"/>
            </a:endParaRPr>
          </a:p>
        </p:txBody>
      </p:sp>
      <p:sp>
        <p:nvSpPr>
          <p:cNvPr id="19" name="TextBox 18">
            <a:extLst>
              <a:ext uri="{FF2B5EF4-FFF2-40B4-BE49-F238E27FC236}">
                <a16:creationId xmlns:a16="http://schemas.microsoft.com/office/drawing/2014/main" id="{582B93DA-1D17-4AFC-AC88-57F5F3F135B3}"/>
              </a:ext>
            </a:extLst>
          </p:cNvPr>
          <p:cNvSpPr txBox="1"/>
          <p:nvPr/>
        </p:nvSpPr>
        <p:spPr>
          <a:xfrm>
            <a:off x="1231939" y="2851007"/>
            <a:ext cx="2184177" cy="190087"/>
          </a:xfrm>
          <a:prstGeom prst="rect">
            <a:avLst/>
          </a:prstGeom>
          <a:noFill/>
        </p:spPr>
        <p:txBody>
          <a:bodyPr wrap="square" lIns="0" tIns="0" rIns="0" bIns="0" rtlCol="0">
            <a:spAutoFit/>
          </a:bodyPr>
          <a:lstStyle/>
          <a:p>
            <a:pPr algn="ctr" defTabSz="840135">
              <a:lnSpc>
                <a:spcPct val="90000"/>
              </a:lnSpc>
              <a:spcAft>
                <a:spcPts val="540"/>
              </a:spcAft>
              <a:defRPr/>
            </a:pPr>
            <a:r>
              <a:rPr lang="en-US" sz="1372" dirty="0">
                <a:solidFill>
                  <a:srgbClr val="FFFFFF"/>
                </a:solidFill>
                <a:latin typeface="Segoe UI Semibold" panose="020B0702040204020203" pitchFamily="34" charset="0"/>
                <a:cs typeface="Segoe UI Semibold" panose="020B0702040204020203" pitchFamily="34" charset="0"/>
              </a:rPr>
              <a:t>Code against (REST API)</a:t>
            </a:r>
          </a:p>
        </p:txBody>
      </p:sp>
      <p:sp>
        <p:nvSpPr>
          <p:cNvPr id="20" name="TextBox 19">
            <a:extLst>
              <a:ext uri="{FF2B5EF4-FFF2-40B4-BE49-F238E27FC236}">
                <a16:creationId xmlns:a16="http://schemas.microsoft.com/office/drawing/2014/main" id="{AD6CCB2F-B1BE-4329-9549-4EF665CF43CE}"/>
              </a:ext>
            </a:extLst>
          </p:cNvPr>
          <p:cNvSpPr txBox="1"/>
          <p:nvPr/>
        </p:nvSpPr>
        <p:spPr>
          <a:xfrm>
            <a:off x="6807280" y="3002098"/>
            <a:ext cx="3241765" cy="190087"/>
          </a:xfrm>
          <a:prstGeom prst="rect">
            <a:avLst/>
          </a:prstGeom>
          <a:noFill/>
        </p:spPr>
        <p:txBody>
          <a:bodyPr wrap="square" lIns="0" tIns="0" rIns="0" bIns="0" rtlCol="0">
            <a:spAutoFit/>
          </a:bodyPr>
          <a:lstStyle>
            <a:defPPr>
              <a:defRPr lang="en-US"/>
            </a:defPPr>
            <a:lvl1pPr algn="ctr" defTabSz="857018">
              <a:lnSpc>
                <a:spcPct val="90000"/>
              </a:lnSpc>
              <a:spcAft>
                <a:spcPts val="551"/>
              </a:spcAft>
              <a:defRPr sz="1400">
                <a:solidFill>
                  <a:srgbClr val="FFFFFF"/>
                </a:solidFill>
                <a:latin typeface="Segoe UI Semibold" panose="020B0702040204020203" pitchFamily="34" charset="0"/>
                <a:cs typeface="Segoe UI Semibold" panose="020B0702040204020203" pitchFamily="34" charset="0"/>
              </a:defRPr>
            </a:lvl1pPr>
          </a:lstStyle>
          <a:p>
            <a:pPr defTabSz="840135">
              <a:spcAft>
                <a:spcPts val="540"/>
              </a:spcAft>
              <a:defRPr/>
            </a:pPr>
            <a:r>
              <a:rPr lang="en-US" sz="1372" dirty="0"/>
              <a:t>Use on Windows &amp; Linux VMs</a:t>
            </a:r>
          </a:p>
        </p:txBody>
      </p:sp>
      <p:sp>
        <p:nvSpPr>
          <p:cNvPr id="21" name="TextBox 20">
            <a:extLst>
              <a:ext uri="{FF2B5EF4-FFF2-40B4-BE49-F238E27FC236}">
                <a16:creationId xmlns:a16="http://schemas.microsoft.com/office/drawing/2014/main" id="{6A4BF574-0F6A-4573-A411-EE5C0CEC72C8}"/>
              </a:ext>
            </a:extLst>
          </p:cNvPr>
          <p:cNvSpPr txBox="1"/>
          <p:nvPr/>
        </p:nvSpPr>
        <p:spPr>
          <a:xfrm>
            <a:off x="448212" y="3441011"/>
            <a:ext cx="11296143" cy="3100849"/>
          </a:xfrm>
          <a:prstGeom prst="rect">
            <a:avLst/>
          </a:prstGeom>
          <a:noFill/>
        </p:spPr>
        <p:txBody>
          <a:bodyPr wrap="square" lIns="0" tIns="0" rIns="0" bIns="0" rtlCol="0">
            <a:spAutoFit/>
          </a:bodyPr>
          <a:lstStyle/>
          <a:p>
            <a:pPr marL="224097" indent="-224097" defTabSz="840135">
              <a:spcBef>
                <a:spcPts val="588"/>
              </a:spcBef>
              <a:buFont typeface="Arial" panose="020B0604020202020204" pitchFamily="34" charset="0"/>
              <a:buChar char="•"/>
              <a:defRPr/>
            </a:pPr>
            <a:r>
              <a:rPr lang="en-US" sz="1765" dirty="0">
                <a:solidFill>
                  <a:srgbClr val="FFFFFF"/>
                </a:solidFill>
                <a:latin typeface="Segoe UI Semilight"/>
              </a:rPr>
              <a:t>Foundational building block of the Azure Cloud – Cloud – Azure Data Lake, Azure SQL Data Warehouse, Azure HDInsight, OneDrive, Skype, Xbox,…</a:t>
            </a:r>
          </a:p>
          <a:p>
            <a:pPr marL="224097" indent="-224097" defTabSz="840135">
              <a:spcBef>
                <a:spcPts val="588"/>
              </a:spcBef>
              <a:buFont typeface="Arial" panose="020B0604020202020204" pitchFamily="34" charset="0"/>
              <a:buChar char="•"/>
              <a:defRPr/>
            </a:pPr>
            <a:r>
              <a:rPr lang="en-US" sz="1765" dirty="0">
                <a:solidFill>
                  <a:srgbClr val="FFFFFF"/>
                </a:solidFill>
                <a:latin typeface="Segoe UI Semilight"/>
              </a:rPr>
              <a:t>All storage types are encompassed under the </a:t>
            </a:r>
            <a:r>
              <a:rPr lang="en-US" sz="1765" b="1" dirty="0">
                <a:solidFill>
                  <a:srgbClr val="FFFFFF"/>
                </a:solidFill>
                <a:latin typeface="Segoe UI Semibold" panose="020B0702040204020203" pitchFamily="34" charset="0"/>
                <a:cs typeface="Segoe UI Semibold" panose="020B0702040204020203" pitchFamily="34" charset="0"/>
              </a:rPr>
              <a:t>Storage Account</a:t>
            </a:r>
            <a:r>
              <a:rPr lang="en-US" sz="1765" dirty="0">
                <a:solidFill>
                  <a:srgbClr val="FFFFFF"/>
                </a:solidFill>
                <a:latin typeface="Segoe UI Semibold" panose="020B0702040204020203" pitchFamily="34" charset="0"/>
                <a:cs typeface="Segoe UI Semibold" panose="020B0702040204020203" pitchFamily="34" charset="0"/>
              </a:rPr>
              <a:t> </a:t>
            </a:r>
            <a:r>
              <a:rPr lang="en-US" sz="1765" dirty="0">
                <a:solidFill>
                  <a:srgbClr val="FFFFFF"/>
                </a:solidFill>
                <a:latin typeface="Segoe UI Semilight"/>
              </a:rPr>
              <a:t>service offering. </a:t>
            </a:r>
          </a:p>
          <a:p>
            <a:pPr marL="564911" lvl="1" indent="-283233" defTabSz="840135">
              <a:spcBef>
                <a:spcPts val="294"/>
              </a:spcBef>
              <a:buFont typeface="Segoe UI Semilight" panose="020B0402040204020203" pitchFamily="34" charset="0"/>
              <a:buChar char="–"/>
              <a:defRPr/>
            </a:pPr>
            <a:r>
              <a:rPr lang="en-US" sz="1765" dirty="0">
                <a:solidFill>
                  <a:srgbClr val="FFFFFF"/>
                </a:solidFill>
                <a:latin typeface="Segoe UI Semilight"/>
              </a:rPr>
              <a:t>General Purpose Storage (Magnetic Tape)</a:t>
            </a:r>
          </a:p>
          <a:p>
            <a:pPr marL="564911" lvl="1" indent="-283233" defTabSz="840135">
              <a:spcBef>
                <a:spcPts val="294"/>
              </a:spcBef>
              <a:buFont typeface="Segoe UI Semilight" panose="020B0402040204020203" pitchFamily="34" charset="0"/>
              <a:buChar char="–"/>
              <a:defRPr/>
            </a:pPr>
            <a:r>
              <a:rPr lang="en-US" sz="1765" dirty="0">
                <a:solidFill>
                  <a:srgbClr val="FFFFFF"/>
                </a:solidFill>
                <a:latin typeface="Segoe UI Semilight"/>
              </a:rPr>
              <a:t>Premium Storage (SSD/Low Latency/High IOPS/ Better performance) </a:t>
            </a:r>
          </a:p>
          <a:p>
            <a:pPr marL="224097" indent="-224097" defTabSz="840135">
              <a:spcBef>
                <a:spcPts val="588"/>
              </a:spcBef>
              <a:buFont typeface="Arial" panose="020B0604020202020204" pitchFamily="34" charset="0"/>
              <a:buChar char="•"/>
              <a:defRPr/>
            </a:pPr>
            <a:r>
              <a:rPr lang="en-US" sz="1765" dirty="0">
                <a:solidFill>
                  <a:srgbClr val="FFFFFF"/>
                </a:solidFill>
                <a:latin typeface="Segoe UI Semilight"/>
              </a:rPr>
              <a:t>Hyper Scale: &gt;60 trillion objects, &gt;7 million transactions per second </a:t>
            </a:r>
          </a:p>
          <a:p>
            <a:pPr marL="224097" indent="-224097" defTabSz="840135">
              <a:spcBef>
                <a:spcPts val="588"/>
              </a:spcBef>
              <a:buFont typeface="Arial" panose="020B0604020202020204" pitchFamily="34" charset="0"/>
              <a:buChar char="•"/>
              <a:defRPr/>
            </a:pPr>
            <a:r>
              <a:rPr lang="en-US" sz="1765" dirty="0">
                <a:solidFill>
                  <a:srgbClr val="FFFFFF"/>
                </a:solidFill>
                <a:latin typeface="Segoe UI Semilight"/>
              </a:rPr>
              <a:t>REST based API, multi-platform, open sourced client libraries for many languages (e.g. Java, Python, Node.js, PHP, Ruby, Android, etc.)</a:t>
            </a:r>
          </a:p>
          <a:p>
            <a:pPr marL="224097" indent="-224097" defTabSz="840135">
              <a:spcBef>
                <a:spcPts val="588"/>
              </a:spcBef>
              <a:buFont typeface="Arial" panose="020B0604020202020204" pitchFamily="34" charset="0"/>
              <a:buChar char="•"/>
              <a:defRPr/>
            </a:pPr>
            <a:r>
              <a:rPr lang="en-US" sz="1765" dirty="0">
                <a:solidFill>
                  <a:srgbClr val="FFFFFF"/>
                </a:solidFill>
                <a:latin typeface="Segoe UI Semilight"/>
              </a:rPr>
              <a:t>Strong hybrid story - Azure Stack support and integration with </a:t>
            </a:r>
            <a:r>
              <a:rPr lang="en-US" sz="1765" dirty="0" err="1">
                <a:solidFill>
                  <a:srgbClr val="FFFFFF"/>
                </a:solidFill>
                <a:latin typeface="Segoe UI Semilight"/>
              </a:rPr>
              <a:t>StorSimple</a:t>
            </a:r>
            <a:r>
              <a:rPr lang="en-US" sz="1765" dirty="0">
                <a:solidFill>
                  <a:srgbClr val="FFFFFF"/>
                </a:solidFill>
                <a:latin typeface="Segoe UI Semilight"/>
              </a:rPr>
              <a:t>, Azure Backup and 3</a:t>
            </a:r>
            <a:r>
              <a:rPr lang="en-US" sz="1765" baseline="30000" dirty="0">
                <a:solidFill>
                  <a:srgbClr val="FFFFFF"/>
                </a:solidFill>
                <a:latin typeface="Segoe UI Semilight"/>
              </a:rPr>
              <a:t>rd</a:t>
            </a:r>
            <a:r>
              <a:rPr lang="en-US" sz="1765" dirty="0">
                <a:solidFill>
                  <a:srgbClr val="FFFFFF"/>
                </a:solidFill>
                <a:latin typeface="Segoe UI Semilight"/>
              </a:rPr>
              <a:t> party </a:t>
            </a:r>
            <a:br>
              <a:rPr lang="en-US" sz="1765" dirty="0">
                <a:solidFill>
                  <a:srgbClr val="FFFFFF"/>
                </a:solidFill>
                <a:latin typeface="Segoe UI Semilight"/>
              </a:rPr>
            </a:br>
            <a:r>
              <a:rPr lang="en-US" sz="1765" dirty="0">
                <a:solidFill>
                  <a:srgbClr val="FFFFFF"/>
                </a:solidFill>
                <a:latin typeface="Segoe UI Semilight"/>
              </a:rPr>
              <a:t>storage vendors</a:t>
            </a:r>
          </a:p>
        </p:txBody>
      </p:sp>
    </p:spTree>
    <p:extLst>
      <p:ext uri="{BB962C8B-B14F-4D97-AF65-F5344CB8AC3E}">
        <p14:creationId xmlns:p14="http://schemas.microsoft.com/office/powerpoint/2010/main" val="73781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123A2214-EEC2-4E88-BE66-EE05E4975C96}"/>
              </a:ext>
            </a:extLst>
          </p:cNvPr>
          <p:cNvGrpSpPr/>
          <p:nvPr/>
        </p:nvGrpSpPr>
        <p:grpSpPr>
          <a:xfrm>
            <a:off x="9063396" y="2940762"/>
            <a:ext cx="202734" cy="343184"/>
            <a:chOff x="1036637" y="3649662"/>
            <a:chExt cx="225072" cy="381000"/>
          </a:xfrm>
          <a:solidFill>
            <a:schemeClr val="accent3"/>
          </a:solidFill>
        </p:grpSpPr>
        <p:sp>
          <p:nvSpPr>
            <p:cNvPr id="53" name="Rectangle 52">
              <a:extLst>
                <a:ext uri="{FF2B5EF4-FFF2-40B4-BE49-F238E27FC236}">
                  <a16:creationId xmlns:a16="http://schemas.microsoft.com/office/drawing/2014/main" id="{B24C4653-E5DE-4F22-822F-378BD0422644}"/>
                </a:ext>
              </a:extLst>
            </p:cNvPr>
            <p:cNvSpPr/>
            <p:nvPr/>
          </p:nvSpPr>
          <p:spPr bwMode="auto">
            <a:xfrm>
              <a:off x="1112837" y="3717566"/>
              <a:ext cx="76200" cy="313096"/>
            </a:xfrm>
            <a:prstGeom prst="rect">
              <a:avLst/>
            </a:prstGeom>
            <a:grp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algn="ctr" defTabSz="839804" fontAlgn="base">
                <a:lnSpc>
                  <a:spcPct val="90000"/>
                </a:lnSpc>
                <a:spcBef>
                  <a:spcPct val="0"/>
                </a:spcBef>
                <a:spcAft>
                  <a:spcPct val="0"/>
                </a:spcAft>
                <a:defRPr/>
              </a:pPr>
              <a:endParaRPr lang="en-US" sz="216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Rounded Rectangle 4">
              <a:extLst>
                <a:ext uri="{FF2B5EF4-FFF2-40B4-BE49-F238E27FC236}">
                  <a16:creationId xmlns:a16="http://schemas.microsoft.com/office/drawing/2014/main" id="{14F62E46-E548-4640-9E57-825D84EDF28C}"/>
                </a:ext>
              </a:extLst>
            </p:cNvPr>
            <p:cNvSpPr/>
            <p:nvPr/>
          </p:nvSpPr>
          <p:spPr bwMode="auto">
            <a:xfrm>
              <a:off x="1036637" y="3649662"/>
              <a:ext cx="225072" cy="228600"/>
            </a:xfrm>
            <a:prstGeom prst="roundRect">
              <a:avLst/>
            </a:prstGeom>
            <a:grp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algn="ctr" defTabSz="839804" fontAlgn="base">
                <a:lnSpc>
                  <a:spcPct val="90000"/>
                </a:lnSpc>
                <a:spcBef>
                  <a:spcPct val="0"/>
                </a:spcBef>
                <a:spcAft>
                  <a:spcPct val="0"/>
                </a:spcAft>
                <a:defRPr/>
              </a:pPr>
              <a:endParaRPr lang="en-US" sz="216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622A115A-0F2E-4399-8856-99AB835C7B67}"/>
              </a:ext>
            </a:extLst>
          </p:cNvPr>
          <p:cNvGrpSpPr/>
          <p:nvPr/>
        </p:nvGrpSpPr>
        <p:grpSpPr>
          <a:xfrm>
            <a:off x="8227196" y="2941835"/>
            <a:ext cx="202734" cy="343184"/>
            <a:chOff x="1036637" y="3649662"/>
            <a:chExt cx="225072" cy="381000"/>
          </a:xfrm>
          <a:solidFill>
            <a:schemeClr val="accent3"/>
          </a:solidFill>
        </p:grpSpPr>
        <p:sp>
          <p:nvSpPr>
            <p:cNvPr id="56" name="Rectangle 55">
              <a:extLst>
                <a:ext uri="{FF2B5EF4-FFF2-40B4-BE49-F238E27FC236}">
                  <a16:creationId xmlns:a16="http://schemas.microsoft.com/office/drawing/2014/main" id="{CC3F93DC-1319-4C86-A206-9245C1CA0E1E}"/>
                </a:ext>
              </a:extLst>
            </p:cNvPr>
            <p:cNvSpPr/>
            <p:nvPr/>
          </p:nvSpPr>
          <p:spPr bwMode="auto">
            <a:xfrm>
              <a:off x="1112837" y="3717566"/>
              <a:ext cx="76200" cy="313096"/>
            </a:xfrm>
            <a:prstGeom prst="rect">
              <a:avLst/>
            </a:prstGeom>
            <a:grp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algn="ctr" defTabSz="839804" fontAlgn="base">
                <a:lnSpc>
                  <a:spcPct val="90000"/>
                </a:lnSpc>
                <a:spcBef>
                  <a:spcPct val="0"/>
                </a:spcBef>
                <a:spcAft>
                  <a:spcPct val="0"/>
                </a:spcAft>
                <a:defRPr/>
              </a:pPr>
              <a:endParaRPr lang="en-US" sz="216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Rounded Rectangle 7">
              <a:extLst>
                <a:ext uri="{FF2B5EF4-FFF2-40B4-BE49-F238E27FC236}">
                  <a16:creationId xmlns:a16="http://schemas.microsoft.com/office/drawing/2014/main" id="{ABF18086-CA2D-46E8-A4CD-AD5D8B4E80C0}"/>
                </a:ext>
              </a:extLst>
            </p:cNvPr>
            <p:cNvSpPr/>
            <p:nvPr/>
          </p:nvSpPr>
          <p:spPr bwMode="auto">
            <a:xfrm>
              <a:off x="1036637" y="3649662"/>
              <a:ext cx="225072" cy="228600"/>
            </a:xfrm>
            <a:prstGeom prst="roundRect">
              <a:avLst/>
            </a:prstGeom>
            <a:grp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algn="ctr" defTabSz="839804" fontAlgn="base">
                <a:lnSpc>
                  <a:spcPct val="90000"/>
                </a:lnSpc>
                <a:spcBef>
                  <a:spcPct val="0"/>
                </a:spcBef>
                <a:spcAft>
                  <a:spcPct val="0"/>
                </a:spcAft>
                <a:defRPr/>
              </a:pPr>
              <a:endParaRPr lang="en-US" sz="216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8A643FE-837A-4D62-8B07-1FE3908AED53}"/>
              </a:ext>
            </a:extLst>
          </p:cNvPr>
          <p:cNvGrpSpPr/>
          <p:nvPr/>
        </p:nvGrpSpPr>
        <p:grpSpPr>
          <a:xfrm>
            <a:off x="3348125" y="2933074"/>
            <a:ext cx="202734" cy="343184"/>
            <a:chOff x="1036637" y="3649662"/>
            <a:chExt cx="225072" cy="381000"/>
          </a:xfrm>
          <a:solidFill>
            <a:schemeClr val="accent3"/>
          </a:solidFill>
        </p:grpSpPr>
        <p:sp>
          <p:nvSpPr>
            <p:cNvPr id="59" name="Rectangle 58">
              <a:extLst>
                <a:ext uri="{FF2B5EF4-FFF2-40B4-BE49-F238E27FC236}">
                  <a16:creationId xmlns:a16="http://schemas.microsoft.com/office/drawing/2014/main" id="{CB7A9172-251B-46F4-BCFE-165A89B0FFF8}"/>
                </a:ext>
              </a:extLst>
            </p:cNvPr>
            <p:cNvSpPr/>
            <p:nvPr/>
          </p:nvSpPr>
          <p:spPr bwMode="auto">
            <a:xfrm>
              <a:off x="1112837" y="3717566"/>
              <a:ext cx="76200" cy="313096"/>
            </a:xfrm>
            <a:prstGeom prst="rect">
              <a:avLst/>
            </a:prstGeom>
            <a:grp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algn="ctr" defTabSz="839804" fontAlgn="base">
                <a:lnSpc>
                  <a:spcPct val="90000"/>
                </a:lnSpc>
                <a:spcBef>
                  <a:spcPct val="0"/>
                </a:spcBef>
                <a:spcAft>
                  <a:spcPct val="0"/>
                </a:spcAft>
                <a:defRPr/>
              </a:pPr>
              <a:endParaRPr lang="en-US" sz="216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Rounded Rectangle 10">
              <a:extLst>
                <a:ext uri="{FF2B5EF4-FFF2-40B4-BE49-F238E27FC236}">
                  <a16:creationId xmlns:a16="http://schemas.microsoft.com/office/drawing/2014/main" id="{CEF09FF8-FA2F-44E8-8F13-E254D82CF27D}"/>
                </a:ext>
              </a:extLst>
            </p:cNvPr>
            <p:cNvSpPr/>
            <p:nvPr/>
          </p:nvSpPr>
          <p:spPr bwMode="auto">
            <a:xfrm>
              <a:off x="1036637" y="3649662"/>
              <a:ext cx="225072" cy="228600"/>
            </a:xfrm>
            <a:prstGeom prst="roundRect">
              <a:avLst/>
            </a:prstGeom>
            <a:grp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algn="ctr" defTabSz="839804" fontAlgn="base">
                <a:lnSpc>
                  <a:spcPct val="90000"/>
                </a:lnSpc>
                <a:spcBef>
                  <a:spcPct val="0"/>
                </a:spcBef>
                <a:spcAft>
                  <a:spcPct val="0"/>
                </a:spcAft>
                <a:defRPr/>
              </a:pPr>
              <a:endParaRPr lang="en-US" sz="216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84A5D04C-8D72-463B-9712-730704A0F5F1}"/>
              </a:ext>
            </a:extLst>
          </p:cNvPr>
          <p:cNvGrpSpPr/>
          <p:nvPr/>
        </p:nvGrpSpPr>
        <p:grpSpPr>
          <a:xfrm>
            <a:off x="5114234" y="2941835"/>
            <a:ext cx="202734" cy="343184"/>
            <a:chOff x="1036637" y="3649662"/>
            <a:chExt cx="225072" cy="381000"/>
          </a:xfrm>
          <a:solidFill>
            <a:schemeClr val="accent3"/>
          </a:solidFill>
        </p:grpSpPr>
        <p:sp>
          <p:nvSpPr>
            <p:cNvPr id="62" name="Rectangle 61">
              <a:extLst>
                <a:ext uri="{FF2B5EF4-FFF2-40B4-BE49-F238E27FC236}">
                  <a16:creationId xmlns:a16="http://schemas.microsoft.com/office/drawing/2014/main" id="{9D98DAB9-1A17-46B5-BF67-D28C0C349464}"/>
                </a:ext>
              </a:extLst>
            </p:cNvPr>
            <p:cNvSpPr/>
            <p:nvPr/>
          </p:nvSpPr>
          <p:spPr bwMode="auto">
            <a:xfrm>
              <a:off x="1112837" y="3717566"/>
              <a:ext cx="76200" cy="313096"/>
            </a:xfrm>
            <a:prstGeom prst="rect">
              <a:avLst/>
            </a:prstGeom>
            <a:grp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algn="ctr" defTabSz="839804" fontAlgn="base">
                <a:lnSpc>
                  <a:spcPct val="90000"/>
                </a:lnSpc>
                <a:spcBef>
                  <a:spcPct val="0"/>
                </a:spcBef>
                <a:spcAft>
                  <a:spcPct val="0"/>
                </a:spcAft>
                <a:defRPr/>
              </a:pPr>
              <a:endParaRPr lang="en-US" sz="216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3" name="Rounded Rectangle 13">
              <a:extLst>
                <a:ext uri="{FF2B5EF4-FFF2-40B4-BE49-F238E27FC236}">
                  <a16:creationId xmlns:a16="http://schemas.microsoft.com/office/drawing/2014/main" id="{E673DCDB-A6A6-4084-BE87-ABDD5B050876}"/>
                </a:ext>
              </a:extLst>
            </p:cNvPr>
            <p:cNvSpPr/>
            <p:nvPr/>
          </p:nvSpPr>
          <p:spPr bwMode="auto">
            <a:xfrm>
              <a:off x="1036637" y="3649662"/>
              <a:ext cx="225072" cy="228600"/>
            </a:xfrm>
            <a:prstGeom prst="roundRect">
              <a:avLst/>
            </a:prstGeom>
            <a:grp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algn="ctr" defTabSz="839804" fontAlgn="base">
                <a:lnSpc>
                  <a:spcPct val="90000"/>
                </a:lnSpc>
                <a:spcBef>
                  <a:spcPct val="0"/>
                </a:spcBef>
                <a:spcAft>
                  <a:spcPct val="0"/>
                </a:spcAft>
                <a:defRPr/>
              </a:pPr>
              <a:endParaRPr lang="en-US" sz="216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BCF1143F-4E2F-4E24-A74E-61CCC999ADAF}"/>
              </a:ext>
            </a:extLst>
          </p:cNvPr>
          <p:cNvGrpSpPr/>
          <p:nvPr/>
        </p:nvGrpSpPr>
        <p:grpSpPr>
          <a:xfrm>
            <a:off x="6879765" y="2947639"/>
            <a:ext cx="202734" cy="343184"/>
            <a:chOff x="1036637" y="3649662"/>
            <a:chExt cx="225072" cy="381000"/>
          </a:xfrm>
          <a:solidFill>
            <a:schemeClr val="accent3"/>
          </a:solidFill>
        </p:grpSpPr>
        <p:sp>
          <p:nvSpPr>
            <p:cNvPr id="65" name="Rectangle 64">
              <a:extLst>
                <a:ext uri="{FF2B5EF4-FFF2-40B4-BE49-F238E27FC236}">
                  <a16:creationId xmlns:a16="http://schemas.microsoft.com/office/drawing/2014/main" id="{485DFA6F-BFE5-4A7A-B945-5B1FD0382C14}"/>
                </a:ext>
              </a:extLst>
            </p:cNvPr>
            <p:cNvSpPr/>
            <p:nvPr/>
          </p:nvSpPr>
          <p:spPr bwMode="auto">
            <a:xfrm>
              <a:off x="1112837" y="3717566"/>
              <a:ext cx="76200" cy="313096"/>
            </a:xfrm>
            <a:prstGeom prst="rect">
              <a:avLst/>
            </a:prstGeom>
            <a:grp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algn="ctr" defTabSz="839804" fontAlgn="base">
                <a:lnSpc>
                  <a:spcPct val="90000"/>
                </a:lnSpc>
                <a:spcBef>
                  <a:spcPct val="0"/>
                </a:spcBef>
                <a:spcAft>
                  <a:spcPct val="0"/>
                </a:spcAft>
                <a:defRPr/>
              </a:pPr>
              <a:endParaRPr lang="en-US" sz="216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6" name="Rounded Rectangle 16">
              <a:extLst>
                <a:ext uri="{FF2B5EF4-FFF2-40B4-BE49-F238E27FC236}">
                  <a16:creationId xmlns:a16="http://schemas.microsoft.com/office/drawing/2014/main" id="{CC144F44-BD8E-40E0-9F75-A83571395743}"/>
                </a:ext>
              </a:extLst>
            </p:cNvPr>
            <p:cNvSpPr/>
            <p:nvPr/>
          </p:nvSpPr>
          <p:spPr bwMode="auto">
            <a:xfrm>
              <a:off x="1036637" y="3649662"/>
              <a:ext cx="225072" cy="228600"/>
            </a:xfrm>
            <a:prstGeom prst="roundRect">
              <a:avLst/>
            </a:prstGeom>
            <a:grp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64729" tIns="131782" rIns="164729" bIns="131782" numCol="1" spcCol="0" rtlCol="0" fromWordArt="0" anchor="t" anchorCtr="0" forceAA="0" compatLnSpc="1">
              <a:prstTxWarp prst="textNoShape">
                <a:avLst/>
              </a:prstTxWarp>
              <a:noAutofit/>
            </a:bodyPr>
            <a:lstStyle/>
            <a:p>
              <a:pPr algn="ctr" defTabSz="839804" fontAlgn="base">
                <a:lnSpc>
                  <a:spcPct val="90000"/>
                </a:lnSpc>
                <a:spcBef>
                  <a:spcPct val="0"/>
                </a:spcBef>
                <a:spcAft>
                  <a:spcPct val="0"/>
                </a:spcAft>
                <a:defRPr/>
              </a:pPr>
              <a:endParaRPr lang="en-US" sz="216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 name="Title 1"/>
          <p:cNvSpPr>
            <a:spLocks noGrp="1"/>
          </p:cNvSpPr>
          <p:nvPr>
            <p:ph type="title"/>
          </p:nvPr>
        </p:nvSpPr>
        <p:spPr/>
        <p:txBody>
          <a:bodyPr/>
          <a:lstStyle/>
          <a:p>
            <a:r>
              <a:rPr lang="en-US" dirty="0">
                <a:solidFill>
                  <a:schemeClr val="bg1"/>
                </a:solidFill>
              </a:rPr>
              <a:t>Azure Storage Architecture</a:t>
            </a:r>
          </a:p>
        </p:txBody>
      </p:sp>
      <p:sp>
        <p:nvSpPr>
          <p:cNvPr id="26" name="Rectangle 25"/>
          <p:cNvSpPr/>
          <p:nvPr/>
        </p:nvSpPr>
        <p:spPr bwMode="auto">
          <a:xfrm>
            <a:off x="2602019" y="1261092"/>
            <a:ext cx="6992114" cy="1210174"/>
          </a:xfrm>
          <a:prstGeom prst="rect">
            <a:avLst/>
          </a:prstGeom>
          <a:solidFill>
            <a:schemeClr val="accent2">
              <a:alpha val="70000"/>
            </a:schemeClr>
          </a:solid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856517" fontAlgn="base">
              <a:spcBef>
                <a:spcPct val="0"/>
              </a:spcBef>
              <a:spcAft>
                <a:spcPct val="0"/>
              </a:spcAft>
              <a:defRPr/>
            </a:pPr>
            <a:r>
              <a:rPr lang="en-US" sz="2353" dirty="0">
                <a:solidFill>
                  <a:srgbClr val="FFFFFF"/>
                </a:solidFill>
                <a:latin typeface="Segoe UI Semilight"/>
                <a:ea typeface="Segoe UI" pitchFamily="34" charset="0"/>
                <a:cs typeface="Segoe UI" pitchFamily="34" charset="0"/>
              </a:rPr>
              <a:t>Client Libraries </a:t>
            </a:r>
          </a:p>
          <a:p>
            <a:pPr algn="ctr" defTabSz="856517" fontAlgn="base">
              <a:spcBef>
                <a:spcPct val="0"/>
              </a:spcBef>
              <a:spcAft>
                <a:spcPct val="0"/>
              </a:spcAft>
              <a:defRPr/>
            </a:pPr>
            <a:r>
              <a:rPr lang="en-US" sz="2353" dirty="0">
                <a:solidFill>
                  <a:srgbClr val="FFFFFF"/>
                </a:solidFill>
                <a:latin typeface="Segoe UI Semilight"/>
                <a:ea typeface="Segoe UI" pitchFamily="34" charset="0"/>
                <a:cs typeface="Segoe UI" pitchFamily="34" charset="0"/>
              </a:rPr>
              <a:t>(.NET, Java, C++, Android, Node.JS…)</a:t>
            </a:r>
          </a:p>
        </p:txBody>
      </p:sp>
      <p:sp>
        <p:nvSpPr>
          <p:cNvPr id="27" name="Rectangle 26"/>
          <p:cNvSpPr/>
          <p:nvPr/>
        </p:nvSpPr>
        <p:spPr bwMode="auto">
          <a:xfrm>
            <a:off x="9658696" y="1261092"/>
            <a:ext cx="2085092" cy="1210174"/>
          </a:xfrm>
          <a:prstGeom prst="rect">
            <a:avLst/>
          </a:prstGeom>
          <a:solidFill>
            <a:schemeClr val="accent2">
              <a:alpha val="70000"/>
            </a:schemeClr>
          </a:solid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856517" fontAlgn="base">
              <a:spcBef>
                <a:spcPct val="0"/>
              </a:spcBef>
              <a:spcAft>
                <a:spcPct val="0"/>
              </a:spcAft>
              <a:defRPr/>
            </a:pPr>
            <a:r>
              <a:rPr lang="en-US" sz="2353" dirty="0">
                <a:solidFill>
                  <a:srgbClr val="FFFFFF"/>
                </a:solidFill>
                <a:latin typeface="Segoe UI Semilight"/>
                <a:ea typeface="Segoe UI" pitchFamily="34" charset="0"/>
                <a:cs typeface="Segoe UI" pitchFamily="34" charset="0"/>
              </a:rPr>
              <a:t>SMB Client</a:t>
            </a:r>
          </a:p>
        </p:txBody>
      </p:sp>
      <p:sp>
        <p:nvSpPr>
          <p:cNvPr id="28" name="Rectangle 27"/>
          <p:cNvSpPr/>
          <p:nvPr/>
        </p:nvSpPr>
        <p:spPr bwMode="auto">
          <a:xfrm>
            <a:off x="448213" y="1261092"/>
            <a:ext cx="2085092" cy="1210174"/>
          </a:xfrm>
          <a:prstGeom prst="rect">
            <a:avLst/>
          </a:prstGeom>
          <a:solidFill>
            <a:schemeClr val="accent2">
              <a:alpha val="70000"/>
            </a:schemeClr>
          </a:solid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856517" fontAlgn="base">
              <a:spcBef>
                <a:spcPct val="0"/>
              </a:spcBef>
              <a:spcAft>
                <a:spcPct val="0"/>
              </a:spcAft>
              <a:defRPr/>
            </a:pPr>
            <a:r>
              <a:rPr lang="en-US" sz="2353" dirty="0">
                <a:solidFill>
                  <a:srgbClr val="FFFFFF"/>
                </a:solidFill>
                <a:latin typeface="Segoe UI Semilight"/>
                <a:ea typeface="Segoe UI" pitchFamily="34" charset="0"/>
                <a:cs typeface="Segoe UI" pitchFamily="34" charset="0"/>
              </a:rPr>
              <a:t>Import / Export</a:t>
            </a:r>
          </a:p>
        </p:txBody>
      </p:sp>
      <p:sp>
        <p:nvSpPr>
          <p:cNvPr id="41" name="Rectangle 40">
            <a:extLst>
              <a:ext uri="{FF2B5EF4-FFF2-40B4-BE49-F238E27FC236}">
                <a16:creationId xmlns:a16="http://schemas.microsoft.com/office/drawing/2014/main" id="{0D080F56-A99A-420C-B6CC-705454C69EA3}"/>
              </a:ext>
            </a:extLst>
          </p:cNvPr>
          <p:cNvSpPr/>
          <p:nvPr/>
        </p:nvSpPr>
        <p:spPr bwMode="auto">
          <a:xfrm>
            <a:off x="2602018" y="4139590"/>
            <a:ext cx="6992114" cy="808698"/>
          </a:xfrm>
          <a:prstGeom prst="rect">
            <a:avLst/>
          </a:prstGeom>
          <a:solidFill>
            <a:schemeClr val="accent3"/>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839804" fontAlgn="base">
              <a:spcBef>
                <a:spcPct val="0"/>
              </a:spcBef>
              <a:spcAft>
                <a:spcPct val="0"/>
              </a:spcAft>
              <a:defRPr/>
            </a:pPr>
            <a:r>
              <a:rPr lang="en-US" sz="2157" dirty="0">
                <a:solidFill>
                  <a:srgbClr val="353535"/>
                </a:solidFill>
                <a:latin typeface="Segoe UI Semilight"/>
                <a:ea typeface="Segoe UI" pitchFamily="34" charset="0"/>
                <a:cs typeface="Segoe UI" pitchFamily="34" charset="0"/>
              </a:rPr>
              <a:t>Massive Scale Out &amp; Auto Load Balancing </a:t>
            </a:r>
            <a:br>
              <a:rPr lang="en-US" sz="2157" dirty="0">
                <a:solidFill>
                  <a:srgbClr val="353535"/>
                </a:solidFill>
                <a:latin typeface="Segoe UI Semilight"/>
                <a:ea typeface="Segoe UI" pitchFamily="34" charset="0"/>
                <a:cs typeface="Segoe UI" pitchFamily="34" charset="0"/>
              </a:rPr>
            </a:br>
            <a:r>
              <a:rPr lang="en-US" sz="2157" dirty="0">
                <a:solidFill>
                  <a:srgbClr val="353535"/>
                </a:solidFill>
                <a:latin typeface="Segoe UI Semilight"/>
                <a:ea typeface="Segoe UI" pitchFamily="34" charset="0"/>
                <a:cs typeface="Segoe UI" pitchFamily="34" charset="0"/>
              </a:rPr>
              <a:t>Index Layer</a:t>
            </a:r>
          </a:p>
        </p:txBody>
      </p:sp>
      <p:sp>
        <p:nvSpPr>
          <p:cNvPr id="42" name="Rectangle 41">
            <a:extLst>
              <a:ext uri="{FF2B5EF4-FFF2-40B4-BE49-F238E27FC236}">
                <a16:creationId xmlns:a16="http://schemas.microsoft.com/office/drawing/2014/main" id="{6781A1CB-4E03-479C-AFD7-C66D0A3AA897}"/>
              </a:ext>
            </a:extLst>
          </p:cNvPr>
          <p:cNvSpPr/>
          <p:nvPr/>
        </p:nvSpPr>
        <p:spPr bwMode="auto">
          <a:xfrm>
            <a:off x="2602018" y="5036849"/>
            <a:ext cx="6992114" cy="809889"/>
          </a:xfrm>
          <a:prstGeom prst="rect">
            <a:avLst/>
          </a:prstGeom>
          <a:solidFill>
            <a:schemeClr val="accent3"/>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839804" fontAlgn="base">
              <a:spcBef>
                <a:spcPct val="0"/>
              </a:spcBef>
              <a:spcAft>
                <a:spcPct val="0"/>
              </a:spcAft>
              <a:defRPr/>
            </a:pPr>
            <a:r>
              <a:rPr lang="en-US" sz="2157" dirty="0">
                <a:solidFill>
                  <a:srgbClr val="353535"/>
                </a:solidFill>
                <a:latin typeface="Segoe UI Semilight"/>
                <a:ea typeface="Segoe UI" pitchFamily="34" charset="0"/>
                <a:cs typeface="Segoe UI" pitchFamily="34" charset="0"/>
              </a:rPr>
              <a:t>Distributed Replication Layer</a:t>
            </a:r>
          </a:p>
        </p:txBody>
      </p:sp>
      <p:sp>
        <p:nvSpPr>
          <p:cNvPr id="44" name="Rectangle 43">
            <a:extLst>
              <a:ext uri="{FF2B5EF4-FFF2-40B4-BE49-F238E27FC236}">
                <a16:creationId xmlns:a16="http://schemas.microsoft.com/office/drawing/2014/main" id="{1FE69A8C-DDF5-4FBE-975D-7173BD84D0B2}"/>
              </a:ext>
            </a:extLst>
          </p:cNvPr>
          <p:cNvSpPr/>
          <p:nvPr/>
        </p:nvSpPr>
        <p:spPr bwMode="auto">
          <a:xfrm>
            <a:off x="2602021" y="3234146"/>
            <a:ext cx="1694942" cy="816885"/>
          </a:xfrm>
          <a:prstGeom prst="rect">
            <a:avLst/>
          </a:prstGeom>
          <a:solidFill>
            <a:schemeClr val="accent3"/>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839804" fontAlgn="base">
              <a:spcBef>
                <a:spcPct val="0"/>
              </a:spcBef>
              <a:spcAft>
                <a:spcPct val="0"/>
              </a:spcAft>
              <a:defRPr/>
            </a:pPr>
            <a:r>
              <a:rPr lang="en-US" sz="2157" dirty="0">
                <a:solidFill>
                  <a:srgbClr val="353535"/>
                </a:solidFill>
                <a:latin typeface="Segoe UI Semilight"/>
                <a:ea typeface="Segoe UI" pitchFamily="34" charset="0"/>
                <a:cs typeface="Segoe UI" pitchFamily="34" charset="0"/>
              </a:rPr>
              <a:t>Blob/Disk</a:t>
            </a:r>
          </a:p>
          <a:p>
            <a:pPr algn="ctr" defTabSz="839804" fontAlgn="base">
              <a:spcBef>
                <a:spcPct val="0"/>
              </a:spcBef>
              <a:spcAft>
                <a:spcPct val="0"/>
              </a:spcAft>
              <a:defRPr/>
            </a:pPr>
            <a:r>
              <a:rPr lang="en-US" sz="2157" dirty="0">
                <a:solidFill>
                  <a:srgbClr val="353535"/>
                </a:solidFill>
                <a:latin typeface="Segoe UI Semilight"/>
                <a:ea typeface="Segoe UI" pitchFamily="34" charset="0"/>
                <a:cs typeface="Segoe UI" pitchFamily="34" charset="0"/>
              </a:rPr>
              <a:t>Endpoint</a:t>
            </a:r>
          </a:p>
        </p:txBody>
      </p:sp>
      <p:sp>
        <p:nvSpPr>
          <p:cNvPr id="45" name="Rectangle 44">
            <a:extLst>
              <a:ext uri="{FF2B5EF4-FFF2-40B4-BE49-F238E27FC236}">
                <a16:creationId xmlns:a16="http://schemas.microsoft.com/office/drawing/2014/main" id="{DB4598EC-4363-42E1-81AB-305BE2FBEFF9}"/>
              </a:ext>
            </a:extLst>
          </p:cNvPr>
          <p:cNvSpPr/>
          <p:nvPr/>
        </p:nvSpPr>
        <p:spPr bwMode="auto">
          <a:xfrm>
            <a:off x="6134237" y="3234146"/>
            <a:ext cx="1693788" cy="816885"/>
          </a:xfrm>
          <a:prstGeom prst="rect">
            <a:avLst/>
          </a:prstGeom>
          <a:solidFill>
            <a:schemeClr val="accent3"/>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839804" fontAlgn="base">
              <a:spcBef>
                <a:spcPct val="0"/>
              </a:spcBef>
              <a:spcAft>
                <a:spcPct val="0"/>
              </a:spcAft>
              <a:defRPr/>
            </a:pPr>
            <a:r>
              <a:rPr lang="en-US" sz="2157" dirty="0">
                <a:solidFill>
                  <a:srgbClr val="353535"/>
                </a:solidFill>
                <a:latin typeface="Segoe UI Semilight"/>
                <a:ea typeface="Segoe UI" pitchFamily="34" charset="0"/>
                <a:cs typeface="Segoe UI" pitchFamily="34" charset="0"/>
              </a:rPr>
              <a:t>Queue</a:t>
            </a:r>
          </a:p>
          <a:p>
            <a:pPr algn="ctr" defTabSz="839804" fontAlgn="base">
              <a:spcBef>
                <a:spcPct val="0"/>
              </a:spcBef>
              <a:spcAft>
                <a:spcPct val="0"/>
              </a:spcAft>
              <a:defRPr/>
            </a:pPr>
            <a:r>
              <a:rPr lang="en-US" sz="2157" dirty="0">
                <a:solidFill>
                  <a:srgbClr val="353535"/>
                </a:solidFill>
                <a:latin typeface="Segoe UI Semilight"/>
                <a:ea typeface="Segoe UI" pitchFamily="34" charset="0"/>
                <a:cs typeface="Segoe UI" pitchFamily="34" charset="0"/>
              </a:rPr>
              <a:t>Endpoint</a:t>
            </a:r>
          </a:p>
        </p:txBody>
      </p:sp>
      <p:sp>
        <p:nvSpPr>
          <p:cNvPr id="46" name="Rectangle 45">
            <a:extLst>
              <a:ext uri="{FF2B5EF4-FFF2-40B4-BE49-F238E27FC236}">
                <a16:creationId xmlns:a16="http://schemas.microsoft.com/office/drawing/2014/main" id="{80F9F0B9-C83A-4798-87BC-739ECFD8D758}"/>
              </a:ext>
            </a:extLst>
          </p:cNvPr>
          <p:cNvSpPr/>
          <p:nvPr/>
        </p:nvSpPr>
        <p:spPr bwMode="auto">
          <a:xfrm>
            <a:off x="4368130" y="3234146"/>
            <a:ext cx="1694942" cy="816885"/>
          </a:xfrm>
          <a:prstGeom prst="rect">
            <a:avLst/>
          </a:prstGeom>
          <a:solidFill>
            <a:schemeClr val="accent3"/>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839804" fontAlgn="base">
              <a:spcBef>
                <a:spcPct val="0"/>
              </a:spcBef>
              <a:spcAft>
                <a:spcPct val="0"/>
              </a:spcAft>
              <a:defRPr/>
            </a:pPr>
            <a:r>
              <a:rPr lang="en-US" sz="2157" dirty="0">
                <a:solidFill>
                  <a:srgbClr val="353535"/>
                </a:solidFill>
                <a:latin typeface="Segoe UI Semilight"/>
                <a:ea typeface="Segoe UI" pitchFamily="34" charset="0"/>
                <a:cs typeface="Segoe UI" pitchFamily="34" charset="0"/>
              </a:rPr>
              <a:t>Table</a:t>
            </a:r>
          </a:p>
          <a:p>
            <a:pPr algn="ctr" defTabSz="839804" fontAlgn="base">
              <a:spcBef>
                <a:spcPct val="0"/>
              </a:spcBef>
              <a:spcAft>
                <a:spcPct val="0"/>
              </a:spcAft>
              <a:defRPr/>
            </a:pPr>
            <a:r>
              <a:rPr lang="en-US" sz="2157" dirty="0">
                <a:solidFill>
                  <a:srgbClr val="353535"/>
                </a:solidFill>
                <a:latin typeface="Segoe UI Semilight"/>
                <a:ea typeface="Segoe UI" pitchFamily="34" charset="0"/>
                <a:cs typeface="Segoe UI" pitchFamily="34" charset="0"/>
              </a:rPr>
              <a:t>Endpoint</a:t>
            </a:r>
          </a:p>
        </p:txBody>
      </p:sp>
      <p:sp>
        <p:nvSpPr>
          <p:cNvPr id="47" name="Rectangle 46">
            <a:extLst>
              <a:ext uri="{FF2B5EF4-FFF2-40B4-BE49-F238E27FC236}">
                <a16:creationId xmlns:a16="http://schemas.microsoft.com/office/drawing/2014/main" id="{14D30758-A775-482B-835D-E65D31ACB680}"/>
              </a:ext>
            </a:extLst>
          </p:cNvPr>
          <p:cNvSpPr/>
          <p:nvPr/>
        </p:nvSpPr>
        <p:spPr bwMode="auto">
          <a:xfrm>
            <a:off x="7899193" y="3234146"/>
            <a:ext cx="1694942" cy="816885"/>
          </a:xfrm>
          <a:prstGeom prst="rect">
            <a:avLst/>
          </a:prstGeom>
          <a:solidFill>
            <a:schemeClr val="accent3"/>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89642" tIns="89642" rIns="89642" bIns="89642" numCol="1" spcCol="0" rtlCol="0" fromWordArt="0" anchor="ctr" anchorCtr="0" forceAA="0" compatLnSpc="1">
            <a:prstTxWarp prst="textNoShape">
              <a:avLst/>
            </a:prstTxWarp>
            <a:noAutofit/>
          </a:bodyPr>
          <a:lstStyle/>
          <a:p>
            <a:pPr algn="ctr" defTabSz="839804" fontAlgn="base">
              <a:spcBef>
                <a:spcPct val="0"/>
              </a:spcBef>
              <a:spcAft>
                <a:spcPct val="0"/>
              </a:spcAft>
              <a:defRPr/>
            </a:pPr>
            <a:r>
              <a:rPr lang="en-US" sz="2157" dirty="0">
                <a:solidFill>
                  <a:srgbClr val="353535"/>
                </a:solidFill>
                <a:latin typeface="Segoe UI Semilight"/>
                <a:ea typeface="Segoe UI" pitchFamily="34" charset="0"/>
                <a:cs typeface="Segoe UI" pitchFamily="34" charset="0"/>
              </a:rPr>
              <a:t>File Share</a:t>
            </a:r>
          </a:p>
          <a:p>
            <a:pPr algn="ctr" defTabSz="839804" fontAlgn="base">
              <a:spcBef>
                <a:spcPct val="0"/>
              </a:spcBef>
              <a:spcAft>
                <a:spcPct val="0"/>
              </a:spcAft>
              <a:defRPr/>
            </a:pPr>
            <a:r>
              <a:rPr lang="en-US" sz="2157" dirty="0">
                <a:solidFill>
                  <a:srgbClr val="353535"/>
                </a:solidFill>
                <a:latin typeface="Segoe UI Semilight"/>
                <a:ea typeface="Segoe UI" pitchFamily="34" charset="0"/>
                <a:cs typeface="Segoe UI" pitchFamily="34" charset="0"/>
              </a:rPr>
              <a:t>Endpoint</a:t>
            </a:r>
          </a:p>
        </p:txBody>
      </p:sp>
      <p:sp>
        <p:nvSpPr>
          <p:cNvPr id="49" name="TextBox 48">
            <a:extLst>
              <a:ext uri="{FF2B5EF4-FFF2-40B4-BE49-F238E27FC236}">
                <a16:creationId xmlns:a16="http://schemas.microsoft.com/office/drawing/2014/main" id="{0A1AF7E9-988E-41B7-944D-A273CC7C92DB}"/>
              </a:ext>
            </a:extLst>
          </p:cNvPr>
          <p:cNvSpPr txBox="1"/>
          <p:nvPr/>
        </p:nvSpPr>
        <p:spPr>
          <a:xfrm>
            <a:off x="9677372" y="5290930"/>
            <a:ext cx="1792850" cy="301727"/>
          </a:xfrm>
          <a:prstGeom prst="rect">
            <a:avLst/>
          </a:prstGeom>
          <a:noFill/>
        </p:spPr>
        <p:txBody>
          <a:bodyPr wrap="square" lIns="0" tIns="0" rIns="0" bIns="0" rtlCol="0">
            <a:spAutoFit/>
          </a:bodyPr>
          <a:lstStyle/>
          <a:p>
            <a:pPr defTabSz="914367">
              <a:defRPr/>
            </a:pPr>
            <a:r>
              <a:rPr lang="en-US" sz="1961" dirty="0">
                <a:solidFill>
                  <a:srgbClr val="FFFFFF"/>
                </a:solidFill>
                <a:latin typeface="Segoe UI Semilight"/>
              </a:rPr>
              <a:t>Stream Layer</a:t>
            </a:r>
          </a:p>
        </p:txBody>
      </p:sp>
      <p:sp>
        <p:nvSpPr>
          <p:cNvPr id="50" name="TextBox 49">
            <a:extLst>
              <a:ext uri="{FF2B5EF4-FFF2-40B4-BE49-F238E27FC236}">
                <a16:creationId xmlns:a16="http://schemas.microsoft.com/office/drawing/2014/main" id="{9C6F42D8-FC50-473B-AE43-0B60AA222A99}"/>
              </a:ext>
            </a:extLst>
          </p:cNvPr>
          <p:cNvSpPr txBox="1"/>
          <p:nvPr/>
        </p:nvSpPr>
        <p:spPr>
          <a:xfrm>
            <a:off x="9677372" y="4393077"/>
            <a:ext cx="1792850" cy="301727"/>
          </a:xfrm>
          <a:prstGeom prst="rect">
            <a:avLst/>
          </a:prstGeom>
          <a:noFill/>
        </p:spPr>
        <p:txBody>
          <a:bodyPr wrap="square" lIns="0" tIns="0" rIns="0" bIns="0" rtlCol="0">
            <a:spAutoFit/>
          </a:bodyPr>
          <a:lstStyle/>
          <a:p>
            <a:pPr defTabSz="914367">
              <a:defRPr/>
            </a:pPr>
            <a:r>
              <a:rPr lang="en-US" sz="1961" dirty="0">
                <a:solidFill>
                  <a:srgbClr val="FFFFFF"/>
                </a:solidFill>
                <a:latin typeface="Segoe UI Semilight"/>
              </a:rPr>
              <a:t>Partition Layer</a:t>
            </a:r>
          </a:p>
        </p:txBody>
      </p:sp>
      <p:sp>
        <p:nvSpPr>
          <p:cNvPr id="51" name="TextBox 50">
            <a:extLst>
              <a:ext uri="{FF2B5EF4-FFF2-40B4-BE49-F238E27FC236}">
                <a16:creationId xmlns:a16="http://schemas.microsoft.com/office/drawing/2014/main" id="{E92C506D-CB78-4D36-91B6-56959170D7D3}"/>
              </a:ext>
            </a:extLst>
          </p:cNvPr>
          <p:cNvSpPr txBox="1"/>
          <p:nvPr/>
        </p:nvSpPr>
        <p:spPr>
          <a:xfrm>
            <a:off x="9677372" y="3491725"/>
            <a:ext cx="1792850" cy="301727"/>
          </a:xfrm>
          <a:prstGeom prst="rect">
            <a:avLst/>
          </a:prstGeom>
          <a:noFill/>
        </p:spPr>
        <p:txBody>
          <a:bodyPr wrap="square" lIns="0" tIns="0" rIns="0" bIns="0" rtlCol="0">
            <a:spAutoFit/>
          </a:bodyPr>
          <a:lstStyle/>
          <a:p>
            <a:pPr defTabSz="914367">
              <a:defRPr/>
            </a:pPr>
            <a:r>
              <a:rPr lang="en-US" sz="1961" dirty="0">
                <a:solidFill>
                  <a:srgbClr val="FFFFFF"/>
                </a:solidFill>
                <a:latin typeface="Segoe UI Semilight"/>
              </a:rPr>
              <a:t>Front End Layer</a:t>
            </a:r>
          </a:p>
        </p:txBody>
      </p:sp>
      <p:sp>
        <p:nvSpPr>
          <p:cNvPr id="68" name="TextBox 67">
            <a:extLst>
              <a:ext uri="{FF2B5EF4-FFF2-40B4-BE49-F238E27FC236}">
                <a16:creationId xmlns:a16="http://schemas.microsoft.com/office/drawing/2014/main" id="{485080D0-0338-49EE-BEE3-86563470EF19}"/>
              </a:ext>
            </a:extLst>
          </p:cNvPr>
          <p:cNvSpPr txBox="1"/>
          <p:nvPr/>
        </p:nvSpPr>
        <p:spPr>
          <a:xfrm>
            <a:off x="3619496" y="2974763"/>
            <a:ext cx="317442" cy="162932"/>
          </a:xfrm>
          <a:prstGeom prst="rect">
            <a:avLst/>
          </a:prstGeom>
          <a:noFill/>
          <a:ln>
            <a:noFill/>
          </a:ln>
        </p:spPr>
        <p:txBody>
          <a:bodyPr wrap="square" lIns="0" tIns="0" rIns="0" bIns="0" rtlCol="0">
            <a:spAutoFit/>
          </a:bodyPr>
          <a:lstStyle/>
          <a:p>
            <a:pPr defTabSz="914367">
              <a:lnSpc>
                <a:spcPct val="90000"/>
              </a:lnSpc>
              <a:spcAft>
                <a:spcPts val="540"/>
              </a:spcAft>
              <a:defRPr/>
            </a:pPr>
            <a:r>
              <a:rPr lang="en-US" sz="1176" dirty="0">
                <a:solidFill>
                  <a:srgbClr val="FFFFFF"/>
                </a:solidFill>
                <a:latin typeface="Segoe UI Semilight"/>
              </a:rPr>
              <a:t>REST</a:t>
            </a:r>
          </a:p>
        </p:txBody>
      </p:sp>
      <p:sp>
        <p:nvSpPr>
          <p:cNvPr id="69" name="TextBox 68">
            <a:extLst>
              <a:ext uri="{FF2B5EF4-FFF2-40B4-BE49-F238E27FC236}">
                <a16:creationId xmlns:a16="http://schemas.microsoft.com/office/drawing/2014/main" id="{5FAFB17F-BD12-4DB7-B57B-AAAAA9330EA8}"/>
              </a:ext>
            </a:extLst>
          </p:cNvPr>
          <p:cNvSpPr txBox="1"/>
          <p:nvPr/>
        </p:nvSpPr>
        <p:spPr>
          <a:xfrm>
            <a:off x="5373953" y="2974763"/>
            <a:ext cx="317442" cy="162932"/>
          </a:xfrm>
          <a:prstGeom prst="rect">
            <a:avLst/>
          </a:prstGeom>
          <a:noFill/>
          <a:ln>
            <a:noFill/>
          </a:ln>
        </p:spPr>
        <p:txBody>
          <a:bodyPr wrap="square" lIns="0" tIns="0" rIns="0" bIns="0" rtlCol="0">
            <a:spAutoFit/>
          </a:bodyPr>
          <a:lstStyle/>
          <a:p>
            <a:pPr defTabSz="914367">
              <a:lnSpc>
                <a:spcPct val="90000"/>
              </a:lnSpc>
              <a:spcAft>
                <a:spcPts val="540"/>
              </a:spcAft>
              <a:defRPr/>
            </a:pPr>
            <a:r>
              <a:rPr lang="en-US" sz="1176" dirty="0">
                <a:solidFill>
                  <a:srgbClr val="FFFFFF"/>
                </a:solidFill>
                <a:latin typeface="Segoe UI Semilight"/>
              </a:rPr>
              <a:t>REST</a:t>
            </a:r>
          </a:p>
        </p:txBody>
      </p:sp>
      <p:sp>
        <p:nvSpPr>
          <p:cNvPr id="70" name="TextBox 69">
            <a:extLst>
              <a:ext uri="{FF2B5EF4-FFF2-40B4-BE49-F238E27FC236}">
                <a16:creationId xmlns:a16="http://schemas.microsoft.com/office/drawing/2014/main" id="{E2C28C9E-6216-4FFA-B89F-5C9AE0F0E117}"/>
              </a:ext>
            </a:extLst>
          </p:cNvPr>
          <p:cNvSpPr txBox="1"/>
          <p:nvPr/>
        </p:nvSpPr>
        <p:spPr>
          <a:xfrm>
            <a:off x="7148838" y="2974763"/>
            <a:ext cx="317442" cy="162932"/>
          </a:xfrm>
          <a:prstGeom prst="rect">
            <a:avLst/>
          </a:prstGeom>
          <a:noFill/>
          <a:ln>
            <a:noFill/>
          </a:ln>
        </p:spPr>
        <p:txBody>
          <a:bodyPr wrap="square" lIns="0" tIns="0" rIns="0" bIns="0" rtlCol="0">
            <a:spAutoFit/>
          </a:bodyPr>
          <a:lstStyle/>
          <a:p>
            <a:pPr defTabSz="914367">
              <a:lnSpc>
                <a:spcPct val="90000"/>
              </a:lnSpc>
              <a:spcAft>
                <a:spcPts val="540"/>
              </a:spcAft>
              <a:defRPr/>
            </a:pPr>
            <a:r>
              <a:rPr lang="en-US" sz="1176" dirty="0">
                <a:solidFill>
                  <a:srgbClr val="FFFFFF"/>
                </a:solidFill>
                <a:latin typeface="Segoe UI Semilight"/>
              </a:rPr>
              <a:t>REST</a:t>
            </a:r>
          </a:p>
        </p:txBody>
      </p:sp>
      <p:sp>
        <p:nvSpPr>
          <p:cNvPr id="71" name="TextBox 70">
            <a:extLst>
              <a:ext uri="{FF2B5EF4-FFF2-40B4-BE49-F238E27FC236}">
                <a16:creationId xmlns:a16="http://schemas.microsoft.com/office/drawing/2014/main" id="{3430B579-EA62-4D73-AD07-1147FD7960C7}"/>
              </a:ext>
            </a:extLst>
          </p:cNvPr>
          <p:cNvSpPr txBox="1"/>
          <p:nvPr/>
        </p:nvSpPr>
        <p:spPr>
          <a:xfrm>
            <a:off x="8489161" y="2974763"/>
            <a:ext cx="317442" cy="162932"/>
          </a:xfrm>
          <a:prstGeom prst="rect">
            <a:avLst/>
          </a:prstGeom>
          <a:noFill/>
          <a:ln>
            <a:noFill/>
          </a:ln>
        </p:spPr>
        <p:txBody>
          <a:bodyPr wrap="square" lIns="0" tIns="0" rIns="0" bIns="0" rtlCol="0">
            <a:spAutoFit/>
          </a:bodyPr>
          <a:lstStyle/>
          <a:p>
            <a:pPr defTabSz="914367">
              <a:lnSpc>
                <a:spcPct val="90000"/>
              </a:lnSpc>
              <a:spcAft>
                <a:spcPts val="540"/>
              </a:spcAft>
              <a:defRPr/>
            </a:pPr>
            <a:r>
              <a:rPr lang="en-US" sz="1176" dirty="0">
                <a:solidFill>
                  <a:srgbClr val="FFFFFF"/>
                </a:solidFill>
                <a:latin typeface="Segoe UI Semilight"/>
              </a:rPr>
              <a:t>REST</a:t>
            </a:r>
          </a:p>
        </p:txBody>
      </p:sp>
      <p:sp>
        <p:nvSpPr>
          <p:cNvPr id="72" name="TextBox 71">
            <a:extLst>
              <a:ext uri="{FF2B5EF4-FFF2-40B4-BE49-F238E27FC236}">
                <a16:creationId xmlns:a16="http://schemas.microsoft.com/office/drawing/2014/main" id="{CA5562E8-8A7B-481F-975C-CF01D438EDDC}"/>
              </a:ext>
            </a:extLst>
          </p:cNvPr>
          <p:cNvSpPr txBox="1"/>
          <p:nvPr/>
        </p:nvSpPr>
        <p:spPr>
          <a:xfrm>
            <a:off x="9342694" y="2974763"/>
            <a:ext cx="502877" cy="162932"/>
          </a:xfrm>
          <a:prstGeom prst="rect">
            <a:avLst/>
          </a:prstGeom>
          <a:noFill/>
          <a:ln>
            <a:noFill/>
          </a:ln>
        </p:spPr>
        <p:txBody>
          <a:bodyPr wrap="square" lIns="0" tIns="0" rIns="0" bIns="0" rtlCol="0">
            <a:spAutoFit/>
          </a:bodyPr>
          <a:lstStyle/>
          <a:p>
            <a:pPr defTabSz="914367">
              <a:lnSpc>
                <a:spcPct val="90000"/>
              </a:lnSpc>
              <a:spcAft>
                <a:spcPts val="540"/>
              </a:spcAft>
              <a:defRPr/>
            </a:pPr>
            <a:r>
              <a:rPr lang="en-US" sz="1176" dirty="0">
                <a:solidFill>
                  <a:srgbClr val="FFFFFF"/>
                </a:solidFill>
                <a:latin typeface="Segoe UI Semilight"/>
              </a:rPr>
              <a:t>SMB 2.1</a:t>
            </a:r>
          </a:p>
        </p:txBody>
      </p:sp>
    </p:spTree>
    <p:extLst>
      <p:ext uri="{BB962C8B-B14F-4D97-AF65-F5344CB8AC3E}">
        <p14:creationId xmlns:p14="http://schemas.microsoft.com/office/powerpoint/2010/main" val="298036969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DAE6E70-E240-4AA1-8A9C-A48DA3C4EBEB}"/>
              </a:ext>
            </a:extLst>
          </p:cNvPr>
          <p:cNvSpPr/>
          <p:nvPr/>
        </p:nvSpPr>
        <p:spPr>
          <a:xfrm>
            <a:off x="4993171" y="5378021"/>
            <a:ext cx="2194560" cy="1069848"/>
          </a:xfrm>
          <a:prstGeom prst="rect">
            <a:avLst/>
          </a:prstGeom>
          <a:gradFill flip="none" rotWithShape="1">
            <a:gsLst>
              <a:gs pos="9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Currently in Preview</a:t>
            </a:r>
            <a:endParaRPr kumimoji="0" lang="en-US" sz="1400" b="1" i="0" u="none" strike="noStrike" kern="1200" cap="none" spc="0" normalizeH="0" baseline="0" noProof="0">
              <a:ln>
                <a:noFill/>
              </a:ln>
              <a:solidFill>
                <a:srgbClr val="002050"/>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D4B4D468-BDF7-4652-B490-DE54DE322083}"/>
              </a:ext>
            </a:extLst>
          </p:cNvPr>
          <p:cNvSpPr/>
          <p:nvPr/>
        </p:nvSpPr>
        <p:spPr>
          <a:xfrm>
            <a:off x="4993170" y="2875057"/>
            <a:ext cx="2194560" cy="2450592"/>
          </a:xfrm>
          <a:prstGeom prst="rect">
            <a:avLst/>
          </a:prstGeom>
          <a:gradFill flip="none" rotWithShape="1">
            <a:gsLst>
              <a:gs pos="93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112713" marR="0" lvl="0" indent="-112713" algn="l" defTabSz="932742" rtl="0" eaLnBrk="1" fontAlgn="auto" latinLnBrk="0" hangingPunct="1">
              <a:lnSpc>
                <a:spcPct val="100000"/>
              </a:lnSpc>
              <a:spcBef>
                <a:spcPts val="0"/>
              </a:spcBef>
              <a:spcAft>
                <a:spcPts val="0"/>
              </a:spcAft>
              <a:buClrTx/>
              <a:buSzTx/>
              <a:buFontTx/>
              <a:buChar char="-"/>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a:p>
            <a:pPr marL="112713" marR="0" lvl="0" indent="-112713" algn="l" defTabSz="932742"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Capacity: 100TB</a:t>
            </a:r>
          </a:p>
          <a:p>
            <a:pPr marL="112713" marR="0" lvl="0" indent="-112713" algn="l" defTabSz="932742"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Human scale: &lt; 50 lbs.</a:t>
            </a:r>
          </a:p>
          <a:p>
            <a:pPr marL="112713" marR="0" lvl="0" indent="-112713" algn="l" defTabSz="932742"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Ruggedized, tamper, water resistant</a:t>
            </a:r>
          </a:p>
          <a:p>
            <a:pPr marL="112713" marR="0" lvl="0" indent="-112713" algn="l" defTabSz="932742"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SMB Interface</a:t>
            </a:r>
          </a:p>
          <a:p>
            <a:pPr marL="112713" marR="0" lvl="0" indent="-112713" algn="l" defTabSz="932742"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Large Fleet Size</a:t>
            </a:r>
          </a:p>
          <a:p>
            <a:pPr marL="112713" marR="0" lvl="0" indent="-112713" algn="l" defTabSz="932742"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Automated Ordering and Managed Service  in Azure</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Rectangle 44">
            <a:extLst>
              <a:ext uri="{FF2B5EF4-FFF2-40B4-BE49-F238E27FC236}">
                <a16:creationId xmlns:a16="http://schemas.microsoft.com/office/drawing/2014/main" id="{97188F83-CA7A-401D-AE0C-BC4038A19689}"/>
              </a:ext>
            </a:extLst>
          </p:cNvPr>
          <p:cNvSpPr/>
          <p:nvPr/>
        </p:nvSpPr>
        <p:spPr>
          <a:xfrm>
            <a:off x="2770473" y="5375283"/>
            <a:ext cx="2194560" cy="1069848"/>
          </a:xfrm>
          <a:prstGeom prst="rect">
            <a:avLst/>
          </a:prstGeom>
          <a:gradFill flip="none" rotWithShape="1">
            <a:gsLst>
              <a:gs pos="93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Preview Mid-year ‘18</a:t>
            </a:r>
            <a:endParaRPr kumimoji="0" lang="en-US" sz="1400" b="1" i="0" u="none" strike="noStrike" kern="1200" cap="none" spc="0" normalizeH="0" baseline="0" noProof="0">
              <a:ln>
                <a:noFill/>
              </a:ln>
              <a:solidFill>
                <a:srgbClr val="00205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F2CB9EA-6445-409C-B3CA-29A1B9239A10}"/>
              </a:ext>
            </a:extLst>
          </p:cNvPr>
          <p:cNvSpPr/>
          <p:nvPr/>
        </p:nvSpPr>
        <p:spPr>
          <a:xfrm>
            <a:off x="2770472" y="2872319"/>
            <a:ext cx="2194560" cy="2450592"/>
          </a:xfrm>
          <a:prstGeom prst="rect">
            <a:avLst/>
          </a:prstGeom>
          <a:gradFill flip="none" rotWithShape="1">
            <a:gsLst>
              <a:gs pos="9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112713" marR="0" lvl="0" indent="-112713" algn="l" defTabSz="932742" rtl="0" eaLnBrk="1" fontAlgn="auto" latinLnBrk="0" hangingPunct="1">
              <a:lnSpc>
                <a:spcPct val="100000"/>
              </a:lnSpc>
              <a:spcBef>
                <a:spcPts val="0"/>
              </a:spcBef>
              <a:spcAft>
                <a:spcPts val="0"/>
              </a:spcAft>
              <a:buClrTx/>
              <a:buSzTx/>
              <a:buFontTx/>
              <a:buChar char="-"/>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a:p>
            <a:pPr marL="112713" marR="0" lvl="0" indent="-112713" algn="l" defTabSz="932742"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Capacity:  &lt;10TB</a:t>
            </a:r>
          </a:p>
          <a:p>
            <a:pPr marL="112713" marR="0" lvl="0" indent="-112713" algn="l" defTabSz="932742"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Azure leased service</a:t>
            </a:r>
          </a:p>
          <a:p>
            <a:pPr marL="112713" marR="0" lvl="0" indent="-112713" algn="l" defTabSz="932742"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Tamper resistant</a:t>
            </a:r>
          </a:p>
          <a:p>
            <a:pPr marL="112713" marR="0" lvl="0" indent="-112713" algn="l" defTabSz="932742"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Low complexity - USB </a:t>
            </a:r>
          </a:p>
          <a:p>
            <a:pPr marL="112713" marR="0" lvl="0" indent="-112713" algn="l" defTabSz="932742"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Low cost</a:t>
            </a:r>
          </a:p>
        </p:txBody>
      </p:sp>
      <p:sp>
        <p:nvSpPr>
          <p:cNvPr id="32" name="Rectangle 31">
            <a:extLst>
              <a:ext uri="{FF2B5EF4-FFF2-40B4-BE49-F238E27FC236}">
                <a16:creationId xmlns:a16="http://schemas.microsoft.com/office/drawing/2014/main" id="{D747E527-9A78-4956-82DC-9851CC64DD90}"/>
              </a:ext>
            </a:extLst>
          </p:cNvPr>
          <p:cNvSpPr/>
          <p:nvPr/>
        </p:nvSpPr>
        <p:spPr>
          <a:xfrm>
            <a:off x="621171" y="5378021"/>
            <a:ext cx="2103120" cy="1069848"/>
          </a:xfrm>
          <a:prstGeom prst="rect">
            <a:avLst/>
          </a:prstGeom>
          <a:gradFill flip="none" rotWithShape="1">
            <a:gsLst>
              <a:gs pos="9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Currently Available</a:t>
            </a:r>
            <a:endParaRPr kumimoji="0" lang="en-US" sz="1400" b="1" i="0" u="none" strike="noStrike" kern="1200" cap="none" spc="0" normalizeH="0" baseline="0" noProof="0">
              <a:ln>
                <a:noFill/>
              </a:ln>
              <a:solidFill>
                <a:srgbClr val="002050"/>
              </a:solidFill>
              <a:effectLst/>
              <a:uLnTx/>
              <a:uFillTx/>
              <a:latin typeface="Segoe UI"/>
              <a:ea typeface="+mn-ea"/>
              <a:cs typeface="+mn-cs"/>
            </a:endParaRPr>
          </a:p>
        </p:txBody>
      </p:sp>
      <p:sp>
        <p:nvSpPr>
          <p:cNvPr id="3" name="Title 2">
            <a:extLst>
              <a:ext uri="{FF2B5EF4-FFF2-40B4-BE49-F238E27FC236}">
                <a16:creationId xmlns:a16="http://schemas.microsoft.com/office/drawing/2014/main" id="{98EFF012-B6F7-47FC-91EE-67F5764010CA}"/>
              </a:ext>
            </a:extLst>
          </p:cNvPr>
          <p:cNvSpPr>
            <a:spLocks noGrp="1"/>
          </p:cNvSpPr>
          <p:nvPr>
            <p:ph type="title"/>
          </p:nvPr>
        </p:nvSpPr>
        <p:spPr/>
        <p:txBody>
          <a:bodyPr/>
          <a:lstStyle/>
          <a:p>
            <a:r>
              <a:rPr lang="en-US" sz="4400" dirty="0">
                <a:gradFill>
                  <a:gsLst>
                    <a:gs pos="62564">
                      <a:srgbClr val="0078D7"/>
                    </a:gs>
                    <a:gs pos="55000">
                      <a:srgbClr val="0078D7"/>
                    </a:gs>
                  </a:gsLst>
                  <a:lin ang="5400000" scaled="0"/>
                </a:gradFill>
              </a:rPr>
              <a:t>Azure Storage - Device Transport Options</a:t>
            </a:r>
            <a:endParaRPr lang="en-US" dirty="0"/>
          </a:p>
        </p:txBody>
      </p:sp>
      <p:pic>
        <p:nvPicPr>
          <p:cNvPr id="14" name="Picture 4">
            <a:extLst>
              <a:ext uri="{FF2B5EF4-FFF2-40B4-BE49-F238E27FC236}">
                <a16:creationId xmlns:a16="http://schemas.microsoft.com/office/drawing/2014/main" id="{40E29160-79F2-4F23-BB15-27E4864F4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810" y="1347862"/>
            <a:ext cx="1097280" cy="11970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E13F370-40A6-4340-965E-0FD9C4DB51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15530" y="1630495"/>
            <a:ext cx="914400" cy="914400"/>
          </a:xfrm>
          <a:prstGeom prst="rect">
            <a:avLst/>
          </a:prstGeom>
        </p:spPr>
      </p:pic>
      <p:sp>
        <p:nvSpPr>
          <p:cNvPr id="29" name="Rectangle 28">
            <a:extLst>
              <a:ext uri="{FF2B5EF4-FFF2-40B4-BE49-F238E27FC236}">
                <a16:creationId xmlns:a16="http://schemas.microsoft.com/office/drawing/2014/main" id="{31A7F060-07E8-4611-BCB0-4F2F5C2FFB78}"/>
              </a:ext>
            </a:extLst>
          </p:cNvPr>
          <p:cNvSpPr/>
          <p:nvPr/>
        </p:nvSpPr>
        <p:spPr>
          <a:xfrm>
            <a:off x="621170" y="2557965"/>
            <a:ext cx="2103120" cy="2834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Disk Import</a:t>
            </a:r>
          </a:p>
        </p:txBody>
      </p:sp>
      <p:sp>
        <p:nvSpPr>
          <p:cNvPr id="30" name="Rectangle 29">
            <a:extLst>
              <a:ext uri="{FF2B5EF4-FFF2-40B4-BE49-F238E27FC236}">
                <a16:creationId xmlns:a16="http://schemas.microsoft.com/office/drawing/2014/main" id="{A944597D-23D2-4F74-A4B8-29DF43A779A3}"/>
              </a:ext>
            </a:extLst>
          </p:cNvPr>
          <p:cNvSpPr/>
          <p:nvPr/>
        </p:nvSpPr>
        <p:spPr>
          <a:xfrm>
            <a:off x="621170" y="2875057"/>
            <a:ext cx="2103120" cy="2450592"/>
          </a:xfrm>
          <a:prstGeom prst="rect">
            <a:avLst/>
          </a:prstGeom>
          <a:gradFill flip="none" rotWithShape="1">
            <a:gsLst>
              <a:gs pos="9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112713" marR="0" lvl="0" indent="-112713" algn="l" defTabSz="932742" rtl="0" eaLnBrk="1" fontAlgn="auto" latinLnBrk="0" hangingPunct="1">
              <a:lnSpc>
                <a:spcPct val="100000"/>
              </a:lnSpc>
              <a:spcBef>
                <a:spcPts val="0"/>
              </a:spcBef>
              <a:spcAft>
                <a:spcPts val="0"/>
              </a:spcAft>
              <a:buClrTx/>
              <a:buSzTx/>
              <a:buFontTx/>
              <a:buChar char="-"/>
              <a:tabLst/>
              <a:defRPr/>
            </a:pPr>
            <a:endParaRPr kumimoji="0" lang="en-US" sz="1400" b="0" i="0" u="none" strike="noStrike" kern="1200" cap="none" spc="0" normalizeH="0" baseline="0" noProof="0">
              <a:ln>
                <a:noFill/>
              </a:ln>
              <a:solidFill>
                <a:srgbClr val="505050"/>
              </a:solidFill>
              <a:effectLst/>
              <a:uLnTx/>
              <a:uFillTx/>
              <a:latin typeface="Segoe UI"/>
              <a:ea typeface="+mn-ea"/>
              <a:cs typeface="+mn-cs"/>
            </a:endParaRPr>
          </a:p>
          <a:p>
            <a:pPr marL="112713" marR="0" lvl="0" indent="-112713" algn="l" defTabSz="932742"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Capacity:  &lt;10TB</a:t>
            </a:r>
          </a:p>
          <a:p>
            <a:pPr marL="112713" marR="0" lvl="0" indent="-112713" algn="l" defTabSz="932742"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Customer supplied disk</a:t>
            </a:r>
          </a:p>
          <a:p>
            <a:pPr marL="112713" marR="0" lvl="0" indent="-112713" algn="l" defTabSz="932742"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USB/SATA Interface</a:t>
            </a:r>
          </a:p>
          <a:p>
            <a:pPr marL="112713" marR="0" lvl="0" indent="-112713" algn="l" defTabSz="932742"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Ships in tamper resistant case</a:t>
            </a:r>
          </a:p>
          <a:p>
            <a:pPr marL="112713" marR="0" lvl="0" indent="-112713" algn="l" defTabSz="932742" rtl="0" eaLnBrk="1" fontAlgn="auto" latinLnBrk="0" hangingPunct="1">
              <a:lnSpc>
                <a:spcPct val="100000"/>
              </a:lnSpc>
              <a:spcBef>
                <a:spcPts val="0"/>
              </a:spcBef>
              <a:spcAft>
                <a:spcPts val="0"/>
              </a:spcAft>
              <a:buClrTx/>
              <a:buSzTx/>
              <a:buFontTx/>
              <a:buChar char="-"/>
              <a:tabLst/>
              <a:defRPr/>
            </a:pPr>
            <a:r>
              <a:rPr kumimoji="0" lang="en-US" sz="1400" b="0" i="0" u="none" strike="noStrike" kern="1200" cap="none" spc="0" normalizeH="0" baseline="0" noProof="0">
                <a:ln>
                  <a:noFill/>
                </a:ln>
                <a:solidFill>
                  <a:srgbClr val="505050"/>
                </a:solidFill>
                <a:effectLst/>
                <a:uLnTx/>
                <a:uFillTx/>
                <a:latin typeface="Segoe UI"/>
                <a:ea typeface="+mn-ea"/>
                <a:cs typeface="+mn-cs"/>
              </a:rPr>
              <a:t>High capacity with Super Transport</a:t>
            </a:r>
          </a:p>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2050"/>
              </a:solidFill>
              <a:effectLst/>
              <a:uLnTx/>
              <a:uFillTx/>
              <a:latin typeface="Segoe UI"/>
              <a:ea typeface="+mn-ea"/>
              <a:cs typeface="+mn-cs"/>
            </a:endParaRPr>
          </a:p>
        </p:txBody>
      </p:sp>
      <p:sp>
        <p:nvSpPr>
          <p:cNvPr id="31" name="Rectangle 30">
            <a:extLst>
              <a:ext uri="{FF2B5EF4-FFF2-40B4-BE49-F238E27FC236}">
                <a16:creationId xmlns:a16="http://schemas.microsoft.com/office/drawing/2014/main" id="{DABDDE23-BE23-41C8-96B1-02A856C38E00}"/>
              </a:ext>
            </a:extLst>
          </p:cNvPr>
          <p:cNvSpPr/>
          <p:nvPr/>
        </p:nvSpPr>
        <p:spPr>
          <a:xfrm rot="16200000">
            <a:off x="-201774" y="5770908"/>
            <a:ext cx="1260238" cy="293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Availability</a:t>
            </a:r>
          </a:p>
        </p:txBody>
      </p:sp>
      <p:sp>
        <p:nvSpPr>
          <p:cNvPr id="39" name="Rectangle 38">
            <a:extLst>
              <a:ext uri="{FF2B5EF4-FFF2-40B4-BE49-F238E27FC236}">
                <a16:creationId xmlns:a16="http://schemas.microsoft.com/office/drawing/2014/main" id="{AF055C0F-A203-4CF5-ACC9-7E338B6FD909}"/>
              </a:ext>
            </a:extLst>
          </p:cNvPr>
          <p:cNvSpPr/>
          <p:nvPr/>
        </p:nvSpPr>
        <p:spPr>
          <a:xfrm>
            <a:off x="4993170" y="2557965"/>
            <a:ext cx="2194560" cy="2834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Data Box – 100 TB</a:t>
            </a:r>
          </a:p>
        </p:txBody>
      </p:sp>
      <p:sp>
        <p:nvSpPr>
          <p:cNvPr id="47" name="Rectangle 46">
            <a:extLst>
              <a:ext uri="{FF2B5EF4-FFF2-40B4-BE49-F238E27FC236}">
                <a16:creationId xmlns:a16="http://schemas.microsoft.com/office/drawing/2014/main" id="{07982DF4-8F50-4C93-8CA3-1E8E72620A91}"/>
              </a:ext>
            </a:extLst>
          </p:cNvPr>
          <p:cNvSpPr/>
          <p:nvPr/>
        </p:nvSpPr>
        <p:spPr>
          <a:xfrm>
            <a:off x="2770472" y="2555227"/>
            <a:ext cx="2194560" cy="2834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Disk Rental</a:t>
            </a:r>
          </a:p>
        </p:txBody>
      </p:sp>
      <p:sp>
        <p:nvSpPr>
          <p:cNvPr id="59" name="Rectangle 58">
            <a:extLst>
              <a:ext uri="{FF2B5EF4-FFF2-40B4-BE49-F238E27FC236}">
                <a16:creationId xmlns:a16="http://schemas.microsoft.com/office/drawing/2014/main" id="{AAC69A90-FBC4-470E-83F3-BDDC7F377039}"/>
              </a:ext>
            </a:extLst>
          </p:cNvPr>
          <p:cNvSpPr/>
          <p:nvPr/>
        </p:nvSpPr>
        <p:spPr>
          <a:xfrm rot="16200000">
            <a:off x="-764078" y="3929330"/>
            <a:ext cx="2396420" cy="2817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Specifications</a:t>
            </a:r>
          </a:p>
        </p:txBody>
      </p:sp>
      <p:pic>
        <p:nvPicPr>
          <p:cNvPr id="26" name="Picture 25">
            <a:extLst>
              <a:ext uri="{FF2B5EF4-FFF2-40B4-BE49-F238E27FC236}">
                <a16:creationId xmlns:a16="http://schemas.microsoft.com/office/drawing/2014/main" id="{BE016601-E15A-4838-A929-C14CA146A6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49445" y="1741144"/>
            <a:ext cx="1175423" cy="6846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4557096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671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9A3B0-F0A6-4523-B6EC-8AB5E7AE8289}"/>
              </a:ext>
            </a:extLst>
          </p:cNvPr>
          <p:cNvSpPr>
            <a:spLocks noGrp="1"/>
          </p:cNvSpPr>
          <p:nvPr>
            <p:ph type="title"/>
          </p:nvPr>
        </p:nvSpPr>
        <p:spPr/>
        <p:txBody>
          <a:bodyPr/>
          <a:lstStyle/>
          <a:p>
            <a:r>
              <a:rPr lang="en-US" dirty="0"/>
              <a:t>Helping customers choose the right storage</a:t>
            </a:r>
          </a:p>
        </p:txBody>
      </p:sp>
      <p:grpSp>
        <p:nvGrpSpPr>
          <p:cNvPr id="104" name="Group 103">
            <a:extLst>
              <a:ext uri="{FF2B5EF4-FFF2-40B4-BE49-F238E27FC236}">
                <a16:creationId xmlns:a16="http://schemas.microsoft.com/office/drawing/2014/main" id="{2302E3F7-EFBF-4CF3-B679-6F9C5751BA6C}"/>
              </a:ext>
            </a:extLst>
          </p:cNvPr>
          <p:cNvGrpSpPr/>
          <p:nvPr/>
        </p:nvGrpSpPr>
        <p:grpSpPr>
          <a:xfrm>
            <a:off x="119835" y="2358940"/>
            <a:ext cx="1864669" cy="2078249"/>
            <a:chOff x="274639" y="2774298"/>
            <a:chExt cx="1902059" cy="2119922"/>
          </a:xfrm>
        </p:grpSpPr>
        <p:sp>
          <p:nvSpPr>
            <p:cNvPr id="23" name="EasilyManaged-Title">
              <a:extLst>
                <a:ext uri="{FF2B5EF4-FFF2-40B4-BE49-F238E27FC236}">
                  <a16:creationId xmlns:a16="http://schemas.microsoft.com/office/drawing/2014/main" id="{AD7E11D6-344C-4BAB-A765-11A28954652B}"/>
                </a:ext>
              </a:extLst>
            </p:cNvPr>
            <p:cNvSpPr txBox="1"/>
            <p:nvPr/>
          </p:nvSpPr>
          <p:spPr>
            <a:xfrm>
              <a:off x="274639" y="4266356"/>
              <a:ext cx="1902059" cy="627864"/>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Azure Blobs</a:t>
              </a:r>
            </a:p>
          </p:txBody>
        </p:sp>
        <p:pic>
          <p:nvPicPr>
            <p:cNvPr id="59" name="Graphic 58">
              <a:extLst>
                <a:ext uri="{FF2B5EF4-FFF2-40B4-BE49-F238E27FC236}">
                  <a16:creationId xmlns:a16="http://schemas.microsoft.com/office/drawing/2014/main" id="{958A5054-E138-461E-BDC1-58C0863DE03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36999" t="33909" r="37187" b="37820"/>
            <a:stretch/>
          </p:blipFill>
          <p:spPr>
            <a:xfrm>
              <a:off x="375313" y="2774298"/>
              <a:ext cx="1700710" cy="1445927"/>
            </a:xfrm>
            <a:prstGeom prst="rect">
              <a:avLst/>
            </a:prstGeom>
          </p:spPr>
        </p:pic>
      </p:grpSp>
      <p:grpSp>
        <p:nvGrpSpPr>
          <p:cNvPr id="105" name="Group 104">
            <a:extLst>
              <a:ext uri="{FF2B5EF4-FFF2-40B4-BE49-F238E27FC236}">
                <a16:creationId xmlns:a16="http://schemas.microsoft.com/office/drawing/2014/main" id="{2D4A71AD-8FB6-4082-93D8-FE825C1CB48D}"/>
              </a:ext>
            </a:extLst>
          </p:cNvPr>
          <p:cNvGrpSpPr/>
          <p:nvPr/>
        </p:nvGrpSpPr>
        <p:grpSpPr>
          <a:xfrm>
            <a:off x="5127644" y="2361010"/>
            <a:ext cx="1715377" cy="2052816"/>
            <a:chOff x="2788216" y="2804538"/>
            <a:chExt cx="1749774" cy="2093979"/>
          </a:xfrm>
        </p:grpSpPr>
        <p:sp>
          <p:nvSpPr>
            <p:cNvPr id="51" name="EasilyManaged-Title">
              <a:extLst>
                <a:ext uri="{FF2B5EF4-FFF2-40B4-BE49-F238E27FC236}">
                  <a16:creationId xmlns:a16="http://schemas.microsoft.com/office/drawing/2014/main" id="{F4325369-557C-4EC0-97EA-D6EAA7EB7E91}"/>
                </a:ext>
              </a:extLst>
            </p:cNvPr>
            <p:cNvSpPr txBox="1"/>
            <p:nvPr/>
          </p:nvSpPr>
          <p:spPr>
            <a:xfrm>
              <a:off x="2788216" y="4270653"/>
              <a:ext cx="1749774" cy="627864"/>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Azure Files</a:t>
              </a:r>
            </a:p>
          </p:txBody>
        </p:sp>
        <p:pic>
          <p:nvPicPr>
            <p:cNvPr id="61" name="Graphic 60">
              <a:extLst>
                <a:ext uri="{FF2B5EF4-FFF2-40B4-BE49-F238E27FC236}">
                  <a16:creationId xmlns:a16="http://schemas.microsoft.com/office/drawing/2014/main" id="{A9FD3D29-D690-4718-B22B-E281A9D97779}"/>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8455" t="38699" r="35407" b="32817"/>
            <a:stretch/>
          </p:blipFill>
          <p:spPr>
            <a:xfrm>
              <a:off x="2812711" y="2804538"/>
              <a:ext cx="1700784" cy="1432239"/>
            </a:xfrm>
            <a:prstGeom prst="rect">
              <a:avLst/>
            </a:prstGeom>
          </p:spPr>
        </p:pic>
      </p:grpSp>
      <p:grpSp>
        <p:nvGrpSpPr>
          <p:cNvPr id="106" name="Group 105">
            <a:extLst>
              <a:ext uri="{FF2B5EF4-FFF2-40B4-BE49-F238E27FC236}">
                <a16:creationId xmlns:a16="http://schemas.microsoft.com/office/drawing/2014/main" id="{CCFC14FF-55F1-4C23-B050-6A337B2AD617}"/>
              </a:ext>
            </a:extLst>
          </p:cNvPr>
          <p:cNvGrpSpPr/>
          <p:nvPr/>
        </p:nvGrpSpPr>
        <p:grpSpPr>
          <a:xfrm>
            <a:off x="2185079" y="2361010"/>
            <a:ext cx="2640986" cy="2533831"/>
            <a:chOff x="4670552" y="2722815"/>
            <a:chExt cx="2693943" cy="2584640"/>
          </a:xfrm>
        </p:grpSpPr>
        <p:sp>
          <p:nvSpPr>
            <p:cNvPr id="93" name="EasilyManaged-Title">
              <a:extLst>
                <a:ext uri="{FF2B5EF4-FFF2-40B4-BE49-F238E27FC236}">
                  <a16:creationId xmlns:a16="http://schemas.microsoft.com/office/drawing/2014/main" id="{F5EA473B-A010-41CB-A01C-958692E669EA}"/>
                </a:ext>
              </a:extLst>
            </p:cNvPr>
            <p:cNvSpPr txBox="1"/>
            <p:nvPr/>
          </p:nvSpPr>
          <p:spPr>
            <a:xfrm>
              <a:off x="4670552" y="4270248"/>
              <a:ext cx="2693943" cy="1037207"/>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Azure Compute +</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Disks</a:t>
              </a:r>
            </a:p>
          </p:txBody>
        </p:sp>
        <p:grpSp>
          <p:nvGrpSpPr>
            <p:cNvPr id="101" name="Group 100">
              <a:extLst>
                <a:ext uri="{FF2B5EF4-FFF2-40B4-BE49-F238E27FC236}">
                  <a16:creationId xmlns:a16="http://schemas.microsoft.com/office/drawing/2014/main" id="{1099074E-4F6E-4500-8548-7FFB1D601A68}"/>
                </a:ext>
              </a:extLst>
            </p:cNvPr>
            <p:cNvGrpSpPr/>
            <p:nvPr/>
          </p:nvGrpSpPr>
          <p:grpSpPr>
            <a:xfrm>
              <a:off x="4989682" y="2722815"/>
              <a:ext cx="2055682" cy="1585713"/>
              <a:chOff x="5749353" y="2616697"/>
              <a:chExt cx="2055682" cy="1585713"/>
            </a:xfrm>
          </p:grpSpPr>
          <p:grpSp>
            <p:nvGrpSpPr>
              <p:cNvPr id="99" name="Group 98">
                <a:extLst>
                  <a:ext uri="{FF2B5EF4-FFF2-40B4-BE49-F238E27FC236}">
                    <a16:creationId xmlns:a16="http://schemas.microsoft.com/office/drawing/2014/main" id="{DDA21793-A69A-4D91-B92F-FE0CC3E63831}"/>
                  </a:ext>
                </a:extLst>
              </p:cNvPr>
              <p:cNvGrpSpPr/>
              <p:nvPr/>
            </p:nvGrpSpPr>
            <p:grpSpPr>
              <a:xfrm>
                <a:off x="5812983" y="3677236"/>
                <a:ext cx="1928422" cy="525174"/>
                <a:chOff x="5737669" y="3677236"/>
                <a:chExt cx="1928422" cy="525174"/>
              </a:xfrm>
            </p:grpSpPr>
            <p:pic>
              <p:nvPicPr>
                <p:cNvPr id="79" name="Picture 78">
                  <a:extLst>
                    <a:ext uri="{FF2B5EF4-FFF2-40B4-BE49-F238E27FC236}">
                      <a16:creationId xmlns:a16="http://schemas.microsoft.com/office/drawing/2014/main" id="{46920736-D2EB-4F57-8E1D-AAD68A151721}"/>
                    </a:ext>
                  </a:extLst>
                </p:cNvPr>
                <p:cNvPicPr>
                  <a:picLocks noChangeAspect="1"/>
                </p:cNvPicPr>
                <p:nvPr/>
              </p:nvPicPr>
              <p:blipFill>
                <a:blip r:embed="rId7"/>
                <a:stretch>
                  <a:fillRect/>
                </a:stretch>
              </p:blipFill>
              <p:spPr>
                <a:xfrm>
                  <a:off x="5737669" y="3677236"/>
                  <a:ext cx="525174" cy="525174"/>
                </a:xfrm>
                <a:prstGeom prst="rect">
                  <a:avLst/>
                </a:prstGeom>
              </p:spPr>
            </p:pic>
            <p:pic>
              <p:nvPicPr>
                <p:cNvPr id="90" name="Picture 89">
                  <a:extLst>
                    <a:ext uri="{FF2B5EF4-FFF2-40B4-BE49-F238E27FC236}">
                      <a16:creationId xmlns:a16="http://schemas.microsoft.com/office/drawing/2014/main" id="{A5DD28A8-69C5-46DC-A4D3-7A3EF466CEC1}"/>
                    </a:ext>
                  </a:extLst>
                </p:cNvPr>
                <p:cNvPicPr>
                  <a:picLocks noChangeAspect="1"/>
                </p:cNvPicPr>
                <p:nvPr/>
              </p:nvPicPr>
              <p:blipFill>
                <a:blip r:embed="rId7"/>
                <a:stretch>
                  <a:fillRect/>
                </a:stretch>
              </p:blipFill>
              <p:spPr>
                <a:xfrm>
                  <a:off x="6199955" y="3677236"/>
                  <a:ext cx="525174" cy="525174"/>
                </a:xfrm>
                <a:prstGeom prst="rect">
                  <a:avLst/>
                </a:prstGeom>
              </p:spPr>
            </p:pic>
            <p:pic>
              <p:nvPicPr>
                <p:cNvPr id="91" name="Picture 90">
                  <a:extLst>
                    <a:ext uri="{FF2B5EF4-FFF2-40B4-BE49-F238E27FC236}">
                      <a16:creationId xmlns:a16="http://schemas.microsoft.com/office/drawing/2014/main" id="{82DC4AC7-AB24-48F4-8A8A-AE06B7B97A52}"/>
                    </a:ext>
                  </a:extLst>
                </p:cNvPr>
                <p:cNvPicPr>
                  <a:picLocks noChangeAspect="1"/>
                </p:cNvPicPr>
                <p:nvPr/>
              </p:nvPicPr>
              <p:blipFill>
                <a:blip r:embed="rId7"/>
                <a:stretch>
                  <a:fillRect/>
                </a:stretch>
              </p:blipFill>
              <p:spPr>
                <a:xfrm>
                  <a:off x="6679323" y="3677236"/>
                  <a:ext cx="525174" cy="525174"/>
                </a:xfrm>
                <a:prstGeom prst="rect">
                  <a:avLst/>
                </a:prstGeom>
              </p:spPr>
            </p:pic>
            <p:pic>
              <p:nvPicPr>
                <p:cNvPr id="92" name="Picture 91">
                  <a:extLst>
                    <a:ext uri="{FF2B5EF4-FFF2-40B4-BE49-F238E27FC236}">
                      <a16:creationId xmlns:a16="http://schemas.microsoft.com/office/drawing/2014/main" id="{0AB2EF37-DFE7-4B56-AFF7-9207D2680664}"/>
                    </a:ext>
                  </a:extLst>
                </p:cNvPr>
                <p:cNvPicPr>
                  <a:picLocks noChangeAspect="1"/>
                </p:cNvPicPr>
                <p:nvPr/>
              </p:nvPicPr>
              <p:blipFill>
                <a:blip r:embed="rId7"/>
                <a:stretch>
                  <a:fillRect/>
                </a:stretch>
              </p:blipFill>
              <p:spPr>
                <a:xfrm>
                  <a:off x="7140917" y="3677236"/>
                  <a:ext cx="525174" cy="525174"/>
                </a:xfrm>
                <a:prstGeom prst="rect">
                  <a:avLst/>
                </a:prstGeom>
              </p:spPr>
            </p:pic>
          </p:grpSp>
          <p:grpSp>
            <p:nvGrpSpPr>
              <p:cNvPr id="100" name="Group 99">
                <a:extLst>
                  <a:ext uri="{FF2B5EF4-FFF2-40B4-BE49-F238E27FC236}">
                    <a16:creationId xmlns:a16="http://schemas.microsoft.com/office/drawing/2014/main" id="{82723F8B-E9DF-433B-A679-1C225FE299D0}"/>
                  </a:ext>
                </a:extLst>
              </p:cNvPr>
              <p:cNvGrpSpPr/>
              <p:nvPr/>
            </p:nvGrpSpPr>
            <p:grpSpPr>
              <a:xfrm>
                <a:off x="5749353" y="2616697"/>
                <a:ext cx="2055682" cy="917575"/>
                <a:chOff x="5761037" y="2616697"/>
                <a:chExt cx="2055682" cy="917575"/>
              </a:xfrm>
            </p:grpSpPr>
            <p:grpSp>
              <p:nvGrpSpPr>
                <p:cNvPr id="89" name="Group 88">
                  <a:extLst>
                    <a:ext uri="{FF2B5EF4-FFF2-40B4-BE49-F238E27FC236}">
                      <a16:creationId xmlns:a16="http://schemas.microsoft.com/office/drawing/2014/main" id="{90E97621-457C-4B6B-A9D6-69B3DFB6FC66}"/>
                    </a:ext>
                  </a:extLst>
                </p:cNvPr>
                <p:cNvGrpSpPr/>
                <p:nvPr/>
              </p:nvGrpSpPr>
              <p:grpSpPr>
                <a:xfrm>
                  <a:off x="6862982" y="2616697"/>
                  <a:ext cx="953737" cy="917575"/>
                  <a:chOff x="5497858" y="1507966"/>
                  <a:chExt cx="2857500" cy="2638425"/>
                </a:xfrm>
              </p:grpSpPr>
              <p:sp>
                <p:nvSpPr>
                  <p:cNvPr id="85" name="Freeform: Shape 84">
                    <a:extLst>
                      <a:ext uri="{FF2B5EF4-FFF2-40B4-BE49-F238E27FC236}">
                        <a16:creationId xmlns:a16="http://schemas.microsoft.com/office/drawing/2014/main" id="{BB1F6113-60E8-4DF9-9E6F-B94FFEE6C8D4}"/>
                      </a:ext>
                    </a:extLst>
                  </p:cNvPr>
                  <p:cNvSpPr/>
                  <p:nvPr/>
                </p:nvSpPr>
                <p:spPr>
                  <a:xfrm>
                    <a:off x="5497858" y="1507966"/>
                    <a:ext cx="2857500" cy="2638425"/>
                  </a:xfrm>
                  <a:custGeom>
                    <a:avLst/>
                    <a:gdLst/>
                    <a:ahLst/>
                    <a:cxnLst/>
                    <a:rect l="0" t="0" r="0" b="0"/>
                    <a:pathLst>
                      <a:path w="2857500" h="2638425">
                        <a:moveTo>
                          <a:pt x="2684621" y="7144"/>
                        </a:moveTo>
                        <a:lnTo>
                          <a:pt x="164306" y="7144"/>
                        </a:lnTo>
                        <a:cubicBezTo>
                          <a:pt x="81439" y="7144"/>
                          <a:pt x="7144" y="74771"/>
                          <a:pt x="7144" y="164306"/>
                        </a:cubicBezTo>
                        <a:lnTo>
                          <a:pt x="7144" y="1950244"/>
                        </a:lnTo>
                        <a:cubicBezTo>
                          <a:pt x="7144" y="2033111"/>
                          <a:pt x="74771" y="2115027"/>
                          <a:pt x="164306" y="2115027"/>
                        </a:cubicBezTo>
                        <a:lnTo>
                          <a:pt x="1027271" y="2115027"/>
                        </a:lnTo>
                        <a:cubicBezTo>
                          <a:pt x="1117759" y="2445544"/>
                          <a:pt x="1079659" y="2475071"/>
                          <a:pt x="531971" y="2475071"/>
                        </a:cubicBezTo>
                        <a:lnTo>
                          <a:pt x="531971" y="2639854"/>
                        </a:lnTo>
                        <a:lnTo>
                          <a:pt x="2332196" y="2639854"/>
                        </a:lnTo>
                        <a:lnTo>
                          <a:pt x="2332196" y="2475071"/>
                        </a:lnTo>
                        <a:cubicBezTo>
                          <a:pt x="1784509" y="2475071"/>
                          <a:pt x="1709261" y="2444591"/>
                          <a:pt x="1799749" y="2115027"/>
                        </a:cubicBezTo>
                        <a:lnTo>
                          <a:pt x="2684621" y="2115027"/>
                        </a:lnTo>
                        <a:cubicBezTo>
                          <a:pt x="2767489" y="2115027"/>
                          <a:pt x="2857024" y="2039779"/>
                          <a:pt x="2857024" y="1964531"/>
                        </a:cubicBezTo>
                        <a:lnTo>
                          <a:pt x="2857024" y="164306"/>
                        </a:lnTo>
                        <a:cubicBezTo>
                          <a:pt x="2857976" y="74771"/>
                          <a:pt x="2767489" y="7144"/>
                          <a:pt x="2684621" y="7144"/>
                        </a:cubicBezTo>
                        <a:lnTo>
                          <a:pt x="2684621" y="7144"/>
                        </a:lnTo>
                        <a:close/>
                        <a:moveTo>
                          <a:pt x="2632234" y="1882616"/>
                        </a:moveTo>
                        <a:lnTo>
                          <a:pt x="216694" y="1882616"/>
                        </a:lnTo>
                        <a:lnTo>
                          <a:pt x="231934" y="224314"/>
                        </a:lnTo>
                        <a:lnTo>
                          <a:pt x="2632234" y="231934"/>
                        </a:lnTo>
                        <a:lnTo>
                          <a:pt x="2632234" y="1882616"/>
                        </a:lnTo>
                        <a:close/>
                      </a:path>
                    </a:pathLst>
                  </a:custGeom>
                  <a:solidFill>
                    <a:srgbClr val="0078D7"/>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6" name="Freeform: Shape 85">
                    <a:extLst>
                      <a:ext uri="{FF2B5EF4-FFF2-40B4-BE49-F238E27FC236}">
                        <a16:creationId xmlns:a16="http://schemas.microsoft.com/office/drawing/2014/main" id="{8B9B36C7-89F9-4B9B-8542-7F54B28DF9B0}"/>
                      </a:ext>
                    </a:extLst>
                  </p:cNvPr>
                  <p:cNvSpPr/>
                  <p:nvPr/>
                </p:nvSpPr>
                <p:spPr>
                  <a:xfrm>
                    <a:off x="6450358" y="1973738"/>
                    <a:ext cx="885825" cy="523875"/>
                  </a:xfrm>
                  <a:custGeom>
                    <a:avLst/>
                    <a:gdLst/>
                    <a:ahLst/>
                    <a:cxnLst/>
                    <a:rect l="0" t="0" r="0" b="0"/>
                    <a:pathLst>
                      <a:path w="885825" h="523875">
                        <a:moveTo>
                          <a:pt x="884396" y="262414"/>
                        </a:moveTo>
                        <a:lnTo>
                          <a:pt x="442436" y="7144"/>
                        </a:lnTo>
                        <a:lnTo>
                          <a:pt x="7144" y="262414"/>
                        </a:lnTo>
                        <a:lnTo>
                          <a:pt x="7144" y="269081"/>
                        </a:lnTo>
                        <a:lnTo>
                          <a:pt x="442436" y="524351"/>
                        </a:lnTo>
                        <a:lnTo>
                          <a:pt x="884396" y="269081"/>
                        </a:lnTo>
                        <a:lnTo>
                          <a:pt x="884396" y="262414"/>
                        </a:lnTo>
                        <a:close/>
                      </a:path>
                    </a:pathLst>
                  </a:custGeom>
                  <a:solidFill>
                    <a:srgbClr val="0078D7"/>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7" name="Freeform: Shape 86">
                    <a:extLst>
                      <a:ext uri="{FF2B5EF4-FFF2-40B4-BE49-F238E27FC236}">
                        <a16:creationId xmlns:a16="http://schemas.microsoft.com/office/drawing/2014/main" id="{545C1F7B-0757-45D0-8DDB-6669B40661A8}"/>
                      </a:ext>
                    </a:extLst>
                  </p:cNvPr>
                  <p:cNvSpPr/>
                  <p:nvPr/>
                </p:nvSpPr>
                <p:spPr>
                  <a:xfrm>
                    <a:off x="6922798" y="2333783"/>
                    <a:ext cx="457200" cy="771525"/>
                  </a:xfrm>
                  <a:custGeom>
                    <a:avLst/>
                    <a:gdLst/>
                    <a:ahLst/>
                    <a:cxnLst/>
                    <a:rect l="0" t="0" r="0" b="0"/>
                    <a:pathLst>
                      <a:path w="457200" h="771525">
                        <a:moveTo>
                          <a:pt x="7144" y="262414"/>
                        </a:moveTo>
                        <a:lnTo>
                          <a:pt x="7144" y="764381"/>
                        </a:lnTo>
                        <a:lnTo>
                          <a:pt x="457676" y="510064"/>
                        </a:lnTo>
                        <a:lnTo>
                          <a:pt x="457676" y="7144"/>
                        </a:lnTo>
                        <a:lnTo>
                          <a:pt x="7144" y="262414"/>
                        </a:lnTo>
                        <a:close/>
                      </a:path>
                    </a:pathLst>
                  </a:custGeom>
                  <a:solidFill>
                    <a:srgbClr val="0078D7"/>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8" name="Freeform: Shape 87">
                    <a:extLst>
                      <a:ext uri="{FF2B5EF4-FFF2-40B4-BE49-F238E27FC236}">
                        <a16:creationId xmlns:a16="http://schemas.microsoft.com/office/drawing/2014/main" id="{070FE2F9-F5D4-4006-B98C-E8DDA6ABD0A6}"/>
                      </a:ext>
                    </a:extLst>
                  </p:cNvPr>
                  <p:cNvSpPr/>
                  <p:nvPr/>
                </p:nvSpPr>
                <p:spPr>
                  <a:xfrm>
                    <a:off x="6397970" y="2333783"/>
                    <a:ext cx="457200" cy="771525"/>
                  </a:xfrm>
                  <a:custGeom>
                    <a:avLst/>
                    <a:gdLst/>
                    <a:ahLst/>
                    <a:cxnLst/>
                    <a:rect l="0" t="0" r="0" b="0"/>
                    <a:pathLst>
                      <a:path w="457200" h="771525">
                        <a:moveTo>
                          <a:pt x="456724" y="262414"/>
                        </a:moveTo>
                        <a:lnTo>
                          <a:pt x="7144" y="7144"/>
                        </a:lnTo>
                        <a:lnTo>
                          <a:pt x="7144" y="510064"/>
                        </a:lnTo>
                        <a:lnTo>
                          <a:pt x="456724" y="764381"/>
                        </a:lnTo>
                        <a:lnTo>
                          <a:pt x="456724" y="262414"/>
                        </a:lnTo>
                        <a:close/>
                      </a:path>
                    </a:pathLst>
                  </a:custGeom>
                  <a:solidFill>
                    <a:srgbClr val="0078D7"/>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94" name="Group 93">
                  <a:extLst>
                    <a:ext uri="{FF2B5EF4-FFF2-40B4-BE49-F238E27FC236}">
                      <a16:creationId xmlns:a16="http://schemas.microsoft.com/office/drawing/2014/main" id="{B76555D5-0AC7-48DF-A18A-6D01EEC9E7D4}"/>
                    </a:ext>
                  </a:extLst>
                </p:cNvPr>
                <p:cNvGrpSpPr/>
                <p:nvPr/>
              </p:nvGrpSpPr>
              <p:grpSpPr>
                <a:xfrm>
                  <a:off x="5761037" y="2616697"/>
                  <a:ext cx="953737" cy="917575"/>
                  <a:chOff x="5497858" y="1507966"/>
                  <a:chExt cx="2857500" cy="2638425"/>
                </a:xfrm>
              </p:grpSpPr>
              <p:sp>
                <p:nvSpPr>
                  <p:cNvPr id="95" name="Freeform: Shape 94">
                    <a:extLst>
                      <a:ext uri="{FF2B5EF4-FFF2-40B4-BE49-F238E27FC236}">
                        <a16:creationId xmlns:a16="http://schemas.microsoft.com/office/drawing/2014/main" id="{16646505-DABD-4223-BDF6-7E35B1BB15C9}"/>
                      </a:ext>
                    </a:extLst>
                  </p:cNvPr>
                  <p:cNvSpPr/>
                  <p:nvPr/>
                </p:nvSpPr>
                <p:spPr>
                  <a:xfrm>
                    <a:off x="5497858" y="1507966"/>
                    <a:ext cx="2857500" cy="2638425"/>
                  </a:xfrm>
                  <a:custGeom>
                    <a:avLst/>
                    <a:gdLst/>
                    <a:ahLst/>
                    <a:cxnLst/>
                    <a:rect l="0" t="0" r="0" b="0"/>
                    <a:pathLst>
                      <a:path w="2857500" h="2638425">
                        <a:moveTo>
                          <a:pt x="2684621" y="7144"/>
                        </a:moveTo>
                        <a:lnTo>
                          <a:pt x="164306" y="7144"/>
                        </a:lnTo>
                        <a:cubicBezTo>
                          <a:pt x="81439" y="7144"/>
                          <a:pt x="7144" y="74771"/>
                          <a:pt x="7144" y="164306"/>
                        </a:cubicBezTo>
                        <a:lnTo>
                          <a:pt x="7144" y="1950244"/>
                        </a:lnTo>
                        <a:cubicBezTo>
                          <a:pt x="7144" y="2033111"/>
                          <a:pt x="74771" y="2115027"/>
                          <a:pt x="164306" y="2115027"/>
                        </a:cubicBezTo>
                        <a:lnTo>
                          <a:pt x="1027271" y="2115027"/>
                        </a:lnTo>
                        <a:cubicBezTo>
                          <a:pt x="1117759" y="2445544"/>
                          <a:pt x="1079659" y="2475071"/>
                          <a:pt x="531971" y="2475071"/>
                        </a:cubicBezTo>
                        <a:lnTo>
                          <a:pt x="531971" y="2639854"/>
                        </a:lnTo>
                        <a:lnTo>
                          <a:pt x="2332196" y="2639854"/>
                        </a:lnTo>
                        <a:lnTo>
                          <a:pt x="2332196" y="2475071"/>
                        </a:lnTo>
                        <a:cubicBezTo>
                          <a:pt x="1784509" y="2475071"/>
                          <a:pt x="1709261" y="2444591"/>
                          <a:pt x="1799749" y="2115027"/>
                        </a:cubicBezTo>
                        <a:lnTo>
                          <a:pt x="2684621" y="2115027"/>
                        </a:lnTo>
                        <a:cubicBezTo>
                          <a:pt x="2767489" y="2115027"/>
                          <a:pt x="2857024" y="2039779"/>
                          <a:pt x="2857024" y="1964531"/>
                        </a:cubicBezTo>
                        <a:lnTo>
                          <a:pt x="2857024" y="164306"/>
                        </a:lnTo>
                        <a:cubicBezTo>
                          <a:pt x="2857976" y="74771"/>
                          <a:pt x="2767489" y="7144"/>
                          <a:pt x="2684621" y="7144"/>
                        </a:cubicBezTo>
                        <a:lnTo>
                          <a:pt x="2684621" y="7144"/>
                        </a:lnTo>
                        <a:close/>
                        <a:moveTo>
                          <a:pt x="2632234" y="1882616"/>
                        </a:moveTo>
                        <a:lnTo>
                          <a:pt x="216694" y="1882616"/>
                        </a:lnTo>
                        <a:lnTo>
                          <a:pt x="231934" y="224314"/>
                        </a:lnTo>
                        <a:lnTo>
                          <a:pt x="2632234" y="231934"/>
                        </a:lnTo>
                        <a:lnTo>
                          <a:pt x="2632234" y="1882616"/>
                        </a:lnTo>
                        <a:close/>
                      </a:path>
                    </a:pathLst>
                  </a:custGeom>
                  <a:solidFill>
                    <a:srgbClr val="0078D7"/>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6" name="Freeform: Shape 95">
                    <a:extLst>
                      <a:ext uri="{FF2B5EF4-FFF2-40B4-BE49-F238E27FC236}">
                        <a16:creationId xmlns:a16="http://schemas.microsoft.com/office/drawing/2014/main" id="{BF1F142F-739A-487F-86F4-86130FD62FDC}"/>
                      </a:ext>
                    </a:extLst>
                  </p:cNvPr>
                  <p:cNvSpPr/>
                  <p:nvPr/>
                </p:nvSpPr>
                <p:spPr>
                  <a:xfrm>
                    <a:off x="6450358" y="1973738"/>
                    <a:ext cx="885825" cy="523875"/>
                  </a:xfrm>
                  <a:custGeom>
                    <a:avLst/>
                    <a:gdLst/>
                    <a:ahLst/>
                    <a:cxnLst/>
                    <a:rect l="0" t="0" r="0" b="0"/>
                    <a:pathLst>
                      <a:path w="885825" h="523875">
                        <a:moveTo>
                          <a:pt x="884396" y="262414"/>
                        </a:moveTo>
                        <a:lnTo>
                          <a:pt x="442436" y="7144"/>
                        </a:lnTo>
                        <a:lnTo>
                          <a:pt x="7144" y="262414"/>
                        </a:lnTo>
                        <a:lnTo>
                          <a:pt x="7144" y="269081"/>
                        </a:lnTo>
                        <a:lnTo>
                          <a:pt x="442436" y="524351"/>
                        </a:lnTo>
                        <a:lnTo>
                          <a:pt x="884396" y="269081"/>
                        </a:lnTo>
                        <a:lnTo>
                          <a:pt x="884396" y="262414"/>
                        </a:lnTo>
                        <a:close/>
                      </a:path>
                    </a:pathLst>
                  </a:custGeom>
                  <a:solidFill>
                    <a:srgbClr val="0078D7"/>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Freeform: Shape 96">
                    <a:extLst>
                      <a:ext uri="{FF2B5EF4-FFF2-40B4-BE49-F238E27FC236}">
                        <a16:creationId xmlns:a16="http://schemas.microsoft.com/office/drawing/2014/main" id="{E9D90050-C508-4851-BD97-B2DD638BAA3D}"/>
                      </a:ext>
                    </a:extLst>
                  </p:cNvPr>
                  <p:cNvSpPr/>
                  <p:nvPr/>
                </p:nvSpPr>
                <p:spPr>
                  <a:xfrm>
                    <a:off x="6922798" y="2333783"/>
                    <a:ext cx="457200" cy="771525"/>
                  </a:xfrm>
                  <a:custGeom>
                    <a:avLst/>
                    <a:gdLst/>
                    <a:ahLst/>
                    <a:cxnLst/>
                    <a:rect l="0" t="0" r="0" b="0"/>
                    <a:pathLst>
                      <a:path w="457200" h="771525">
                        <a:moveTo>
                          <a:pt x="7144" y="262414"/>
                        </a:moveTo>
                        <a:lnTo>
                          <a:pt x="7144" y="764381"/>
                        </a:lnTo>
                        <a:lnTo>
                          <a:pt x="457676" y="510064"/>
                        </a:lnTo>
                        <a:lnTo>
                          <a:pt x="457676" y="7144"/>
                        </a:lnTo>
                        <a:lnTo>
                          <a:pt x="7144" y="262414"/>
                        </a:lnTo>
                        <a:close/>
                      </a:path>
                    </a:pathLst>
                  </a:custGeom>
                  <a:solidFill>
                    <a:srgbClr val="0078D7"/>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8" name="Freeform: Shape 97">
                    <a:extLst>
                      <a:ext uri="{FF2B5EF4-FFF2-40B4-BE49-F238E27FC236}">
                        <a16:creationId xmlns:a16="http://schemas.microsoft.com/office/drawing/2014/main" id="{C09BEF20-03C9-4991-ABAC-C88DC9C4C663}"/>
                      </a:ext>
                    </a:extLst>
                  </p:cNvPr>
                  <p:cNvSpPr/>
                  <p:nvPr/>
                </p:nvSpPr>
                <p:spPr>
                  <a:xfrm>
                    <a:off x="6397970" y="2333783"/>
                    <a:ext cx="457200" cy="771525"/>
                  </a:xfrm>
                  <a:custGeom>
                    <a:avLst/>
                    <a:gdLst/>
                    <a:ahLst/>
                    <a:cxnLst/>
                    <a:rect l="0" t="0" r="0" b="0"/>
                    <a:pathLst>
                      <a:path w="457200" h="771525">
                        <a:moveTo>
                          <a:pt x="456724" y="262414"/>
                        </a:moveTo>
                        <a:lnTo>
                          <a:pt x="7144" y="7144"/>
                        </a:lnTo>
                        <a:lnTo>
                          <a:pt x="7144" y="510064"/>
                        </a:lnTo>
                        <a:lnTo>
                          <a:pt x="456724" y="764381"/>
                        </a:lnTo>
                        <a:lnTo>
                          <a:pt x="456724" y="262414"/>
                        </a:lnTo>
                        <a:close/>
                      </a:path>
                    </a:pathLst>
                  </a:custGeom>
                  <a:solidFill>
                    <a:srgbClr val="0078D7"/>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grpSp>
      <p:grpSp>
        <p:nvGrpSpPr>
          <p:cNvPr id="108" name="Group 107">
            <a:extLst>
              <a:ext uri="{FF2B5EF4-FFF2-40B4-BE49-F238E27FC236}">
                <a16:creationId xmlns:a16="http://schemas.microsoft.com/office/drawing/2014/main" id="{DB62FE99-9980-4189-B137-43B97AB95E49}"/>
              </a:ext>
            </a:extLst>
          </p:cNvPr>
          <p:cNvGrpSpPr/>
          <p:nvPr/>
        </p:nvGrpSpPr>
        <p:grpSpPr>
          <a:xfrm>
            <a:off x="9756402" y="2308469"/>
            <a:ext cx="2407713" cy="2442316"/>
            <a:chOff x="9999934" y="2722815"/>
            <a:chExt cx="2455993" cy="2491290"/>
          </a:xfrm>
        </p:grpSpPr>
        <p:grpSp>
          <p:nvGrpSpPr>
            <p:cNvPr id="72" name="Group 71">
              <a:extLst>
                <a:ext uri="{FF2B5EF4-FFF2-40B4-BE49-F238E27FC236}">
                  <a16:creationId xmlns:a16="http://schemas.microsoft.com/office/drawing/2014/main" id="{8317ABF8-68EE-4512-A95E-B3F8815465EA}"/>
                </a:ext>
              </a:extLst>
            </p:cNvPr>
            <p:cNvGrpSpPr>
              <a:grpSpLocks noChangeAspect="1"/>
            </p:cNvGrpSpPr>
            <p:nvPr/>
          </p:nvGrpSpPr>
          <p:grpSpPr>
            <a:xfrm>
              <a:off x="10746265" y="2722815"/>
              <a:ext cx="963330" cy="1444752"/>
              <a:chOff x="4939506" y="1944211"/>
              <a:chExt cx="2415540" cy="3097530"/>
            </a:xfrm>
          </p:grpSpPr>
          <p:sp>
            <p:nvSpPr>
              <p:cNvPr id="67" name="Freeform: Shape 66">
                <a:extLst>
                  <a:ext uri="{FF2B5EF4-FFF2-40B4-BE49-F238E27FC236}">
                    <a16:creationId xmlns:a16="http://schemas.microsoft.com/office/drawing/2014/main" id="{AF1885F9-05DF-4518-B81A-2B32C6B40F4C}"/>
                  </a:ext>
                </a:extLst>
              </p:cNvPr>
              <p:cNvSpPr/>
              <p:nvPr/>
            </p:nvSpPr>
            <p:spPr>
              <a:xfrm>
                <a:off x="4939506" y="1944211"/>
                <a:ext cx="1514475" cy="3086100"/>
              </a:xfrm>
              <a:custGeom>
                <a:avLst/>
                <a:gdLst/>
                <a:ahLst/>
                <a:cxnLst/>
                <a:rect l="0" t="0" r="0" b="0"/>
                <a:pathLst>
                  <a:path w="1514475" h="3086100">
                    <a:moveTo>
                      <a:pt x="683419" y="2333149"/>
                    </a:moveTo>
                    <a:lnTo>
                      <a:pt x="683419" y="1574959"/>
                    </a:lnTo>
                    <a:lnTo>
                      <a:pt x="1508284" y="1447324"/>
                    </a:lnTo>
                    <a:lnTo>
                      <a:pt x="1508284" y="157639"/>
                    </a:lnTo>
                    <a:cubicBezTo>
                      <a:pt x="1508284" y="74771"/>
                      <a:pt x="1440656" y="7144"/>
                      <a:pt x="1357789" y="7144"/>
                    </a:cubicBezTo>
                    <a:lnTo>
                      <a:pt x="157639" y="7144"/>
                    </a:lnTo>
                    <a:cubicBezTo>
                      <a:pt x="74771" y="7144"/>
                      <a:pt x="7144" y="74771"/>
                      <a:pt x="7144" y="157639"/>
                    </a:cubicBezTo>
                    <a:lnTo>
                      <a:pt x="7144" y="3083719"/>
                    </a:lnTo>
                    <a:lnTo>
                      <a:pt x="1252061" y="3083719"/>
                    </a:lnTo>
                    <a:lnTo>
                      <a:pt x="681514" y="3000851"/>
                    </a:lnTo>
                    <a:lnTo>
                      <a:pt x="681514" y="2783682"/>
                    </a:lnTo>
                    <a:lnTo>
                      <a:pt x="230981" y="2783682"/>
                    </a:lnTo>
                    <a:lnTo>
                      <a:pt x="230981" y="2633186"/>
                    </a:lnTo>
                    <a:lnTo>
                      <a:pt x="681514" y="2633186"/>
                    </a:lnTo>
                    <a:lnTo>
                      <a:pt x="681514" y="2482691"/>
                    </a:lnTo>
                    <a:lnTo>
                      <a:pt x="230981" y="2482691"/>
                    </a:lnTo>
                    <a:lnTo>
                      <a:pt x="230981" y="2332196"/>
                    </a:lnTo>
                    <a:lnTo>
                      <a:pt x="683419" y="2333149"/>
                    </a:lnTo>
                    <a:lnTo>
                      <a:pt x="683419" y="2333149"/>
                    </a:lnTo>
                    <a:close/>
                    <a:moveTo>
                      <a:pt x="232886" y="457676"/>
                    </a:moveTo>
                    <a:lnTo>
                      <a:pt x="1283494" y="457676"/>
                    </a:lnTo>
                    <a:lnTo>
                      <a:pt x="1283494" y="608171"/>
                    </a:lnTo>
                    <a:lnTo>
                      <a:pt x="232886" y="608171"/>
                    </a:lnTo>
                    <a:lnTo>
                      <a:pt x="232886" y="457676"/>
                    </a:lnTo>
                    <a:close/>
                  </a:path>
                </a:pathLst>
              </a:custGeom>
              <a:solidFill>
                <a:srgbClr val="0078D7"/>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Freeform: Shape 67">
                <a:extLst>
                  <a:ext uri="{FF2B5EF4-FFF2-40B4-BE49-F238E27FC236}">
                    <a16:creationId xmlns:a16="http://schemas.microsoft.com/office/drawing/2014/main" id="{FED6E06A-D7BF-4D9C-B3DE-CFB1455EF63E}"/>
                  </a:ext>
                </a:extLst>
              </p:cNvPr>
              <p:cNvSpPr/>
              <p:nvPr/>
            </p:nvSpPr>
            <p:spPr>
              <a:xfrm>
                <a:off x="6440646" y="3422491"/>
                <a:ext cx="914400" cy="771525"/>
              </a:xfrm>
              <a:custGeom>
                <a:avLst/>
                <a:gdLst/>
                <a:ahLst/>
                <a:cxnLst/>
                <a:rect l="0" t="0" r="0" b="0"/>
                <a:pathLst>
                  <a:path w="914400" h="771525">
                    <a:moveTo>
                      <a:pt x="7144" y="772954"/>
                    </a:moveTo>
                    <a:lnTo>
                      <a:pt x="908209" y="772954"/>
                    </a:lnTo>
                    <a:lnTo>
                      <a:pt x="908209" y="7144"/>
                    </a:lnTo>
                    <a:lnTo>
                      <a:pt x="7144" y="127159"/>
                    </a:lnTo>
                    <a:lnTo>
                      <a:pt x="7144" y="772954"/>
                    </a:lnTo>
                    <a:close/>
                  </a:path>
                </a:pathLst>
              </a:custGeom>
              <a:solidFill>
                <a:srgbClr val="0078D7"/>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9" name="Freeform: Shape 68">
                <a:extLst>
                  <a:ext uri="{FF2B5EF4-FFF2-40B4-BE49-F238E27FC236}">
                    <a16:creationId xmlns:a16="http://schemas.microsoft.com/office/drawing/2014/main" id="{D219A71E-F251-496B-94E3-F48B57DD7364}"/>
                  </a:ext>
                </a:extLst>
              </p:cNvPr>
              <p:cNvSpPr/>
              <p:nvPr/>
            </p:nvSpPr>
            <p:spPr>
              <a:xfrm>
                <a:off x="5766276" y="3550126"/>
                <a:ext cx="609600" cy="647700"/>
              </a:xfrm>
              <a:custGeom>
                <a:avLst/>
                <a:gdLst/>
                <a:ahLst/>
                <a:cxnLst/>
                <a:rect l="0" t="0" r="0" b="0"/>
                <a:pathLst>
                  <a:path w="609600" h="647700">
                    <a:moveTo>
                      <a:pt x="607219" y="645319"/>
                    </a:moveTo>
                    <a:lnTo>
                      <a:pt x="607219" y="7144"/>
                    </a:lnTo>
                    <a:lnTo>
                      <a:pt x="7144" y="90011"/>
                    </a:lnTo>
                    <a:lnTo>
                      <a:pt x="7144" y="645319"/>
                    </a:lnTo>
                    <a:lnTo>
                      <a:pt x="607219" y="645319"/>
                    </a:lnTo>
                    <a:close/>
                  </a:path>
                </a:pathLst>
              </a:custGeom>
              <a:solidFill>
                <a:srgbClr val="0078D7"/>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Freeform: Shape 69">
                <a:extLst>
                  <a:ext uri="{FF2B5EF4-FFF2-40B4-BE49-F238E27FC236}">
                    <a16:creationId xmlns:a16="http://schemas.microsoft.com/office/drawing/2014/main" id="{87AD6BDA-7C18-4F25-818D-F5D081BA0189}"/>
                  </a:ext>
                </a:extLst>
              </p:cNvPr>
              <p:cNvSpPr/>
              <p:nvPr/>
            </p:nvSpPr>
            <p:spPr>
              <a:xfrm>
                <a:off x="5766276" y="4270216"/>
                <a:ext cx="609600" cy="638175"/>
              </a:xfrm>
              <a:custGeom>
                <a:avLst/>
                <a:gdLst/>
                <a:ahLst/>
                <a:cxnLst/>
                <a:rect l="0" t="0" r="0" b="0"/>
                <a:pathLst>
                  <a:path w="609600" h="638175">
                    <a:moveTo>
                      <a:pt x="607219" y="7144"/>
                    </a:moveTo>
                    <a:lnTo>
                      <a:pt x="7144" y="7144"/>
                    </a:lnTo>
                    <a:lnTo>
                      <a:pt x="7144" y="547211"/>
                    </a:lnTo>
                    <a:lnTo>
                      <a:pt x="607219" y="637699"/>
                    </a:lnTo>
                    <a:lnTo>
                      <a:pt x="607219" y="7144"/>
                    </a:lnTo>
                    <a:close/>
                  </a:path>
                </a:pathLst>
              </a:custGeom>
              <a:solidFill>
                <a:srgbClr val="0078D7"/>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1" name="Freeform: Shape 70">
                <a:extLst>
                  <a:ext uri="{FF2B5EF4-FFF2-40B4-BE49-F238E27FC236}">
                    <a16:creationId xmlns:a16="http://schemas.microsoft.com/office/drawing/2014/main" id="{F405D956-01AA-487D-BD7A-177D4B2C8278}"/>
                  </a:ext>
                </a:extLst>
              </p:cNvPr>
              <p:cNvSpPr/>
              <p:nvPr/>
            </p:nvSpPr>
            <p:spPr>
              <a:xfrm>
                <a:off x="6440646" y="4270216"/>
                <a:ext cx="914400" cy="771525"/>
              </a:xfrm>
              <a:custGeom>
                <a:avLst/>
                <a:gdLst/>
                <a:ahLst/>
                <a:cxnLst/>
                <a:rect l="0" t="0" r="0" b="0"/>
                <a:pathLst>
                  <a:path w="914400" h="771525">
                    <a:moveTo>
                      <a:pt x="7144" y="7144"/>
                    </a:moveTo>
                    <a:lnTo>
                      <a:pt x="7144" y="645319"/>
                    </a:lnTo>
                    <a:lnTo>
                      <a:pt x="908209" y="772954"/>
                    </a:lnTo>
                    <a:lnTo>
                      <a:pt x="908209" y="7144"/>
                    </a:lnTo>
                    <a:lnTo>
                      <a:pt x="7144" y="7144"/>
                    </a:lnTo>
                    <a:close/>
                  </a:path>
                </a:pathLst>
              </a:custGeom>
              <a:solidFill>
                <a:srgbClr val="0078D7"/>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02" name="EasilyManaged-Title">
              <a:extLst>
                <a:ext uri="{FF2B5EF4-FFF2-40B4-BE49-F238E27FC236}">
                  <a16:creationId xmlns:a16="http://schemas.microsoft.com/office/drawing/2014/main" id="{1A5C9291-2FFB-4A2D-BE33-D9467F117A10}"/>
                </a:ext>
              </a:extLst>
            </p:cNvPr>
            <p:cNvSpPr txBox="1"/>
            <p:nvPr/>
          </p:nvSpPr>
          <p:spPr>
            <a:xfrm>
              <a:off x="9999934" y="4176898"/>
              <a:ext cx="2455993" cy="1037207"/>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On-premises </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Windows Server</a:t>
              </a:r>
            </a:p>
          </p:txBody>
        </p:sp>
      </p:grpSp>
      <p:grpSp>
        <p:nvGrpSpPr>
          <p:cNvPr id="107" name="Group 106">
            <a:extLst>
              <a:ext uri="{FF2B5EF4-FFF2-40B4-BE49-F238E27FC236}">
                <a16:creationId xmlns:a16="http://schemas.microsoft.com/office/drawing/2014/main" id="{1B431A96-C90E-4259-86D6-569487534C38}"/>
              </a:ext>
            </a:extLst>
          </p:cNvPr>
          <p:cNvGrpSpPr/>
          <p:nvPr/>
        </p:nvGrpSpPr>
        <p:grpSpPr>
          <a:xfrm>
            <a:off x="7141830" y="2360093"/>
            <a:ext cx="2608299" cy="2080912"/>
            <a:chOff x="7367310" y="2775473"/>
            <a:chExt cx="2660601" cy="2122639"/>
          </a:xfrm>
        </p:grpSpPr>
        <p:pic>
          <p:nvPicPr>
            <p:cNvPr id="53" name="Graphic 52">
              <a:extLst>
                <a:ext uri="{FF2B5EF4-FFF2-40B4-BE49-F238E27FC236}">
                  <a16:creationId xmlns:a16="http://schemas.microsoft.com/office/drawing/2014/main" id="{28E4B186-B9CD-4DEE-A726-9EE1649A30AF}"/>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14928" t="10062" r="12402" b="8437"/>
            <a:stretch/>
          </p:blipFill>
          <p:spPr>
            <a:xfrm>
              <a:off x="7938711" y="2775473"/>
              <a:ext cx="1365481" cy="1444752"/>
            </a:xfrm>
            <a:prstGeom prst="rect">
              <a:avLst/>
            </a:prstGeom>
          </p:spPr>
        </p:pic>
        <p:sp>
          <p:nvSpPr>
            <p:cNvPr id="103" name="EasilyManaged-Title">
              <a:extLst>
                <a:ext uri="{FF2B5EF4-FFF2-40B4-BE49-F238E27FC236}">
                  <a16:creationId xmlns:a16="http://schemas.microsoft.com/office/drawing/2014/main" id="{833AF93D-863D-4D88-8834-FB949411438D}"/>
                </a:ext>
              </a:extLst>
            </p:cNvPr>
            <p:cNvSpPr txBox="1"/>
            <p:nvPr/>
          </p:nvSpPr>
          <p:spPr>
            <a:xfrm>
              <a:off x="7367310" y="4270248"/>
              <a:ext cx="2660601" cy="627864"/>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SharePoint Online</a:t>
              </a:r>
            </a:p>
          </p:txBody>
        </p:sp>
      </p:grpSp>
    </p:spTree>
    <p:extLst>
      <p:ext uri="{BB962C8B-B14F-4D97-AF65-F5344CB8AC3E}">
        <p14:creationId xmlns:p14="http://schemas.microsoft.com/office/powerpoint/2010/main" val="3988262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1000"/>
                                        <p:tgtEl>
                                          <p:spTgt spid="104"/>
                                        </p:tgtEl>
                                      </p:cBhvr>
                                    </p:animEffect>
                                    <p:anim calcmode="lin" valueType="num">
                                      <p:cBhvr>
                                        <p:cTn id="8" dur="1000" fill="hold"/>
                                        <p:tgtEl>
                                          <p:spTgt spid="104"/>
                                        </p:tgtEl>
                                        <p:attrNameLst>
                                          <p:attrName>ppt_x</p:attrName>
                                        </p:attrNameLst>
                                      </p:cBhvr>
                                      <p:tavLst>
                                        <p:tav tm="0">
                                          <p:val>
                                            <p:strVal val="#ppt_x"/>
                                          </p:val>
                                        </p:tav>
                                        <p:tav tm="100000">
                                          <p:val>
                                            <p:strVal val="#ppt_x"/>
                                          </p:val>
                                        </p:tav>
                                      </p:tavLst>
                                    </p:anim>
                                    <p:anim calcmode="lin" valueType="num">
                                      <p:cBhvr>
                                        <p:cTn id="9" dur="1000" fill="hold"/>
                                        <p:tgtEl>
                                          <p:spTgt spid="10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6"/>
                                        </p:tgtEl>
                                        <p:attrNameLst>
                                          <p:attrName>style.visibility</p:attrName>
                                        </p:attrNameLst>
                                      </p:cBhvr>
                                      <p:to>
                                        <p:strVal val="visible"/>
                                      </p:to>
                                    </p:set>
                                    <p:animEffect transition="in" filter="fade">
                                      <p:cBhvr>
                                        <p:cTn id="14" dur="1000"/>
                                        <p:tgtEl>
                                          <p:spTgt spid="106"/>
                                        </p:tgtEl>
                                      </p:cBhvr>
                                    </p:animEffect>
                                    <p:anim calcmode="lin" valueType="num">
                                      <p:cBhvr>
                                        <p:cTn id="15" dur="1000" fill="hold"/>
                                        <p:tgtEl>
                                          <p:spTgt spid="106"/>
                                        </p:tgtEl>
                                        <p:attrNameLst>
                                          <p:attrName>ppt_x</p:attrName>
                                        </p:attrNameLst>
                                      </p:cBhvr>
                                      <p:tavLst>
                                        <p:tav tm="0">
                                          <p:val>
                                            <p:strVal val="#ppt_x"/>
                                          </p:val>
                                        </p:tav>
                                        <p:tav tm="100000">
                                          <p:val>
                                            <p:strVal val="#ppt_x"/>
                                          </p:val>
                                        </p:tav>
                                      </p:tavLst>
                                    </p:anim>
                                    <p:anim calcmode="lin" valueType="num">
                                      <p:cBhvr>
                                        <p:cTn id="16"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fade">
                                      <p:cBhvr>
                                        <p:cTn id="21" dur="1000"/>
                                        <p:tgtEl>
                                          <p:spTgt spid="105"/>
                                        </p:tgtEl>
                                      </p:cBhvr>
                                    </p:animEffect>
                                    <p:anim calcmode="lin" valueType="num">
                                      <p:cBhvr>
                                        <p:cTn id="22" dur="1000" fill="hold"/>
                                        <p:tgtEl>
                                          <p:spTgt spid="105"/>
                                        </p:tgtEl>
                                        <p:attrNameLst>
                                          <p:attrName>ppt_x</p:attrName>
                                        </p:attrNameLst>
                                      </p:cBhvr>
                                      <p:tavLst>
                                        <p:tav tm="0">
                                          <p:val>
                                            <p:strVal val="#ppt_x"/>
                                          </p:val>
                                        </p:tav>
                                        <p:tav tm="100000">
                                          <p:val>
                                            <p:strVal val="#ppt_x"/>
                                          </p:val>
                                        </p:tav>
                                      </p:tavLst>
                                    </p:anim>
                                    <p:anim calcmode="lin" valueType="num">
                                      <p:cBhvr>
                                        <p:cTn id="23" dur="1000" fill="hold"/>
                                        <p:tgtEl>
                                          <p:spTgt spid="10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7"/>
                                        </p:tgtEl>
                                        <p:attrNameLst>
                                          <p:attrName>style.visibility</p:attrName>
                                        </p:attrNameLst>
                                      </p:cBhvr>
                                      <p:to>
                                        <p:strVal val="visible"/>
                                      </p:to>
                                    </p:set>
                                    <p:animEffect transition="in" filter="fade">
                                      <p:cBhvr>
                                        <p:cTn id="28" dur="1000"/>
                                        <p:tgtEl>
                                          <p:spTgt spid="107"/>
                                        </p:tgtEl>
                                      </p:cBhvr>
                                    </p:animEffect>
                                    <p:anim calcmode="lin" valueType="num">
                                      <p:cBhvr>
                                        <p:cTn id="29" dur="1000" fill="hold"/>
                                        <p:tgtEl>
                                          <p:spTgt spid="107"/>
                                        </p:tgtEl>
                                        <p:attrNameLst>
                                          <p:attrName>ppt_x</p:attrName>
                                        </p:attrNameLst>
                                      </p:cBhvr>
                                      <p:tavLst>
                                        <p:tav tm="0">
                                          <p:val>
                                            <p:strVal val="#ppt_x"/>
                                          </p:val>
                                        </p:tav>
                                        <p:tav tm="100000">
                                          <p:val>
                                            <p:strVal val="#ppt_x"/>
                                          </p:val>
                                        </p:tav>
                                      </p:tavLst>
                                    </p:anim>
                                    <p:anim calcmode="lin" valueType="num">
                                      <p:cBhvr>
                                        <p:cTn id="30"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fade">
                                      <p:cBhvr>
                                        <p:cTn id="35" dur="1000"/>
                                        <p:tgtEl>
                                          <p:spTgt spid="108"/>
                                        </p:tgtEl>
                                      </p:cBhvr>
                                    </p:animEffect>
                                    <p:anim calcmode="lin" valueType="num">
                                      <p:cBhvr>
                                        <p:cTn id="36" dur="1000" fill="hold"/>
                                        <p:tgtEl>
                                          <p:spTgt spid="108"/>
                                        </p:tgtEl>
                                        <p:attrNameLst>
                                          <p:attrName>ppt_x</p:attrName>
                                        </p:attrNameLst>
                                      </p:cBhvr>
                                      <p:tavLst>
                                        <p:tav tm="0">
                                          <p:val>
                                            <p:strVal val="#ppt_x"/>
                                          </p:val>
                                        </p:tav>
                                        <p:tav tm="100000">
                                          <p:val>
                                            <p:strVal val="#ppt_x"/>
                                          </p:val>
                                        </p:tav>
                                      </p:tavLst>
                                    </p:anim>
                                    <p:anim calcmode="lin" valueType="num">
                                      <p:cBhvr>
                                        <p:cTn id="37" dur="1000" fill="hold"/>
                                        <p:tgtEl>
                                          <p:spTgt spid="1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64E2509-1DA1-4643-8133-A84EE95EE197}"/>
              </a:ext>
            </a:extLst>
          </p:cNvPr>
          <p:cNvSpPr/>
          <p:nvPr/>
        </p:nvSpPr>
        <p:spPr bwMode="auto">
          <a:xfrm flipH="1">
            <a:off x="0" y="486"/>
            <a:ext cx="3429000"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a:xfrm>
            <a:off x="269240" y="354827"/>
            <a:ext cx="2797810" cy="745312"/>
          </a:xfrm>
        </p:spPr>
        <p:txBody>
          <a:bodyPr/>
          <a:lstStyle/>
          <a:p>
            <a:pPr>
              <a:tabLst>
                <a:tab pos="6892527" algn="l"/>
              </a:tabLst>
            </a:pPr>
            <a:r>
              <a:rPr lang="en-US" sz="4000"/>
              <a:t>Azure Disks</a:t>
            </a:r>
          </a:p>
        </p:txBody>
      </p:sp>
      <p:cxnSp>
        <p:nvCxnSpPr>
          <p:cNvPr id="27" name="Straight Connector 26"/>
          <p:cNvCxnSpPr>
            <a:cxnSpLocks/>
          </p:cNvCxnSpPr>
          <p:nvPr/>
        </p:nvCxnSpPr>
        <p:spPr>
          <a:xfrm>
            <a:off x="6828629" y="1857568"/>
            <a:ext cx="0" cy="3850633"/>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880458" y="1619891"/>
            <a:ext cx="2622394" cy="5112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Performance Tiers</a:t>
            </a:r>
          </a:p>
        </p:txBody>
      </p:sp>
      <p:sp>
        <p:nvSpPr>
          <p:cNvPr id="68" name="TextBox 67"/>
          <p:cNvSpPr txBox="1"/>
          <p:nvPr/>
        </p:nvSpPr>
        <p:spPr>
          <a:xfrm>
            <a:off x="7051653" y="1619891"/>
            <a:ext cx="2622394" cy="511256"/>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Management Options</a:t>
            </a:r>
          </a:p>
        </p:txBody>
      </p:sp>
      <p:sp>
        <p:nvSpPr>
          <p:cNvPr id="44" name="monitor" title="Icon of a monitor">
            <a:extLst>
              <a:ext uri="{FF2B5EF4-FFF2-40B4-BE49-F238E27FC236}">
                <a16:creationId xmlns:a16="http://schemas.microsoft.com/office/drawing/2014/main" id="{83A3C205-6B3F-4008-9655-AE9AEDA17D9F}"/>
              </a:ext>
            </a:extLst>
          </p:cNvPr>
          <p:cNvSpPr>
            <a:spLocks noChangeAspect="1" noEditPoints="1"/>
          </p:cNvSpPr>
          <p:nvPr/>
        </p:nvSpPr>
        <p:spPr bwMode="auto">
          <a:xfrm>
            <a:off x="3883725" y="2435200"/>
            <a:ext cx="1183282" cy="90685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monitor" title="Icon of a monitor">
            <a:extLst>
              <a:ext uri="{FF2B5EF4-FFF2-40B4-BE49-F238E27FC236}">
                <a16:creationId xmlns:a16="http://schemas.microsoft.com/office/drawing/2014/main" id="{FD7FCEEE-A493-425E-9233-6F7A806F57C8}"/>
              </a:ext>
            </a:extLst>
          </p:cNvPr>
          <p:cNvSpPr>
            <a:spLocks noChangeAspect="1" noEditPoints="1"/>
          </p:cNvSpPr>
          <p:nvPr/>
        </p:nvSpPr>
        <p:spPr bwMode="auto">
          <a:xfrm>
            <a:off x="5312058" y="2423853"/>
            <a:ext cx="1183282" cy="90685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 name="Group 2">
            <a:extLst>
              <a:ext uri="{FF2B5EF4-FFF2-40B4-BE49-F238E27FC236}">
                <a16:creationId xmlns:a16="http://schemas.microsoft.com/office/drawing/2014/main" id="{15615455-B3D9-4429-AD47-44F845F4853A}"/>
              </a:ext>
            </a:extLst>
          </p:cNvPr>
          <p:cNvGrpSpPr/>
          <p:nvPr/>
        </p:nvGrpSpPr>
        <p:grpSpPr>
          <a:xfrm>
            <a:off x="5312054" y="3910939"/>
            <a:ext cx="1183280" cy="350778"/>
            <a:chOff x="5182487" y="3350427"/>
            <a:chExt cx="1183280" cy="350778"/>
          </a:xfrm>
        </p:grpSpPr>
        <p:sp>
          <p:nvSpPr>
            <p:cNvPr id="48" name="StorageOptical_E958" title="Icon of a hard disk">
              <a:extLst>
                <a:ext uri="{FF2B5EF4-FFF2-40B4-BE49-F238E27FC236}">
                  <a16:creationId xmlns:a16="http://schemas.microsoft.com/office/drawing/2014/main" id="{CFA19A33-B3EA-457B-9B3E-488777B5E1AF}"/>
                </a:ext>
              </a:extLst>
            </p:cNvPr>
            <p:cNvSpPr>
              <a:spLocks noChangeAspect="1" noEditPoints="1"/>
            </p:cNvSpPr>
            <p:nvPr/>
          </p:nvSpPr>
          <p:spPr bwMode="auto">
            <a:xfrm>
              <a:off x="5182487" y="3350427"/>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49" name="StorageOptical_E958" title="Icon of a hard disk">
              <a:extLst>
                <a:ext uri="{FF2B5EF4-FFF2-40B4-BE49-F238E27FC236}">
                  <a16:creationId xmlns:a16="http://schemas.microsoft.com/office/drawing/2014/main" id="{74A73990-E6F9-40EA-8392-D4CF4159A71C}"/>
                </a:ext>
              </a:extLst>
            </p:cNvPr>
            <p:cNvSpPr>
              <a:spLocks noChangeAspect="1" noEditPoints="1"/>
            </p:cNvSpPr>
            <p:nvPr/>
          </p:nvSpPr>
          <p:spPr bwMode="auto">
            <a:xfrm>
              <a:off x="6015073" y="3350427"/>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0" name="StorageOptical_E958" title="Icon of a hard disk">
              <a:extLst>
                <a:ext uri="{FF2B5EF4-FFF2-40B4-BE49-F238E27FC236}">
                  <a16:creationId xmlns:a16="http://schemas.microsoft.com/office/drawing/2014/main" id="{4452460D-E657-45DD-83B0-516C0F5CD6A2}"/>
                </a:ext>
              </a:extLst>
            </p:cNvPr>
            <p:cNvSpPr>
              <a:spLocks noChangeAspect="1" noEditPoints="1"/>
            </p:cNvSpPr>
            <p:nvPr/>
          </p:nvSpPr>
          <p:spPr bwMode="auto">
            <a:xfrm>
              <a:off x="5598780" y="3350427"/>
              <a:ext cx="350694" cy="350778"/>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EC2FF695-3B71-4C65-89CA-3F2888D72F71}"/>
              </a:ext>
            </a:extLst>
          </p:cNvPr>
          <p:cNvGrpSpPr/>
          <p:nvPr/>
        </p:nvGrpSpPr>
        <p:grpSpPr>
          <a:xfrm>
            <a:off x="3880455" y="3911548"/>
            <a:ext cx="1183281" cy="350778"/>
            <a:chOff x="3453526" y="4053245"/>
            <a:chExt cx="1568334" cy="464925"/>
          </a:xfrm>
        </p:grpSpPr>
        <p:sp>
          <p:nvSpPr>
            <p:cNvPr id="52" name="StorageOptical_E958" title="Icon of a hard disk">
              <a:extLst>
                <a:ext uri="{FF2B5EF4-FFF2-40B4-BE49-F238E27FC236}">
                  <a16:creationId xmlns:a16="http://schemas.microsoft.com/office/drawing/2014/main" id="{2691CADF-D35F-4158-8293-403ED6BECBE6}"/>
                </a:ext>
              </a:extLst>
            </p:cNvPr>
            <p:cNvSpPr>
              <a:spLocks noChangeAspect="1" noEditPoints="1"/>
            </p:cNvSpPr>
            <p:nvPr/>
          </p:nvSpPr>
          <p:spPr bwMode="auto">
            <a:xfrm>
              <a:off x="3453526"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3" name="StorageOptical_E958" title="Icon of a hard disk">
              <a:extLst>
                <a:ext uri="{FF2B5EF4-FFF2-40B4-BE49-F238E27FC236}">
                  <a16:creationId xmlns:a16="http://schemas.microsoft.com/office/drawing/2014/main" id="{2948075D-84E1-45EF-9DCE-20071F7CCB4B}"/>
                </a:ext>
              </a:extLst>
            </p:cNvPr>
            <p:cNvSpPr>
              <a:spLocks noChangeAspect="1" noEditPoints="1"/>
            </p:cNvSpPr>
            <p:nvPr/>
          </p:nvSpPr>
          <p:spPr bwMode="auto">
            <a:xfrm>
              <a:off x="4557046"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4" name="StorageOptical_E958" title="Icon of a hard disk">
              <a:extLst>
                <a:ext uri="{FF2B5EF4-FFF2-40B4-BE49-F238E27FC236}">
                  <a16:creationId xmlns:a16="http://schemas.microsoft.com/office/drawing/2014/main" id="{468A0251-D562-429D-9779-03544759B159}"/>
                </a:ext>
              </a:extLst>
            </p:cNvPr>
            <p:cNvSpPr>
              <a:spLocks noChangeAspect="1" noEditPoints="1"/>
            </p:cNvSpPr>
            <p:nvPr/>
          </p:nvSpPr>
          <p:spPr bwMode="auto">
            <a:xfrm>
              <a:off x="4005288" y="405324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10" name="Rectangle 9">
            <a:extLst>
              <a:ext uri="{FF2B5EF4-FFF2-40B4-BE49-F238E27FC236}">
                <a16:creationId xmlns:a16="http://schemas.microsoft.com/office/drawing/2014/main" id="{D6580F88-9723-45D0-86FE-156A5D3843FC}"/>
              </a:ext>
            </a:extLst>
          </p:cNvPr>
          <p:cNvSpPr/>
          <p:nvPr/>
        </p:nvSpPr>
        <p:spPr>
          <a:xfrm>
            <a:off x="3683107" y="4590972"/>
            <a:ext cx="1475751" cy="1117229"/>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Premium Disks</a:t>
            </a:r>
            <a:br>
              <a:rPr kumimoji="0" lang="en-US" sz="1800" b="1"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SSD based, provisioned performance</a:t>
            </a:r>
            <a:endParaRPr kumimoji="0" lang="en-US" sz="1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endParaRPr>
          </a:p>
        </p:txBody>
      </p:sp>
      <p:sp>
        <p:nvSpPr>
          <p:cNvPr id="55" name="Rectangle 54">
            <a:extLst>
              <a:ext uri="{FF2B5EF4-FFF2-40B4-BE49-F238E27FC236}">
                <a16:creationId xmlns:a16="http://schemas.microsoft.com/office/drawing/2014/main" id="{FF4421A3-8FA8-4086-86E7-4FC798D3D5D4}"/>
              </a:ext>
            </a:extLst>
          </p:cNvPr>
          <p:cNvSpPr/>
          <p:nvPr/>
        </p:nvSpPr>
        <p:spPr>
          <a:xfrm>
            <a:off x="5111890" y="4575367"/>
            <a:ext cx="1475751" cy="923330"/>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Standard Disks</a:t>
            </a:r>
            <a:br>
              <a:rPr kumimoji="0" lang="en-US" sz="1800" b="1"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HDD based, </a:t>
            </a:r>
            <a:b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cost effective</a:t>
            </a:r>
            <a:endParaRPr kumimoji="0" lang="en-US" sz="1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endParaRPr>
          </a:p>
        </p:txBody>
      </p:sp>
      <p:grpSp>
        <p:nvGrpSpPr>
          <p:cNvPr id="76" name="Group 75">
            <a:extLst>
              <a:ext uri="{FF2B5EF4-FFF2-40B4-BE49-F238E27FC236}">
                <a16:creationId xmlns:a16="http://schemas.microsoft.com/office/drawing/2014/main" id="{7F64E1E1-157B-4586-8424-767F6566DA21}"/>
              </a:ext>
            </a:extLst>
          </p:cNvPr>
          <p:cNvGrpSpPr/>
          <p:nvPr/>
        </p:nvGrpSpPr>
        <p:grpSpPr>
          <a:xfrm>
            <a:off x="7444601" y="2882863"/>
            <a:ext cx="1652969" cy="1977006"/>
            <a:chOff x="9499829" y="3105666"/>
            <a:chExt cx="1702157" cy="2035835"/>
          </a:xfrm>
        </p:grpSpPr>
        <p:sp>
          <p:nvSpPr>
            <p:cNvPr id="77" name="PC1_E977" title="Icon of a desktop PC">
              <a:extLst>
                <a:ext uri="{FF2B5EF4-FFF2-40B4-BE49-F238E27FC236}">
                  <a16:creationId xmlns:a16="http://schemas.microsoft.com/office/drawing/2014/main" id="{34A62501-477A-47AC-945F-79CC725F92BA}"/>
                </a:ext>
              </a:extLst>
            </p:cNvPr>
            <p:cNvSpPr>
              <a:spLocks noChangeAspect="1" noEditPoints="1"/>
            </p:cNvSpPr>
            <p:nvPr/>
          </p:nvSpPr>
          <p:spPr bwMode="auto">
            <a:xfrm>
              <a:off x="9499829" y="3105666"/>
              <a:ext cx="768517" cy="615054"/>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8" name="PC1_E977" title="Icon of a desktop PC">
              <a:extLst>
                <a:ext uri="{FF2B5EF4-FFF2-40B4-BE49-F238E27FC236}">
                  <a16:creationId xmlns:a16="http://schemas.microsoft.com/office/drawing/2014/main" id="{CA30F0A8-0259-4641-AABE-C0F773716E69}"/>
                </a:ext>
              </a:extLst>
            </p:cNvPr>
            <p:cNvSpPr>
              <a:spLocks noChangeAspect="1" noEditPoints="1"/>
            </p:cNvSpPr>
            <p:nvPr/>
          </p:nvSpPr>
          <p:spPr bwMode="auto">
            <a:xfrm>
              <a:off x="10433469" y="3105666"/>
              <a:ext cx="768517" cy="615054"/>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9" name="StorageOptical_E958" title="Icon of a hard disk">
              <a:extLst>
                <a:ext uri="{FF2B5EF4-FFF2-40B4-BE49-F238E27FC236}">
                  <a16:creationId xmlns:a16="http://schemas.microsoft.com/office/drawing/2014/main" id="{9834B0B2-7147-4C50-BCEB-D6A7367249AE}"/>
                </a:ext>
              </a:extLst>
            </p:cNvPr>
            <p:cNvSpPr>
              <a:spLocks noChangeAspect="1" noEditPoints="1"/>
            </p:cNvSpPr>
            <p:nvPr/>
          </p:nvSpPr>
          <p:spPr bwMode="auto">
            <a:xfrm>
              <a:off x="9651680" y="4676576"/>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80" name="StorageOptical_E958" title="Icon of a hard disk">
              <a:extLst>
                <a:ext uri="{FF2B5EF4-FFF2-40B4-BE49-F238E27FC236}">
                  <a16:creationId xmlns:a16="http://schemas.microsoft.com/office/drawing/2014/main" id="{5A4CE56D-5C3C-4AF7-816F-50D3BA76A22A}"/>
                </a:ext>
              </a:extLst>
            </p:cNvPr>
            <p:cNvSpPr>
              <a:spLocks noChangeAspect="1" noEditPoints="1"/>
            </p:cNvSpPr>
            <p:nvPr/>
          </p:nvSpPr>
          <p:spPr bwMode="auto">
            <a:xfrm>
              <a:off x="10585320" y="4676575"/>
              <a:ext cx="464814" cy="464925"/>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sp>
        <p:nvSpPr>
          <p:cNvPr id="28" name="TextBox 27">
            <a:extLst>
              <a:ext uri="{FF2B5EF4-FFF2-40B4-BE49-F238E27FC236}">
                <a16:creationId xmlns:a16="http://schemas.microsoft.com/office/drawing/2014/main" id="{1C85BCC0-BFCB-47EE-B7D6-372CC71ABD20}"/>
              </a:ext>
            </a:extLst>
          </p:cNvPr>
          <p:cNvSpPr txBox="1"/>
          <p:nvPr/>
        </p:nvSpPr>
        <p:spPr>
          <a:xfrm>
            <a:off x="7051656" y="1996429"/>
            <a:ext cx="2404207"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2050"/>
                </a:solidFill>
                <a:effectLst/>
                <a:uLnTx/>
                <a:uFillTx/>
                <a:latin typeface="Segoe UI" panose="020B0502040204020203" pitchFamily="34" charset="0"/>
                <a:ea typeface="+mn-ea"/>
                <a:cs typeface="Segoe UI" panose="020B0502040204020203" pitchFamily="34" charset="0"/>
              </a:rPr>
              <a:t>Resource Group</a:t>
            </a:r>
          </a:p>
        </p:txBody>
      </p:sp>
      <p:sp>
        <p:nvSpPr>
          <p:cNvPr id="86" name="Rectangle 85">
            <a:extLst>
              <a:ext uri="{FF2B5EF4-FFF2-40B4-BE49-F238E27FC236}">
                <a16:creationId xmlns:a16="http://schemas.microsoft.com/office/drawing/2014/main" id="{57622B5D-96BF-40BF-8FC5-7B0711A168BC}"/>
              </a:ext>
            </a:extLst>
          </p:cNvPr>
          <p:cNvSpPr/>
          <p:nvPr/>
        </p:nvSpPr>
        <p:spPr bwMode="auto">
          <a:xfrm>
            <a:off x="7051656" y="2406091"/>
            <a:ext cx="2404211" cy="3005712"/>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DB2D22C8-B8CA-42AD-AD65-652A658F32C4}"/>
              </a:ext>
            </a:extLst>
          </p:cNvPr>
          <p:cNvSpPr/>
          <p:nvPr/>
        </p:nvSpPr>
        <p:spPr>
          <a:xfrm>
            <a:off x="7305902" y="3706647"/>
            <a:ext cx="1899452" cy="701731"/>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t>Managed Disks</a:t>
            </a:r>
            <a:b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Highly available </a:t>
            </a:r>
            <a:b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and manageable</a:t>
            </a:r>
            <a:endParaRPr kumimoji="0" lang="en-US" sz="18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endParaRPr>
          </a:p>
        </p:txBody>
      </p:sp>
      <p:grpSp>
        <p:nvGrpSpPr>
          <p:cNvPr id="66" name="Group 65">
            <a:extLst>
              <a:ext uri="{FF2B5EF4-FFF2-40B4-BE49-F238E27FC236}">
                <a16:creationId xmlns:a16="http://schemas.microsoft.com/office/drawing/2014/main" id="{D3ABB61E-A160-43D1-98F8-9BA5A59480F7}"/>
              </a:ext>
            </a:extLst>
          </p:cNvPr>
          <p:cNvGrpSpPr/>
          <p:nvPr/>
        </p:nvGrpSpPr>
        <p:grpSpPr>
          <a:xfrm>
            <a:off x="9933060" y="2714020"/>
            <a:ext cx="1767388" cy="1713912"/>
            <a:chOff x="538668" y="1410284"/>
            <a:chExt cx="2707769" cy="4001095"/>
          </a:xfrm>
          <a:solidFill>
            <a:srgbClr val="0078D7"/>
          </a:solidFill>
        </p:grpSpPr>
        <p:sp>
          <p:nvSpPr>
            <p:cNvPr id="67" name="Rectangle 66">
              <a:extLst>
                <a:ext uri="{FF2B5EF4-FFF2-40B4-BE49-F238E27FC236}">
                  <a16:creationId xmlns:a16="http://schemas.microsoft.com/office/drawing/2014/main" id="{A98A0C85-2C73-4704-98DB-EDC76E9D96DA}"/>
                </a:ext>
              </a:extLst>
            </p:cNvPr>
            <p:cNvSpPr/>
            <p:nvPr/>
          </p:nvSpPr>
          <p:spPr bwMode="auto">
            <a:xfrm>
              <a:off x="538669" y="1410284"/>
              <a:ext cx="2707768" cy="4001095"/>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4B060D7D-5889-4404-B7A2-CAA3199BCE6B}"/>
                </a:ext>
              </a:extLst>
            </p:cNvPr>
            <p:cNvSpPr/>
            <p:nvPr/>
          </p:nvSpPr>
          <p:spPr>
            <a:xfrm>
              <a:off x="538668" y="2001808"/>
              <a:ext cx="2707767" cy="2120856"/>
            </a:xfrm>
            <a:prstGeom prst="rect">
              <a:avLst/>
            </a:prstGeom>
            <a:grpFill/>
            <a:ln>
              <a:noFill/>
            </a:ln>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light"/>
                  <a:ea typeface="+mn-ea"/>
                  <a:cs typeface="+mn-cs"/>
                </a:rPr>
                <a:t>&lt; 1ms latency for cached operations</a:t>
              </a:r>
            </a:p>
          </p:txBody>
        </p:sp>
        <p:sp>
          <p:nvSpPr>
            <p:cNvPr id="72" name="Rectangle 71">
              <a:extLst>
                <a:ext uri="{FF2B5EF4-FFF2-40B4-BE49-F238E27FC236}">
                  <a16:creationId xmlns:a16="http://schemas.microsoft.com/office/drawing/2014/main" id="{EBB82AC5-1957-4864-BD69-A4825A67917C}"/>
                </a:ext>
              </a:extLst>
            </p:cNvPr>
            <p:cNvSpPr/>
            <p:nvPr/>
          </p:nvSpPr>
          <p:spPr>
            <a:xfrm>
              <a:off x="551625" y="4046371"/>
              <a:ext cx="2694811" cy="1077748"/>
            </a:xfrm>
            <a:prstGeom prst="rect">
              <a:avLst/>
            </a:prstGeom>
            <a:grpFill/>
            <a:ln>
              <a:noFill/>
            </a:ln>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mn-cs"/>
                </a:rPr>
                <a:t>Blob Cache technology</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mn-cs"/>
                </a:rPr>
                <a:t>Up to 160,000 IOPS</a:t>
              </a:r>
            </a:p>
          </p:txBody>
        </p:sp>
      </p:grpSp>
      <p:grpSp>
        <p:nvGrpSpPr>
          <p:cNvPr id="81" name="Group 80">
            <a:extLst>
              <a:ext uri="{FF2B5EF4-FFF2-40B4-BE49-F238E27FC236}">
                <a16:creationId xmlns:a16="http://schemas.microsoft.com/office/drawing/2014/main" id="{56395087-CB4E-4E2A-8374-B818C08BF4DC}"/>
              </a:ext>
            </a:extLst>
          </p:cNvPr>
          <p:cNvGrpSpPr/>
          <p:nvPr/>
        </p:nvGrpSpPr>
        <p:grpSpPr>
          <a:xfrm>
            <a:off x="9937425" y="616832"/>
            <a:ext cx="1767532" cy="1713914"/>
            <a:chOff x="-5385727" y="7879763"/>
            <a:chExt cx="2707988" cy="3253351"/>
          </a:xfrm>
          <a:solidFill>
            <a:srgbClr val="0078D7"/>
          </a:solidFill>
        </p:grpSpPr>
        <p:sp>
          <p:nvSpPr>
            <p:cNvPr id="82" name="Rectangle 81">
              <a:extLst>
                <a:ext uri="{FF2B5EF4-FFF2-40B4-BE49-F238E27FC236}">
                  <a16:creationId xmlns:a16="http://schemas.microsoft.com/office/drawing/2014/main" id="{364AB1CE-0149-4BAE-87C8-55FB80D93322}"/>
                </a:ext>
              </a:extLst>
            </p:cNvPr>
            <p:cNvSpPr/>
            <p:nvPr/>
          </p:nvSpPr>
          <p:spPr bwMode="auto">
            <a:xfrm>
              <a:off x="-5385507" y="7879763"/>
              <a:ext cx="2707768" cy="3253351"/>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821FE30C-428A-4F1C-BDC0-7A5A6CAE3458}"/>
                </a:ext>
              </a:extLst>
            </p:cNvPr>
            <p:cNvSpPr/>
            <p:nvPr/>
          </p:nvSpPr>
          <p:spPr>
            <a:xfrm>
              <a:off x="-5385727" y="8471285"/>
              <a:ext cx="2707988" cy="1724499"/>
            </a:xfrm>
            <a:prstGeom prst="rect">
              <a:avLst/>
            </a:prstGeom>
            <a:grp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light"/>
                  <a:ea typeface="+mn-ea"/>
                  <a:cs typeface="+mn-cs"/>
                </a:rPr>
                <a:t>Industry leading </a:t>
              </a:r>
              <a:r>
                <a:rPr kumimoji="0" lang="en-US" sz="1600" b="1" i="0" u="none" strike="noStrike" kern="0" cap="none" spc="0" normalizeH="0" baseline="0" noProof="0">
                  <a:ln>
                    <a:noFill/>
                  </a:ln>
                  <a:solidFill>
                    <a:srgbClr val="FFFFFF"/>
                  </a:solidFill>
                  <a:effectLst/>
                  <a:uLnTx/>
                  <a:uFillTx/>
                  <a:latin typeface="Segoe UI Semilight"/>
                  <a:ea typeface="+mn-ea"/>
                  <a:cs typeface="+mn-cs"/>
                </a:rPr>
                <a:t>ZERO %</a:t>
              </a:r>
              <a:r>
                <a:rPr kumimoji="0" lang="en-US" sz="1600" b="0" i="0" u="none" strike="noStrike" kern="0" cap="none" spc="0" normalizeH="0" baseline="0" noProof="0">
                  <a:ln>
                    <a:noFill/>
                  </a:ln>
                  <a:solidFill>
                    <a:srgbClr val="FFFFFF"/>
                  </a:solidFill>
                  <a:effectLst/>
                  <a:uLnTx/>
                  <a:uFillTx/>
                  <a:latin typeface="Segoe UI Semilight"/>
                  <a:ea typeface="+mn-ea"/>
                  <a:cs typeface="+mn-cs"/>
                </a:rPr>
                <a:t> Annual Failure Rate</a:t>
              </a:r>
            </a:p>
          </p:txBody>
        </p:sp>
        <p:sp>
          <p:nvSpPr>
            <p:cNvPr id="84" name="Rectangle 83">
              <a:extLst>
                <a:ext uri="{FF2B5EF4-FFF2-40B4-BE49-F238E27FC236}">
                  <a16:creationId xmlns:a16="http://schemas.microsoft.com/office/drawing/2014/main" id="{46E15875-EEC5-4CB2-9225-5D43CA76C7BA}"/>
                </a:ext>
              </a:extLst>
            </p:cNvPr>
            <p:cNvSpPr/>
            <p:nvPr/>
          </p:nvSpPr>
          <p:spPr>
            <a:xfrm>
              <a:off x="-5385725" y="9993813"/>
              <a:ext cx="2701078" cy="876332"/>
            </a:xfrm>
            <a:prstGeom prst="rect">
              <a:avLst/>
            </a:prstGeom>
            <a:grp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mn-cs"/>
                </a:rPr>
                <a:t>Enterprise grade durability with 3 replicas</a:t>
              </a:r>
            </a:p>
          </p:txBody>
        </p:sp>
      </p:grpSp>
      <p:grpSp>
        <p:nvGrpSpPr>
          <p:cNvPr id="90" name="Group 89">
            <a:extLst>
              <a:ext uri="{FF2B5EF4-FFF2-40B4-BE49-F238E27FC236}">
                <a16:creationId xmlns:a16="http://schemas.microsoft.com/office/drawing/2014/main" id="{7F5DB32D-CD54-4BAF-956F-3C6B64FE6776}"/>
              </a:ext>
            </a:extLst>
          </p:cNvPr>
          <p:cNvGrpSpPr/>
          <p:nvPr/>
        </p:nvGrpSpPr>
        <p:grpSpPr>
          <a:xfrm>
            <a:off x="9782327" y="4815101"/>
            <a:ext cx="2068851" cy="1716659"/>
            <a:chOff x="307213" y="1410284"/>
            <a:chExt cx="3169630" cy="4001095"/>
          </a:xfrm>
        </p:grpSpPr>
        <p:sp>
          <p:nvSpPr>
            <p:cNvPr id="91" name="Rectangle 90">
              <a:extLst>
                <a:ext uri="{FF2B5EF4-FFF2-40B4-BE49-F238E27FC236}">
                  <a16:creationId xmlns:a16="http://schemas.microsoft.com/office/drawing/2014/main" id="{6308A99E-7CCF-4257-B8C2-83D875E33029}"/>
                </a:ext>
              </a:extLst>
            </p:cNvPr>
            <p:cNvSpPr/>
            <p:nvPr/>
          </p:nvSpPr>
          <p:spPr bwMode="auto">
            <a:xfrm>
              <a:off x="538669" y="1410284"/>
              <a:ext cx="2707768" cy="4001095"/>
            </a:xfrm>
            <a:prstGeom prst="rect">
              <a:avLst/>
            </a:prstGeom>
            <a:solidFill>
              <a:srgbClr val="0078D7"/>
            </a:solidFill>
            <a:ln w="10795" cap="flat" cmpd="sng" algn="ctr">
              <a:noFill/>
              <a:prstDash val="solid"/>
              <a:headEnd type="none" w="med" len="med"/>
              <a:tailEnd type="none" w="med" len="med"/>
            </a:ln>
            <a:effectLst/>
          </p:spPr>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marL="0" marR="0" lvl="0" indent="0" algn="ctr" defTabSz="914113"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92" name="Rectangle 91">
              <a:extLst>
                <a:ext uri="{FF2B5EF4-FFF2-40B4-BE49-F238E27FC236}">
                  <a16:creationId xmlns:a16="http://schemas.microsoft.com/office/drawing/2014/main" id="{EC59B47A-50CD-43E7-9251-A1C7DB61858D}"/>
                </a:ext>
              </a:extLst>
            </p:cNvPr>
            <p:cNvSpPr/>
            <p:nvPr/>
          </p:nvSpPr>
          <p:spPr>
            <a:xfrm>
              <a:off x="537842" y="2001808"/>
              <a:ext cx="2708375" cy="1490065"/>
            </a:xfrm>
            <a:prstGeom prst="rect">
              <a:avLst/>
            </a:prstGeom>
            <a:noFill/>
            <a:ln w="10795" cap="flat" cmpd="sng" algn="ctr">
              <a:noFill/>
              <a:prstDash val="solid"/>
            </a:ln>
            <a:effectLst/>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light"/>
                  <a:ea typeface="+mn-ea"/>
                  <a:cs typeface="+mn-cs"/>
                </a:rPr>
                <a:t>Best in class</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light"/>
                  <a:ea typeface="+mn-ea"/>
                  <a:cs typeface="+mn-cs"/>
                </a:rPr>
                <a:t>High IOPS/BW</a:t>
              </a:r>
            </a:p>
          </p:txBody>
        </p:sp>
        <p:sp>
          <p:nvSpPr>
            <p:cNvPr id="93" name="Rectangle 92">
              <a:extLst>
                <a:ext uri="{FF2B5EF4-FFF2-40B4-BE49-F238E27FC236}">
                  <a16:creationId xmlns:a16="http://schemas.microsoft.com/office/drawing/2014/main" id="{A1871F7C-54EF-469A-826F-24DCE3E45C1E}"/>
                </a:ext>
              </a:extLst>
            </p:cNvPr>
            <p:cNvSpPr/>
            <p:nvPr/>
          </p:nvSpPr>
          <p:spPr>
            <a:xfrm>
              <a:off x="307213" y="4086677"/>
              <a:ext cx="3169630" cy="1176369"/>
            </a:xfrm>
            <a:prstGeom prst="rect">
              <a:avLst/>
            </a:prstGeom>
            <a:noFill/>
            <a:ln w="10795" cap="flat" cmpd="sng" algn="ctr">
              <a:noFill/>
              <a:prstDash val="solid"/>
            </a:ln>
            <a:effectLst/>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mn-cs"/>
                </a:rPr>
                <a:t>80,000 IOPS &amp; 2,000 MB/s</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light"/>
                  <a:ea typeface="+mn-ea"/>
                  <a:cs typeface="+mn-cs"/>
                </a:rPr>
                <a:t>Disk throughput per VM</a:t>
              </a:r>
            </a:p>
          </p:txBody>
        </p:sp>
      </p:grpSp>
    </p:spTree>
    <p:extLst>
      <p:ext uri="{BB962C8B-B14F-4D97-AF65-F5344CB8AC3E}">
        <p14:creationId xmlns:p14="http://schemas.microsoft.com/office/powerpoint/2010/main" val="41163022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ounded Rectangle 37"/>
          <p:cNvSpPr/>
          <p:nvPr/>
        </p:nvSpPr>
        <p:spPr bwMode="auto">
          <a:xfrm>
            <a:off x="4581727" y="289957"/>
            <a:ext cx="7336649" cy="630128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2917">
                    <a:srgbClr val="505050"/>
                  </a:gs>
                  <a:gs pos="100000">
                    <a:srgbClr val="505050"/>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 name="Title 1"/>
          <p:cNvSpPr>
            <a:spLocks noGrp="1"/>
          </p:cNvSpPr>
          <p:nvPr>
            <p:ph type="title"/>
          </p:nvPr>
        </p:nvSpPr>
        <p:spPr/>
        <p:txBody>
          <a:bodyPr/>
          <a:lstStyle/>
          <a:p>
            <a:r>
              <a:rPr lang="en-US" dirty="0"/>
              <a:t>What are Managed Disks?</a:t>
            </a:r>
          </a:p>
        </p:txBody>
      </p:sp>
      <p:sp>
        <p:nvSpPr>
          <p:cNvPr id="3" name="Text Placeholder 2"/>
          <p:cNvSpPr>
            <a:spLocks noGrp="1"/>
          </p:cNvSpPr>
          <p:nvPr>
            <p:ph type="body" sz="quarter" idx="10"/>
          </p:nvPr>
        </p:nvSpPr>
        <p:spPr>
          <a:xfrm>
            <a:off x="269242" y="2078382"/>
            <a:ext cx="3780245" cy="3828091"/>
          </a:xfrm>
        </p:spPr>
        <p:txBody>
          <a:bodyPr/>
          <a:lstStyle/>
          <a:p>
            <a:pPr>
              <a:buClr>
                <a:srgbClr val="00B050"/>
              </a:buClr>
            </a:pPr>
            <a:r>
              <a:rPr lang="en-US" sz="1961" dirty="0">
                <a:latin typeface="Segoe Pro Semibold" panose="020B0702040504020203" pitchFamily="34" charset="0"/>
              </a:rPr>
              <a:t>Simple</a:t>
            </a:r>
            <a:r>
              <a:rPr lang="en-US" sz="1961" dirty="0"/>
              <a:t> </a:t>
            </a:r>
            <a:r>
              <a:rPr lang="en-US" sz="1961" dirty="0">
                <a:latin typeface="Segoe Pro SemiLight" panose="020B0402040204020203" pitchFamily="34" charset="0"/>
              </a:rPr>
              <a:t>- Abstracts storage accounts from customers</a:t>
            </a:r>
          </a:p>
          <a:p>
            <a:pPr>
              <a:buClr>
                <a:srgbClr val="00B050"/>
              </a:buClr>
            </a:pPr>
            <a:r>
              <a:rPr lang="en-US" sz="1961" dirty="0">
                <a:latin typeface="Segoe Pro Semibold" panose="020B0702040504020203" pitchFamily="34" charset="0"/>
              </a:rPr>
              <a:t>Granular access control </a:t>
            </a:r>
            <a:r>
              <a:rPr lang="en-US" sz="1961" dirty="0">
                <a:latin typeface="Segoe Pro SemiLight" panose="020B0402040204020203" pitchFamily="34" charset="0"/>
              </a:rPr>
              <a:t>– Top level ARM resource, apply </a:t>
            </a:r>
            <a:br>
              <a:rPr lang="en-US" sz="1961" dirty="0">
                <a:latin typeface="Segoe Pro SemiLight" panose="020B0402040204020203" pitchFamily="34" charset="0"/>
              </a:rPr>
            </a:br>
            <a:r>
              <a:rPr lang="en-US" sz="1961" dirty="0">
                <a:latin typeface="Segoe Pro SemiLight" panose="020B0402040204020203" pitchFamily="34" charset="0"/>
              </a:rPr>
              <a:t>Azure RBAC </a:t>
            </a:r>
          </a:p>
          <a:p>
            <a:pPr>
              <a:buClr>
                <a:srgbClr val="00B050"/>
              </a:buClr>
            </a:pPr>
            <a:r>
              <a:rPr lang="en-US" sz="1961" dirty="0">
                <a:latin typeface="Segoe Pro Semibold" panose="020B0702040504020203" pitchFamily="34" charset="0"/>
              </a:rPr>
              <a:t>Better performance </a:t>
            </a:r>
            <a:r>
              <a:rPr lang="en-US" sz="1961" dirty="0">
                <a:latin typeface="Segoe Pro SemiLight" panose="020B0402040204020203" pitchFamily="34" charset="0"/>
              </a:rPr>
              <a:t>- Storage account limits do not apply </a:t>
            </a:r>
          </a:p>
          <a:p>
            <a:pPr>
              <a:buClr>
                <a:srgbClr val="00B050"/>
              </a:buClr>
            </a:pPr>
            <a:r>
              <a:rPr lang="en-US" sz="1961" dirty="0">
                <a:latin typeface="Segoe Pro Semibold" panose="020B0702040504020203" pitchFamily="34" charset="0"/>
              </a:rPr>
              <a:t>Big scale </a:t>
            </a:r>
            <a:r>
              <a:rPr lang="en-US" sz="1961" dirty="0">
                <a:latin typeface="Segoe Pro SemiLight" panose="020B0402040204020203" pitchFamily="34" charset="0"/>
              </a:rPr>
              <a:t>- Up to 10,000 disks </a:t>
            </a:r>
            <a:br>
              <a:rPr lang="en-US" sz="1961" dirty="0">
                <a:latin typeface="Segoe Pro SemiLight" panose="020B0402040204020203" pitchFamily="34" charset="0"/>
              </a:rPr>
            </a:br>
            <a:r>
              <a:rPr lang="en-US" sz="1961" dirty="0">
                <a:latin typeface="Segoe Pro SemiLight" panose="020B0402040204020203" pitchFamily="34" charset="0"/>
              </a:rPr>
              <a:t>per region per subscription </a:t>
            </a:r>
          </a:p>
          <a:p>
            <a:endParaRPr lang="en-US" dirty="0"/>
          </a:p>
        </p:txBody>
      </p:sp>
      <p:grpSp>
        <p:nvGrpSpPr>
          <p:cNvPr id="136" name="Group 135"/>
          <p:cNvGrpSpPr/>
          <p:nvPr/>
        </p:nvGrpSpPr>
        <p:grpSpPr>
          <a:xfrm>
            <a:off x="4839019" y="2559087"/>
            <a:ext cx="1497306" cy="1499157"/>
            <a:chOff x="4915912" y="2175269"/>
            <a:chExt cx="1936135" cy="1938528"/>
          </a:xfrm>
        </p:grpSpPr>
        <p:sp>
          <p:nvSpPr>
            <p:cNvPr id="135" name="Rectangle: Rounded Corners 134"/>
            <p:cNvSpPr/>
            <p:nvPr/>
          </p:nvSpPr>
          <p:spPr bwMode="auto">
            <a:xfrm>
              <a:off x="4915912" y="2175269"/>
              <a:ext cx="1936135" cy="1938528"/>
            </a:xfrm>
            <a:prstGeom prst="roundRect">
              <a:avLst>
                <a:gd name="adj" fmla="val 5954"/>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01" name="Picture 10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180876" y="2404953"/>
              <a:ext cx="1406207" cy="1479160"/>
            </a:xfrm>
            <a:prstGeom prst="rect">
              <a:avLst/>
            </a:prstGeom>
          </p:spPr>
        </p:pic>
      </p:grpSp>
      <p:pic>
        <p:nvPicPr>
          <p:cNvPr id="102" name="Picture 1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4340" y="3568405"/>
            <a:ext cx="851740" cy="851740"/>
          </a:xfrm>
          <a:prstGeom prst="rect">
            <a:avLst/>
          </a:prstGeom>
        </p:spPr>
      </p:pic>
      <p:sp>
        <p:nvSpPr>
          <p:cNvPr id="103" name="TextBox 102"/>
          <p:cNvSpPr txBox="1"/>
          <p:nvPr/>
        </p:nvSpPr>
        <p:spPr>
          <a:xfrm>
            <a:off x="7105509" y="4394907"/>
            <a:ext cx="1209400" cy="271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gradFill>
                  <a:gsLst>
                    <a:gs pos="2917">
                      <a:srgbClr val="505050"/>
                    </a:gs>
                    <a:gs pos="100000">
                      <a:srgbClr val="505050"/>
                    </a:gs>
                  </a:gsLst>
                  <a:lin ang="5400000" scaled="0"/>
                </a:gradFill>
                <a:effectLst/>
                <a:uLnTx/>
                <a:uFillTx/>
                <a:latin typeface="Segoe UI Semibold" panose="020B0702040204020203" pitchFamily="34" charset="0"/>
                <a:ea typeface="+mn-ea"/>
                <a:cs typeface="+mn-cs"/>
              </a:rPr>
              <a:t>Data disk</a:t>
            </a:r>
          </a:p>
        </p:txBody>
      </p:sp>
      <p:sp>
        <p:nvSpPr>
          <p:cNvPr id="104" name="TextBox 103"/>
          <p:cNvSpPr txBox="1"/>
          <p:nvPr/>
        </p:nvSpPr>
        <p:spPr>
          <a:xfrm>
            <a:off x="7233792" y="3118420"/>
            <a:ext cx="908108" cy="271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gradFill>
                  <a:gsLst>
                    <a:gs pos="2917">
                      <a:srgbClr val="505050"/>
                    </a:gs>
                    <a:gs pos="100000">
                      <a:srgbClr val="505050"/>
                    </a:gs>
                  </a:gsLst>
                  <a:lin ang="5400000" scaled="0"/>
                </a:gradFill>
                <a:effectLst/>
                <a:uLnTx/>
                <a:uFillTx/>
                <a:latin typeface="Segoe UI Semibold" panose="020B0702040204020203" pitchFamily="34" charset="0"/>
                <a:ea typeface="+mn-ea"/>
                <a:cs typeface="+mn-cs"/>
              </a:rPr>
              <a:t>OS disk</a:t>
            </a:r>
          </a:p>
        </p:txBody>
      </p:sp>
      <p:pic>
        <p:nvPicPr>
          <p:cNvPr id="105" name="Picture 10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97755" y="2326051"/>
            <a:ext cx="780180" cy="780180"/>
          </a:xfrm>
          <a:prstGeom prst="rect">
            <a:avLst/>
          </a:prstGeom>
        </p:spPr>
      </p:pic>
      <p:sp>
        <p:nvSpPr>
          <p:cNvPr id="107" name="Rectangle 106"/>
          <p:cNvSpPr/>
          <p:nvPr/>
        </p:nvSpPr>
        <p:spPr>
          <a:xfrm>
            <a:off x="9449968" y="2336455"/>
            <a:ext cx="2195577" cy="2330006"/>
          </a:xfrm>
          <a:prstGeom prst="rect">
            <a:avLst/>
          </a:prstGeom>
          <a:solidFill>
            <a:schemeClr val="bg2"/>
          </a:solidFill>
          <a:ln w="19050" cap="flat" cmpd="sng" algn="ctr">
            <a:solidFill>
              <a:schemeClr val="tx1"/>
            </a:solidFill>
            <a:prstDash val="sysDot"/>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9" name="Picture 1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70659" y="2594005"/>
            <a:ext cx="780180" cy="780180"/>
          </a:xfrm>
          <a:prstGeom prst="rect">
            <a:avLst/>
          </a:prstGeom>
        </p:spPr>
      </p:pic>
      <p:pic>
        <p:nvPicPr>
          <p:cNvPr id="110" name="Picture 10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70659" y="3431957"/>
            <a:ext cx="780180" cy="780180"/>
          </a:xfrm>
          <a:prstGeom prst="rect">
            <a:avLst/>
          </a:prstGeom>
        </p:spPr>
      </p:pic>
      <p:sp>
        <p:nvSpPr>
          <p:cNvPr id="113" name="TextBox 112"/>
          <p:cNvSpPr txBox="1"/>
          <p:nvPr/>
        </p:nvSpPr>
        <p:spPr>
          <a:xfrm>
            <a:off x="10034805" y="4206278"/>
            <a:ext cx="1051891" cy="27328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bold" panose="020B0702040204020203" pitchFamily="34" charset="0"/>
                <a:ea typeface="+mn-ea"/>
                <a:cs typeface="+mn-cs"/>
              </a:rPr>
              <a:t>PAGE BLOBS</a:t>
            </a:r>
          </a:p>
        </p:txBody>
      </p:sp>
      <p:sp>
        <p:nvSpPr>
          <p:cNvPr id="114" name="TextBox 113"/>
          <p:cNvSpPr txBox="1"/>
          <p:nvPr/>
        </p:nvSpPr>
        <p:spPr>
          <a:xfrm>
            <a:off x="9020087" y="4763021"/>
            <a:ext cx="2986149" cy="3620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rPr>
              <a:t>Managed Storage accounts</a:t>
            </a:r>
          </a:p>
        </p:txBody>
      </p:sp>
      <p:sp>
        <p:nvSpPr>
          <p:cNvPr id="117" name="Right Brace 116"/>
          <p:cNvSpPr/>
          <p:nvPr/>
        </p:nvSpPr>
        <p:spPr>
          <a:xfrm rot="16200000">
            <a:off x="10361470" y="627329"/>
            <a:ext cx="372575" cy="2195577"/>
          </a:xfrm>
          <a:prstGeom prst="rightBrace">
            <a:avLst>
              <a:gd name="adj1" fmla="val 0"/>
              <a:gd name="adj2" fmla="val 5000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8" name="TextBox 117"/>
          <p:cNvSpPr txBox="1"/>
          <p:nvPr/>
        </p:nvSpPr>
        <p:spPr>
          <a:xfrm>
            <a:off x="9451462" y="1113395"/>
            <a:ext cx="2123399" cy="36207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a:ln>
                  <a:noFill/>
                </a:ln>
                <a:solidFill>
                  <a:srgbClr val="353535"/>
                </a:solidFill>
                <a:effectLst/>
                <a:uLnTx/>
                <a:uFillTx/>
                <a:latin typeface="Segoe UI Semibold" panose="020B0702040204020203" pitchFamily="34" charset="0"/>
                <a:ea typeface="+mn-ea"/>
                <a:cs typeface="+mn-cs"/>
              </a:rPr>
              <a:t>Managed by Azure</a:t>
            </a:r>
          </a:p>
        </p:txBody>
      </p:sp>
      <p:sp>
        <p:nvSpPr>
          <p:cNvPr id="154" name="Arrow: Right 153"/>
          <p:cNvSpPr/>
          <p:nvPr/>
        </p:nvSpPr>
        <p:spPr bwMode="auto">
          <a:xfrm rot="10800000">
            <a:off x="6466811" y="3537671"/>
            <a:ext cx="720745" cy="358570"/>
          </a:xfrm>
          <a:prstGeom prst="rightArrow">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Arrow: Right 154"/>
          <p:cNvSpPr/>
          <p:nvPr/>
        </p:nvSpPr>
        <p:spPr bwMode="auto">
          <a:xfrm rot="10800000">
            <a:off x="6466811" y="2812942"/>
            <a:ext cx="720745" cy="358570"/>
          </a:xfrm>
          <a:prstGeom prst="rightArrow">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Arrow: Right 157"/>
          <p:cNvSpPr/>
          <p:nvPr/>
        </p:nvSpPr>
        <p:spPr bwMode="auto">
          <a:xfrm rot="10800000">
            <a:off x="8604146" y="3535129"/>
            <a:ext cx="720745" cy="358570"/>
          </a:xfrm>
          <a:prstGeom prst="rightArrow">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Arrow: Right 158"/>
          <p:cNvSpPr/>
          <p:nvPr/>
        </p:nvSpPr>
        <p:spPr bwMode="auto">
          <a:xfrm rot="10800000">
            <a:off x="8571345" y="2812941"/>
            <a:ext cx="720745" cy="358570"/>
          </a:xfrm>
          <a:prstGeom prst="rightArrow">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1" name="Group 160"/>
          <p:cNvGrpSpPr/>
          <p:nvPr/>
        </p:nvGrpSpPr>
        <p:grpSpPr>
          <a:xfrm>
            <a:off x="10811656" y="1974573"/>
            <a:ext cx="718262" cy="623809"/>
            <a:chOff x="10823279" y="2148299"/>
            <a:chExt cx="732665" cy="636318"/>
          </a:xfrm>
        </p:grpSpPr>
        <p:sp>
          <p:nvSpPr>
            <p:cNvPr id="160" name="Rectangle: Rounded Corners 159"/>
            <p:cNvSpPr/>
            <p:nvPr/>
          </p:nvSpPr>
          <p:spPr bwMode="auto">
            <a:xfrm>
              <a:off x="10823279" y="2148299"/>
              <a:ext cx="732665" cy="636318"/>
            </a:xfrm>
            <a:prstGeom prst="roundRect">
              <a:avLst>
                <a:gd name="adj" fmla="val 5954"/>
              </a:avLst>
            </a:prstGeom>
            <a:solidFill>
              <a:schemeClr val="bg2"/>
            </a:solidFill>
            <a:ln w="19050" cap="flat" cmpd="sng" algn="ctr">
              <a:solidFill>
                <a:schemeClr val="tx1"/>
              </a:solidFill>
              <a:prstDash val="sysDot"/>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508"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2917">
                      <a:srgbClr val="505050"/>
                    </a:gs>
                    <a:gs pos="100000">
                      <a:srgbClr val="505050"/>
                    </a:gs>
                  </a:gsLst>
                  <a:lin ang="5400000" scaled="0"/>
                </a:gradFill>
                <a:effectLst/>
                <a:uLnTx/>
                <a:uFillTx/>
                <a:latin typeface="Segoe UI Semibold" panose="020B0702040204020203" pitchFamily="34" charset="0"/>
                <a:ea typeface="+mn-ea"/>
                <a:cs typeface="+mn-cs"/>
              </a:endParaRPr>
            </a:p>
          </p:txBody>
        </p:sp>
        <p:pic>
          <p:nvPicPr>
            <p:cNvPr id="108" name="Picture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15871" y="2198744"/>
              <a:ext cx="594228" cy="585872"/>
            </a:xfrm>
            <a:prstGeom prst="rect">
              <a:avLst/>
            </a:prstGeom>
            <a:solidFill>
              <a:schemeClr val="bg2"/>
            </a:solidFill>
            <a:ln w="19050" cap="flat" cmpd="sng" algn="ctr">
              <a:noFill/>
              <a:prstDash val="sysDot"/>
              <a:headEnd type="none" w="med" len="med"/>
              <a:tailEnd type="none" w="med" len="med"/>
            </a:ln>
            <a:effectLst/>
          </p:spPr>
        </p:pic>
      </p:grpSp>
      <p:cxnSp>
        <p:nvCxnSpPr>
          <p:cNvPr id="5" name="Straight Connector 4"/>
          <p:cNvCxnSpPr/>
          <p:nvPr/>
        </p:nvCxnSpPr>
        <p:spPr>
          <a:xfrm>
            <a:off x="8299776" y="1189495"/>
            <a:ext cx="0" cy="41791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0913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cxnSp>
        <p:nvCxnSpPr>
          <p:cNvPr id="34" name="Straight Arrow Connector 33">
            <a:extLst>
              <a:ext uri="{FF2B5EF4-FFF2-40B4-BE49-F238E27FC236}">
                <a16:creationId xmlns:a16="http://schemas.microsoft.com/office/drawing/2014/main" id="{5CACA105-88DF-4A82-A97C-4AA5185FC02E}"/>
              </a:ext>
            </a:extLst>
          </p:cNvPr>
          <p:cNvCxnSpPr>
            <a:cxnSpLocks/>
          </p:cNvCxnSpPr>
          <p:nvPr/>
        </p:nvCxnSpPr>
        <p:spPr>
          <a:xfrm>
            <a:off x="2734664" y="2290593"/>
            <a:ext cx="2236651" cy="0"/>
          </a:xfrm>
          <a:prstGeom prst="straightConnector1">
            <a:avLst/>
          </a:prstGeom>
          <a:ln w="63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59F6D1F-71D4-4389-A909-D7EDFC876D82}"/>
              </a:ext>
            </a:extLst>
          </p:cNvPr>
          <p:cNvCxnSpPr>
            <a:cxnSpLocks/>
          </p:cNvCxnSpPr>
          <p:nvPr/>
        </p:nvCxnSpPr>
        <p:spPr>
          <a:xfrm>
            <a:off x="2734664" y="3352964"/>
            <a:ext cx="2236651" cy="0"/>
          </a:xfrm>
          <a:prstGeom prst="straightConnector1">
            <a:avLst/>
          </a:prstGeom>
          <a:ln w="63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453887" y="1810913"/>
            <a:ext cx="2376672" cy="2376672"/>
          </a:xfrm>
          <a:prstGeom prst="rect">
            <a:avLst/>
          </a:prstGeom>
        </p:spPr>
      </p:pic>
      <p:pic>
        <p:nvPicPr>
          <p:cNvPr id="4" name="Picture 3"/>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4971315" y="2930857"/>
            <a:ext cx="730743" cy="730743"/>
          </a:xfrm>
          <a:prstGeom prst="rect">
            <a:avLst/>
          </a:prstGeom>
        </p:spPr>
      </p:pic>
      <p:sp>
        <p:nvSpPr>
          <p:cNvPr id="5" name="TextBox 4"/>
          <p:cNvSpPr txBox="1"/>
          <p:nvPr/>
        </p:nvSpPr>
        <p:spPr>
          <a:xfrm>
            <a:off x="4971315" y="3706362"/>
            <a:ext cx="730743" cy="215420"/>
          </a:xfrm>
          <a:prstGeom prst="rect">
            <a:avLst/>
          </a:prstGeom>
          <a:noFill/>
        </p:spPr>
        <p:txBody>
          <a:bodyPr wrap="square" lIns="0" tIns="0" rIns="0" bIns="0" rtlCol="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light"/>
                <a:ea typeface="+mn-ea"/>
                <a:cs typeface="+mn-cs"/>
              </a:rPr>
              <a:t>Data Disk</a:t>
            </a:r>
          </a:p>
        </p:txBody>
      </p:sp>
      <p:sp>
        <p:nvSpPr>
          <p:cNvPr id="6" name="TextBox 5"/>
          <p:cNvSpPr txBox="1"/>
          <p:nvPr/>
        </p:nvSpPr>
        <p:spPr>
          <a:xfrm>
            <a:off x="5036533" y="2595781"/>
            <a:ext cx="600310" cy="215420"/>
          </a:xfrm>
          <a:prstGeom prst="rect">
            <a:avLst/>
          </a:prstGeom>
          <a:noFill/>
        </p:spPr>
        <p:txBody>
          <a:bodyPr wrap="square" lIns="0" tIns="0" rIns="0" bIns="0" rtlCol="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solidFill>
                <a:effectLst/>
                <a:uLnTx/>
                <a:uFillTx/>
                <a:latin typeface="Segoe UI Semilight"/>
                <a:ea typeface="+mn-ea"/>
                <a:cs typeface="+mn-cs"/>
              </a:rPr>
              <a:t>OS Disk</a:t>
            </a:r>
          </a:p>
        </p:txBody>
      </p:sp>
      <p:pic>
        <p:nvPicPr>
          <p:cNvPr id="7" name="Picture 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4971315" y="1823098"/>
            <a:ext cx="730743" cy="730743"/>
          </a:xfrm>
          <a:prstGeom prst="rect">
            <a:avLst/>
          </a:prstGeom>
        </p:spPr>
      </p:pic>
      <p:sp>
        <p:nvSpPr>
          <p:cNvPr id="9" name="Rectangle 8"/>
          <p:cNvSpPr/>
          <p:nvPr/>
        </p:nvSpPr>
        <p:spPr>
          <a:xfrm>
            <a:off x="9387388" y="1794542"/>
            <a:ext cx="1619349" cy="2257908"/>
          </a:xfrm>
          <a:prstGeom prst="rect">
            <a:avLst/>
          </a:prstGeom>
          <a:solidFill>
            <a:schemeClr val="bg1"/>
          </a:solidFill>
          <a:ln w="6350">
            <a:solidFill>
              <a:schemeClr val="accent2">
                <a:alpha val="2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5" name="TextBox 14"/>
          <p:cNvSpPr txBox="1"/>
          <p:nvPr/>
        </p:nvSpPr>
        <p:spPr>
          <a:xfrm>
            <a:off x="9833823" y="3677659"/>
            <a:ext cx="726481" cy="363946"/>
          </a:xfrm>
          <a:prstGeom prst="rect">
            <a:avLst/>
          </a:prstGeom>
          <a:noFill/>
        </p:spPr>
        <p:txBody>
          <a:bodyPr wrap="none"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Semilight"/>
                <a:ea typeface="+mn-ea"/>
                <a:cs typeface="+mn-cs"/>
              </a:rPr>
              <a:t>VHDs</a:t>
            </a:r>
          </a:p>
        </p:txBody>
      </p:sp>
      <p:sp>
        <p:nvSpPr>
          <p:cNvPr id="16" name="TextBox 15"/>
          <p:cNvSpPr txBox="1"/>
          <p:nvPr/>
        </p:nvSpPr>
        <p:spPr>
          <a:xfrm>
            <a:off x="9213026" y="4096194"/>
            <a:ext cx="1968073" cy="271554"/>
          </a:xfrm>
          <a:prstGeom prst="rect">
            <a:avLst/>
          </a:prstGeom>
          <a:noFill/>
        </p:spPr>
        <p:txBody>
          <a:bodyPr wrap="square" rtlCol="0">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FFFFFF"/>
                </a:solidFill>
                <a:effectLst/>
                <a:uLnTx/>
                <a:uFillTx/>
                <a:latin typeface="Segoe UI Semilight"/>
                <a:ea typeface="+mn-ea"/>
                <a:cs typeface="+mn-cs"/>
              </a:rPr>
              <a:t>Managed Storage Accounts</a:t>
            </a:r>
          </a:p>
        </p:txBody>
      </p:sp>
      <p:sp>
        <p:nvSpPr>
          <p:cNvPr id="19" name="Right Brace 18"/>
          <p:cNvSpPr/>
          <p:nvPr/>
        </p:nvSpPr>
        <p:spPr>
          <a:xfrm rot="16200000">
            <a:off x="10064574" y="90410"/>
            <a:ext cx="289173" cy="2741833"/>
          </a:xfrm>
          <a:prstGeom prst="rightBrace">
            <a:avLst>
              <a:gd name="adj1" fmla="val 32528"/>
              <a:gd name="adj2"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TextBox 20"/>
          <p:cNvSpPr txBox="1"/>
          <p:nvPr/>
        </p:nvSpPr>
        <p:spPr>
          <a:xfrm>
            <a:off x="453886" y="4459662"/>
            <a:ext cx="11289902" cy="1926061"/>
          </a:xfrm>
          <a:prstGeom prst="rect">
            <a:avLst/>
          </a:prstGeom>
          <a:solidFill>
            <a:schemeClr val="bg1">
              <a:alpha val="20000"/>
            </a:schemeClr>
          </a:solidFill>
        </p:spPr>
        <p:txBody>
          <a:bodyPr wrap="square" rtlCol="0">
            <a:noAutofit/>
          </a:bodyPr>
          <a:lstStyle/>
          <a:p>
            <a:pPr marL="285640" marR="0" lvl="0" indent="-285640" algn="l" defTabSz="914192" rtl="0" eaLnBrk="1" fontAlgn="auto" latinLnBrk="0" hangingPunct="1">
              <a:lnSpc>
                <a:spcPct val="100000"/>
              </a:lnSpc>
              <a:spcBef>
                <a:spcPts val="588"/>
              </a:spcBef>
              <a:spcAft>
                <a:spcPts val="0"/>
              </a:spcAft>
              <a:buClrTx/>
              <a:buSzTx/>
              <a:buFont typeface="Wingdings" panose="05000000000000000000" pitchFamily="2" charset="2"/>
              <a:buChar char="ü"/>
              <a:tabLst/>
              <a:defRPr/>
            </a:pPr>
            <a:r>
              <a:rPr kumimoji="0" lang="en-US" sz="196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Simple</a:t>
            </a:r>
            <a:r>
              <a:rPr kumimoji="0" lang="en-US" sz="1961" b="0" i="0" u="none" strike="noStrike" kern="1200" cap="none" spc="0" normalizeH="0" baseline="0" noProof="0" dirty="0">
                <a:ln>
                  <a:noFill/>
                </a:ln>
                <a:solidFill>
                  <a:srgbClr val="FFFFFF"/>
                </a:solidFill>
                <a:effectLst/>
                <a:uLnTx/>
                <a:uFillTx/>
                <a:latin typeface="Segoe UI Semilight"/>
                <a:ea typeface="+mn-ea"/>
                <a:cs typeface="+mn-cs"/>
              </a:rPr>
              <a:t> – Abstracts storage accounts from customers </a:t>
            </a:r>
          </a:p>
          <a:p>
            <a:pPr marL="285640" marR="0" lvl="0" indent="-285640" algn="l" defTabSz="914192" rtl="0" eaLnBrk="1" fontAlgn="auto" latinLnBrk="0" hangingPunct="1">
              <a:lnSpc>
                <a:spcPct val="100000"/>
              </a:lnSpc>
              <a:spcBef>
                <a:spcPts val="588"/>
              </a:spcBef>
              <a:spcAft>
                <a:spcPts val="0"/>
              </a:spcAft>
              <a:buClrTx/>
              <a:buSzTx/>
              <a:buFont typeface="Wingdings" panose="05000000000000000000" pitchFamily="2" charset="2"/>
              <a:buChar char="ü"/>
              <a:tabLst/>
              <a:defRPr/>
            </a:pPr>
            <a:r>
              <a:rPr kumimoji="0" lang="en-US" sz="196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Granular access control </a:t>
            </a:r>
            <a:r>
              <a:rPr kumimoji="0" lang="en-US" sz="1961" b="0" i="0" u="none" strike="noStrike" kern="1200" cap="none" spc="0" normalizeH="0" baseline="0" noProof="0" dirty="0">
                <a:ln>
                  <a:noFill/>
                </a:ln>
                <a:solidFill>
                  <a:srgbClr val="FFFFFF"/>
                </a:solidFill>
                <a:effectLst/>
                <a:uLnTx/>
                <a:uFillTx/>
                <a:latin typeface="Segoe UI Semilight"/>
                <a:ea typeface="+mn-ea"/>
                <a:cs typeface="+mn-cs"/>
              </a:rPr>
              <a:t>– Top level ARM resource, apply Azure RBAC </a:t>
            </a:r>
          </a:p>
          <a:p>
            <a:pPr marL="285640" marR="0" lvl="0" indent="-285640" algn="l" defTabSz="914192" rtl="0" eaLnBrk="1" fontAlgn="auto" latinLnBrk="0" hangingPunct="1">
              <a:lnSpc>
                <a:spcPct val="100000"/>
              </a:lnSpc>
              <a:spcBef>
                <a:spcPts val="588"/>
              </a:spcBef>
              <a:spcAft>
                <a:spcPts val="0"/>
              </a:spcAft>
              <a:buClrTx/>
              <a:buSzTx/>
              <a:buFont typeface="Wingdings" panose="05000000000000000000" pitchFamily="2" charset="2"/>
              <a:buChar char="ü"/>
              <a:tabLst/>
              <a:defRPr/>
            </a:pPr>
            <a:r>
              <a:rPr kumimoji="0" lang="en-US" sz="196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Storage account limits do not apply </a:t>
            </a:r>
            <a:r>
              <a:rPr kumimoji="0" lang="en-US" sz="1961" b="1" i="0" u="none" strike="noStrike" kern="1200" cap="none" spc="0" normalizeH="0" baseline="0" noProof="0" dirty="0">
                <a:ln>
                  <a:noFill/>
                </a:ln>
                <a:solidFill>
                  <a:srgbClr val="FFFFFF"/>
                </a:solidFill>
                <a:effectLst/>
                <a:uLnTx/>
                <a:uFillTx/>
                <a:latin typeface="Segoe UI Semilight"/>
                <a:ea typeface="+mn-ea"/>
                <a:cs typeface="+mn-cs"/>
              </a:rPr>
              <a:t>– </a:t>
            </a:r>
            <a:r>
              <a:rPr kumimoji="0" lang="en-US" sz="1961" b="0" i="0" u="none" strike="noStrike" kern="1200" cap="none" spc="0" normalizeH="0" baseline="0" noProof="0" dirty="0">
                <a:ln>
                  <a:noFill/>
                </a:ln>
                <a:solidFill>
                  <a:srgbClr val="FFFFFF"/>
                </a:solidFill>
                <a:effectLst/>
                <a:uLnTx/>
                <a:uFillTx/>
                <a:latin typeface="Segoe UI Semilight"/>
                <a:ea typeface="+mn-ea"/>
                <a:cs typeface="+mn-cs"/>
              </a:rPr>
              <a:t>No throttling due to storage account IOPS limits</a:t>
            </a:r>
          </a:p>
          <a:p>
            <a:pPr marL="285640" marR="0" lvl="0" indent="-285640" algn="l" defTabSz="914192" rtl="0" eaLnBrk="1" fontAlgn="auto" latinLnBrk="0" hangingPunct="1">
              <a:lnSpc>
                <a:spcPct val="100000"/>
              </a:lnSpc>
              <a:spcBef>
                <a:spcPts val="588"/>
              </a:spcBef>
              <a:spcAft>
                <a:spcPts val="0"/>
              </a:spcAft>
              <a:buClrTx/>
              <a:buSzTx/>
              <a:buFont typeface="Wingdings" panose="05000000000000000000" pitchFamily="2" charset="2"/>
              <a:buChar char="ü"/>
              <a:tabLst/>
              <a:defRPr/>
            </a:pPr>
            <a:r>
              <a:rPr kumimoji="0" lang="en-US" sz="196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scale </a:t>
            </a:r>
            <a:r>
              <a:rPr kumimoji="0" lang="en-US" sz="1961" b="0" i="0" u="none" strike="noStrike" kern="1200" cap="none" spc="0" normalizeH="0" baseline="0" noProof="0" dirty="0">
                <a:ln>
                  <a:noFill/>
                </a:ln>
                <a:solidFill>
                  <a:srgbClr val="FFFFFF"/>
                </a:solidFill>
                <a:effectLst/>
                <a:uLnTx/>
                <a:uFillTx/>
                <a:latin typeface="Segoe UI Semilight"/>
                <a:ea typeface="+mn-ea"/>
                <a:cs typeface="+mn-cs"/>
              </a:rPr>
              <a:t>– 20,000 disks per region per subscription</a:t>
            </a:r>
          </a:p>
          <a:p>
            <a:pPr marL="285640" marR="0" lvl="0" indent="-285640" algn="l" defTabSz="914192" rtl="0" eaLnBrk="1" fontAlgn="auto" latinLnBrk="0" hangingPunct="1">
              <a:lnSpc>
                <a:spcPct val="100000"/>
              </a:lnSpc>
              <a:spcBef>
                <a:spcPts val="588"/>
              </a:spcBef>
              <a:spcAft>
                <a:spcPts val="0"/>
              </a:spcAft>
              <a:buClrTx/>
              <a:buSzTx/>
              <a:buFont typeface="Wingdings" panose="05000000000000000000" pitchFamily="2" charset="2"/>
              <a:buChar char="ü"/>
              <a:tabLst/>
              <a:defRPr/>
            </a:pPr>
            <a:r>
              <a:rPr kumimoji="0" lang="en-US" sz="1961"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Better Storage Resiliency </a:t>
            </a:r>
            <a:r>
              <a:rPr kumimoji="0" lang="en-US" sz="1961" b="0" i="0" u="none" strike="noStrike" kern="1200" cap="none" spc="0" normalizeH="0" baseline="0" noProof="0" dirty="0">
                <a:ln>
                  <a:noFill/>
                </a:ln>
                <a:solidFill>
                  <a:srgbClr val="FFFFFF"/>
                </a:solidFill>
                <a:effectLst/>
                <a:uLnTx/>
                <a:uFillTx/>
                <a:latin typeface="Segoe UI Semilight"/>
                <a:ea typeface="+mn-ea"/>
                <a:cs typeface="+mn-cs"/>
              </a:rPr>
              <a:t>– Prevents single points of failure</a:t>
            </a:r>
          </a:p>
        </p:txBody>
      </p:sp>
      <p:sp>
        <p:nvSpPr>
          <p:cNvPr id="23" name="Title 22">
            <a:extLst>
              <a:ext uri="{FF2B5EF4-FFF2-40B4-BE49-F238E27FC236}">
                <a16:creationId xmlns:a16="http://schemas.microsoft.com/office/drawing/2014/main" id="{5DCEDC29-C5E9-4886-98E8-D0CDF6501C11}"/>
              </a:ext>
            </a:extLst>
          </p:cNvPr>
          <p:cNvSpPr>
            <a:spLocks noGrp="1"/>
          </p:cNvSpPr>
          <p:nvPr>
            <p:ph type="title"/>
          </p:nvPr>
        </p:nvSpPr>
        <p:spPr>
          <a:xfrm>
            <a:off x="269241" y="289957"/>
            <a:ext cx="11655840" cy="899537"/>
          </a:xfrm>
        </p:spPr>
        <p:txBody>
          <a:bodyPr/>
          <a:lstStyle/>
          <a:p>
            <a:pPr>
              <a:tabLst>
                <a:tab pos="7902517" algn="l"/>
              </a:tabLst>
            </a:pPr>
            <a:r>
              <a:rPr lang="en-IN" dirty="0">
                <a:solidFill>
                  <a:schemeClr val="bg1"/>
                </a:solidFill>
              </a:rPr>
              <a:t>What are Managed Disks</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14587" y="1905818"/>
            <a:ext cx="764951" cy="764951"/>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14587" y="2970488"/>
            <a:ext cx="764951" cy="764951"/>
          </a:xfrm>
          <a:prstGeom prst="rect">
            <a:avLst/>
          </a:prstGeom>
        </p:spPr>
      </p:pic>
      <p:pic>
        <p:nvPicPr>
          <p:cNvPr id="10" name="Picture 9"/>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0816751" y="1530063"/>
            <a:ext cx="450132" cy="450132"/>
          </a:xfrm>
          <a:prstGeom prst="rect">
            <a:avLst/>
          </a:prstGeom>
        </p:spPr>
      </p:pic>
      <p:sp>
        <p:nvSpPr>
          <p:cNvPr id="20" name="TextBox 19"/>
          <p:cNvSpPr txBox="1"/>
          <p:nvPr/>
        </p:nvSpPr>
        <p:spPr>
          <a:xfrm>
            <a:off x="9158466" y="999846"/>
            <a:ext cx="2034724" cy="363946"/>
          </a:xfrm>
          <a:prstGeom prst="rect">
            <a:avLst/>
          </a:prstGeom>
          <a:solidFill>
            <a:schemeClr val="accent1"/>
          </a:solidFill>
        </p:spPr>
        <p:txBody>
          <a:bodyPr wrap="none"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Semilight"/>
                <a:ea typeface="+mn-ea"/>
                <a:cs typeface="+mn-cs"/>
              </a:rPr>
              <a:t>Managed by Azure</a:t>
            </a:r>
          </a:p>
        </p:txBody>
      </p:sp>
      <p:cxnSp>
        <p:nvCxnSpPr>
          <p:cNvPr id="46" name="Straight Arrow Connector 45">
            <a:extLst>
              <a:ext uri="{FF2B5EF4-FFF2-40B4-BE49-F238E27FC236}">
                <a16:creationId xmlns:a16="http://schemas.microsoft.com/office/drawing/2014/main" id="{15E6F218-D3BD-462B-A829-6F7BC3FBD15E}"/>
              </a:ext>
            </a:extLst>
          </p:cNvPr>
          <p:cNvCxnSpPr>
            <a:cxnSpLocks/>
          </p:cNvCxnSpPr>
          <p:nvPr/>
        </p:nvCxnSpPr>
        <p:spPr>
          <a:xfrm>
            <a:off x="5889171" y="2290593"/>
            <a:ext cx="3925415" cy="0"/>
          </a:xfrm>
          <a:prstGeom prst="straightConnector1">
            <a:avLst/>
          </a:prstGeom>
          <a:ln w="63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2FDF76E-B70D-42A5-97AE-C0E34A22FD1D}"/>
              </a:ext>
            </a:extLst>
          </p:cNvPr>
          <p:cNvCxnSpPr>
            <a:cxnSpLocks/>
          </p:cNvCxnSpPr>
          <p:nvPr/>
        </p:nvCxnSpPr>
        <p:spPr>
          <a:xfrm>
            <a:off x="5889171" y="3352964"/>
            <a:ext cx="3925415" cy="0"/>
          </a:xfrm>
          <a:prstGeom prst="straightConnector1">
            <a:avLst/>
          </a:prstGeom>
          <a:ln w="63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123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fade">
                                      <p:cBhvr>
                                        <p:cTn id="12" dur="500"/>
                                        <p:tgtEl>
                                          <p:spTgt spid="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fade">
                                      <p:cBhvr>
                                        <p:cTn id="17" dur="500"/>
                                        <p:tgtEl>
                                          <p:spTgt spid="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xEl>
                                              <p:pRg st="3" end="3"/>
                                            </p:txEl>
                                          </p:spTgt>
                                        </p:tgtEl>
                                        <p:attrNameLst>
                                          <p:attrName>style.visibility</p:attrName>
                                        </p:attrNameLst>
                                      </p:cBhvr>
                                      <p:to>
                                        <p:strVal val="visible"/>
                                      </p:to>
                                    </p:set>
                                    <p:animEffect transition="in" filter="fade">
                                      <p:cBhvr>
                                        <p:cTn id="22" dur="500"/>
                                        <p:tgtEl>
                                          <p:spTgt spid="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animEffect transition="in" filter="fade">
                                      <p:cBhvr>
                                        <p:cTn id="27"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25B7FD2-17CC-4D32-B1BD-1D7A858479AF}"/>
              </a:ext>
            </a:extLst>
          </p:cNvPr>
          <p:cNvGrpSpPr/>
          <p:nvPr/>
        </p:nvGrpSpPr>
        <p:grpSpPr>
          <a:xfrm>
            <a:off x="6309675" y="1179928"/>
            <a:ext cx="5434114" cy="5272075"/>
            <a:chOff x="6436196" y="1203091"/>
            <a:chExt cx="5543079" cy="5377791"/>
          </a:xfrm>
        </p:grpSpPr>
        <p:sp>
          <p:nvSpPr>
            <p:cNvPr id="112" name="TextBox 111"/>
            <p:cNvSpPr txBox="1"/>
            <p:nvPr/>
          </p:nvSpPr>
          <p:spPr>
            <a:xfrm>
              <a:off x="6438011" y="1203091"/>
              <a:ext cx="5541264" cy="572422"/>
            </a:xfrm>
            <a:prstGeom prst="rect">
              <a:avLst/>
            </a:prstGeom>
            <a:solidFill>
              <a:schemeClr val="accent3">
                <a:alpha val="50000"/>
              </a:schemeClr>
            </a:solidFill>
          </p:spPr>
          <p:txBody>
            <a:bodyPr wrap="square" lIns="89642" tIns="44821" rIns="89642" bIns="44821" rtlCol="0" anchor="ctr">
              <a:noAutofit/>
            </a:bodyPr>
            <a:lstStyle>
              <a:defPPr>
                <a:defRPr lang="en-US"/>
              </a:defPPr>
              <a:lvl1pPr>
                <a:lnSpc>
                  <a:spcPct val="90000"/>
                </a:lnSpc>
                <a:spcAft>
                  <a:spcPts val="600"/>
                </a:spcAft>
                <a:defRPr sz="2400" b="1">
                  <a:gradFill>
                    <a:gsLst>
                      <a:gs pos="2917">
                        <a:schemeClr val="tx1"/>
                      </a:gs>
                      <a:gs pos="30000">
                        <a:schemeClr val="tx1"/>
                      </a:gs>
                    </a:gsLst>
                    <a:lin ang="5400000" scaled="0"/>
                  </a:gradFill>
                </a:defRPr>
              </a:lvl1p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95000"/>
                    </a:srgbClr>
                  </a:solidFill>
                  <a:effectLst/>
                  <a:uLnTx/>
                  <a:uFillTx/>
                  <a:latin typeface="Segoe UI Semibold" panose="020B0702040204020203" pitchFamily="34" charset="0"/>
                  <a:ea typeface="+mn-ea"/>
                  <a:cs typeface="Segoe UI Semibold" panose="020B0702040204020203" pitchFamily="34" charset="0"/>
                </a:rPr>
                <a:t>Managed ARM Availability Set</a:t>
              </a:r>
            </a:p>
          </p:txBody>
        </p:sp>
        <p:sp>
          <p:nvSpPr>
            <p:cNvPr id="78" name="Rounded Rectangle 55">
              <a:extLst>
                <a:ext uri="{FF2B5EF4-FFF2-40B4-BE49-F238E27FC236}">
                  <a16:creationId xmlns:a16="http://schemas.microsoft.com/office/drawing/2014/main" id="{33DB4270-D075-44DA-B67A-B21B052D670D}"/>
                </a:ext>
              </a:extLst>
            </p:cNvPr>
            <p:cNvSpPr/>
            <p:nvPr/>
          </p:nvSpPr>
          <p:spPr>
            <a:xfrm>
              <a:off x="6438011" y="1867464"/>
              <a:ext cx="5541264" cy="1393936"/>
            </a:xfrm>
            <a:prstGeom prst="rect">
              <a:avLst/>
            </a:prstGeom>
            <a:solidFill>
              <a:schemeClr val="bg1">
                <a:alpha val="20000"/>
              </a:schemeClr>
            </a:solidFill>
            <a:ln w="6350" cap="flat" cmpd="sng" algn="ctr">
              <a:solidFill>
                <a:schemeClr val="bg1">
                  <a:alpha val="50000"/>
                </a:schemeClr>
              </a:solidFill>
              <a:prstDash val="sysDot"/>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 name="Group 103">
              <a:extLst>
                <a:ext uri="{FF2B5EF4-FFF2-40B4-BE49-F238E27FC236}">
                  <a16:creationId xmlns:a16="http://schemas.microsoft.com/office/drawing/2014/main" id="{E0D5A4C4-A301-47A9-A76D-7A2F9E4539F6}"/>
                </a:ext>
              </a:extLst>
            </p:cNvPr>
            <p:cNvGrpSpPr/>
            <p:nvPr/>
          </p:nvGrpSpPr>
          <p:grpSpPr>
            <a:xfrm>
              <a:off x="8781644" y="2062566"/>
              <a:ext cx="928518" cy="1003732"/>
              <a:chOff x="800305" y="1935018"/>
              <a:chExt cx="1100254" cy="1189380"/>
            </a:xfrm>
          </p:grpSpPr>
          <p:sp>
            <p:nvSpPr>
              <p:cNvPr id="105" name="Rectangle: Rounded Corners 104">
                <a:extLst>
                  <a:ext uri="{FF2B5EF4-FFF2-40B4-BE49-F238E27FC236}">
                    <a16:creationId xmlns:a16="http://schemas.microsoft.com/office/drawing/2014/main" id="{F22CC372-18B6-4B00-A581-9E287FD3D6BD}"/>
                  </a:ext>
                </a:extLst>
              </p:cNvPr>
              <p:cNvSpPr/>
              <p:nvPr/>
            </p:nvSpPr>
            <p:spPr bwMode="auto">
              <a:xfrm>
                <a:off x="800305" y="1935018"/>
                <a:ext cx="1100254" cy="1189380"/>
              </a:xfrm>
              <a:prstGeom prst="roundRect">
                <a:avLst>
                  <a:gd name="adj" fmla="val 5954"/>
                </a:avLst>
              </a:prstGeom>
              <a:solidFill>
                <a:srgbClr val="0079D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06" name="Picture 105">
                <a:extLst>
                  <a:ext uri="{FF2B5EF4-FFF2-40B4-BE49-F238E27FC236}">
                    <a16:creationId xmlns:a16="http://schemas.microsoft.com/office/drawing/2014/main" id="{64BEDD69-F302-4367-AD6F-AC6ADBCE6C60}"/>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12570" y="2021158"/>
                <a:ext cx="675724" cy="675724"/>
              </a:xfrm>
              <a:prstGeom prst="rect">
                <a:avLst/>
              </a:prstGeom>
            </p:spPr>
          </p:pic>
          <p:sp>
            <p:nvSpPr>
              <p:cNvPr id="107" name="Text Box 5">
                <a:extLst>
                  <a:ext uri="{FF2B5EF4-FFF2-40B4-BE49-F238E27FC236}">
                    <a16:creationId xmlns:a16="http://schemas.microsoft.com/office/drawing/2014/main" id="{0F89DFAF-52DD-4A02-84CB-E3027EF56604}"/>
                  </a:ext>
                </a:extLst>
              </p:cNvPr>
              <p:cNvSpPr txBox="1"/>
              <p:nvPr/>
            </p:nvSpPr>
            <p:spPr>
              <a:xfrm>
                <a:off x="1151311" y="2786623"/>
                <a:ext cx="398243" cy="290102"/>
              </a:xfrm>
              <a:prstGeom prst="rect">
                <a:avLst/>
              </a:prstGeom>
              <a:solidFill>
                <a:srgbClr val="0079D6"/>
              </a:solidFill>
              <a:ln w="6350">
                <a:noFill/>
              </a:ln>
            </p:spPr>
            <p:txBody>
              <a:bodyPr rot="0" spcFirstLastPara="0" vert="horz" wrap="none" lIns="91414" tIns="45706" rIns="91414" bIns="45706" numCol="1" spcCol="0" rtlCol="0" fromWordArt="0" anchor="t" anchorCtr="0" forceAA="0" compatLnSpc="1">
                <a:prstTxWarp prst="textNoShape">
                  <a:avLst/>
                </a:prstTxWarp>
                <a:noAutofit/>
              </a:bodyPr>
              <a:lstStyle/>
              <a:p>
                <a:pPr marL="0" marR="0" lvl="0" indent="0" algn="ctr" defTabSz="914192" rtl="0" eaLnBrk="1" fontAlgn="auto" latinLnBrk="0" hangingPunct="1">
                  <a:lnSpc>
                    <a:spcPct val="105000"/>
                  </a:lnSpc>
                  <a:spcBef>
                    <a:spcPts val="0"/>
                  </a:spcBef>
                  <a:spcAft>
                    <a:spcPts val="0"/>
                  </a:spcAft>
                  <a:buClrTx/>
                  <a:buSzTx/>
                  <a:buFontTx/>
                  <a:buNone/>
                  <a:tabLst/>
                  <a:defRPr/>
                </a:pPr>
                <a:r>
                  <a:rPr kumimoji="0" lang="en-US" sz="117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FD1</a:t>
                </a:r>
              </a:p>
            </p:txBody>
          </p:sp>
        </p:grpSp>
        <p:grpSp>
          <p:nvGrpSpPr>
            <p:cNvPr id="108" name="Group 107">
              <a:extLst>
                <a:ext uri="{FF2B5EF4-FFF2-40B4-BE49-F238E27FC236}">
                  <a16:creationId xmlns:a16="http://schemas.microsoft.com/office/drawing/2014/main" id="{D971D064-ECC9-4243-A04B-E2D7529795E3}"/>
                </a:ext>
              </a:extLst>
            </p:cNvPr>
            <p:cNvGrpSpPr/>
            <p:nvPr/>
          </p:nvGrpSpPr>
          <p:grpSpPr>
            <a:xfrm>
              <a:off x="6941269" y="2062566"/>
              <a:ext cx="928518" cy="1003732"/>
              <a:chOff x="800305" y="1935018"/>
              <a:chExt cx="1100254" cy="1189380"/>
            </a:xfrm>
          </p:grpSpPr>
          <p:sp>
            <p:nvSpPr>
              <p:cNvPr id="114" name="Rectangle: Rounded Corners 113">
                <a:extLst>
                  <a:ext uri="{FF2B5EF4-FFF2-40B4-BE49-F238E27FC236}">
                    <a16:creationId xmlns:a16="http://schemas.microsoft.com/office/drawing/2014/main" id="{23BF2ABD-A659-4E38-9D12-504600D2B7C7}"/>
                  </a:ext>
                </a:extLst>
              </p:cNvPr>
              <p:cNvSpPr/>
              <p:nvPr/>
            </p:nvSpPr>
            <p:spPr bwMode="auto">
              <a:xfrm>
                <a:off x="800305" y="1935018"/>
                <a:ext cx="1100254" cy="1189380"/>
              </a:xfrm>
              <a:prstGeom prst="roundRect">
                <a:avLst>
                  <a:gd name="adj" fmla="val 5954"/>
                </a:avLst>
              </a:prstGeom>
              <a:solidFill>
                <a:srgbClr val="0079D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15" name="Picture 114">
                <a:extLst>
                  <a:ext uri="{FF2B5EF4-FFF2-40B4-BE49-F238E27FC236}">
                    <a16:creationId xmlns:a16="http://schemas.microsoft.com/office/drawing/2014/main" id="{B7EAA2A9-97D5-4289-AC07-313396752939}"/>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12570" y="2021158"/>
                <a:ext cx="675724" cy="675724"/>
              </a:xfrm>
              <a:prstGeom prst="rect">
                <a:avLst/>
              </a:prstGeom>
            </p:spPr>
          </p:pic>
          <p:sp>
            <p:nvSpPr>
              <p:cNvPr id="116" name="Text Box 5">
                <a:extLst>
                  <a:ext uri="{FF2B5EF4-FFF2-40B4-BE49-F238E27FC236}">
                    <a16:creationId xmlns:a16="http://schemas.microsoft.com/office/drawing/2014/main" id="{CF0AF7D2-A776-48EA-BAAE-95DCC191AEC0}"/>
                  </a:ext>
                </a:extLst>
              </p:cNvPr>
              <p:cNvSpPr txBox="1"/>
              <p:nvPr/>
            </p:nvSpPr>
            <p:spPr>
              <a:xfrm>
                <a:off x="1151311" y="2786623"/>
                <a:ext cx="398243" cy="290102"/>
              </a:xfrm>
              <a:prstGeom prst="rect">
                <a:avLst/>
              </a:prstGeom>
              <a:solidFill>
                <a:srgbClr val="0079D6"/>
              </a:solidFill>
              <a:ln w="6350">
                <a:noFill/>
              </a:ln>
            </p:spPr>
            <p:txBody>
              <a:bodyPr rot="0" spcFirstLastPara="0" vert="horz" wrap="none" lIns="91414" tIns="45706" rIns="91414" bIns="45706" numCol="1" spcCol="0" rtlCol="0" fromWordArt="0" anchor="t" anchorCtr="0" forceAA="0" compatLnSpc="1">
                <a:prstTxWarp prst="textNoShape">
                  <a:avLst/>
                </a:prstTxWarp>
                <a:noAutofit/>
              </a:bodyPr>
              <a:lstStyle/>
              <a:p>
                <a:pPr marL="0" marR="0" lvl="0" indent="0" algn="ctr" defTabSz="914192" rtl="0" eaLnBrk="1" fontAlgn="auto" latinLnBrk="0" hangingPunct="1">
                  <a:lnSpc>
                    <a:spcPct val="105000"/>
                  </a:lnSpc>
                  <a:spcBef>
                    <a:spcPts val="0"/>
                  </a:spcBef>
                  <a:spcAft>
                    <a:spcPts val="0"/>
                  </a:spcAft>
                  <a:buClrTx/>
                  <a:buSzTx/>
                  <a:buFontTx/>
                  <a:buNone/>
                  <a:tabLst/>
                  <a:defRPr/>
                </a:pPr>
                <a:r>
                  <a:rPr kumimoji="0" lang="en-US" sz="117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FD0</a:t>
                </a:r>
              </a:p>
            </p:txBody>
          </p:sp>
        </p:grpSp>
        <p:grpSp>
          <p:nvGrpSpPr>
            <p:cNvPr id="117" name="Group 116">
              <a:extLst>
                <a:ext uri="{FF2B5EF4-FFF2-40B4-BE49-F238E27FC236}">
                  <a16:creationId xmlns:a16="http://schemas.microsoft.com/office/drawing/2014/main" id="{FE6BEE14-6DC4-44EB-A731-814844676A20}"/>
                </a:ext>
              </a:extLst>
            </p:cNvPr>
            <p:cNvGrpSpPr/>
            <p:nvPr/>
          </p:nvGrpSpPr>
          <p:grpSpPr>
            <a:xfrm>
              <a:off x="10622018" y="2062566"/>
              <a:ext cx="928518" cy="1003732"/>
              <a:chOff x="800305" y="1935018"/>
              <a:chExt cx="1100254" cy="1189380"/>
            </a:xfrm>
          </p:grpSpPr>
          <p:sp>
            <p:nvSpPr>
              <p:cNvPr id="118" name="Rectangle: Rounded Corners 117">
                <a:extLst>
                  <a:ext uri="{FF2B5EF4-FFF2-40B4-BE49-F238E27FC236}">
                    <a16:creationId xmlns:a16="http://schemas.microsoft.com/office/drawing/2014/main" id="{A34FD5CB-829D-486E-ABB6-82E51B801DBA}"/>
                  </a:ext>
                </a:extLst>
              </p:cNvPr>
              <p:cNvSpPr/>
              <p:nvPr/>
            </p:nvSpPr>
            <p:spPr bwMode="auto">
              <a:xfrm>
                <a:off x="800305" y="1935018"/>
                <a:ext cx="1100254" cy="1189380"/>
              </a:xfrm>
              <a:prstGeom prst="roundRect">
                <a:avLst>
                  <a:gd name="adj" fmla="val 5954"/>
                </a:avLst>
              </a:prstGeom>
              <a:solidFill>
                <a:srgbClr val="0079D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19" name="Picture 118">
                <a:extLst>
                  <a:ext uri="{FF2B5EF4-FFF2-40B4-BE49-F238E27FC236}">
                    <a16:creationId xmlns:a16="http://schemas.microsoft.com/office/drawing/2014/main" id="{0E6502A5-BC8E-455F-AB4B-3561642C2B78}"/>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12570" y="2021158"/>
                <a:ext cx="675724" cy="675724"/>
              </a:xfrm>
              <a:prstGeom prst="rect">
                <a:avLst/>
              </a:prstGeom>
            </p:spPr>
          </p:pic>
          <p:sp>
            <p:nvSpPr>
              <p:cNvPr id="120" name="Text Box 5">
                <a:extLst>
                  <a:ext uri="{FF2B5EF4-FFF2-40B4-BE49-F238E27FC236}">
                    <a16:creationId xmlns:a16="http://schemas.microsoft.com/office/drawing/2014/main" id="{5357BA56-0997-4BEF-98B4-FEBE3A5A12C5}"/>
                  </a:ext>
                </a:extLst>
              </p:cNvPr>
              <p:cNvSpPr txBox="1"/>
              <p:nvPr/>
            </p:nvSpPr>
            <p:spPr>
              <a:xfrm>
                <a:off x="1151311" y="2786623"/>
                <a:ext cx="398243" cy="290102"/>
              </a:xfrm>
              <a:prstGeom prst="rect">
                <a:avLst/>
              </a:prstGeom>
              <a:solidFill>
                <a:srgbClr val="0079D6"/>
              </a:solidFill>
              <a:ln w="6350">
                <a:noFill/>
              </a:ln>
            </p:spPr>
            <p:txBody>
              <a:bodyPr rot="0" spcFirstLastPara="0" vert="horz" wrap="none" lIns="91414" tIns="45706" rIns="91414" bIns="45706" numCol="1" spcCol="0" rtlCol="0" fromWordArt="0" anchor="t" anchorCtr="0" forceAA="0" compatLnSpc="1">
                <a:prstTxWarp prst="textNoShape">
                  <a:avLst/>
                </a:prstTxWarp>
                <a:noAutofit/>
              </a:bodyPr>
              <a:lstStyle/>
              <a:p>
                <a:pPr marL="0" marR="0" lvl="0" indent="0" algn="ctr" defTabSz="914192" rtl="0" eaLnBrk="1" fontAlgn="auto" latinLnBrk="0" hangingPunct="1">
                  <a:lnSpc>
                    <a:spcPct val="105000"/>
                  </a:lnSpc>
                  <a:spcBef>
                    <a:spcPts val="0"/>
                  </a:spcBef>
                  <a:spcAft>
                    <a:spcPts val="0"/>
                  </a:spcAft>
                  <a:buClrTx/>
                  <a:buSzTx/>
                  <a:buFontTx/>
                  <a:buNone/>
                  <a:tabLst/>
                  <a:defRPr/>
                </a:pPr>
                <a:r>
                  <a:rPr kumimoji="0" lang="en-US" sz="117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FD2</a:t>
                </a:r>
              </a:p>
            </p:txBody>
          </p:sp>
        </p:grpSp>
        <p:sp>
          <p:nvSpPr>
            <p:cNvPr id="77" name="Rectangle 76">
              <a:extLst>
                <a:ext uri="{FF2B5EF4-FFF2-40B4-BE49-F238E27FC236}">
                  <a16:creationId xmlns:a16="http://schemas.microsoft.com/office/drawing/2014/main" id="{948832CA-E189-4A71-9A15-C0020233CCA2}"/>
                </a:ext>
              </a:extLst>
            </p:cNvPr>
            <p:cNvSpPr/>
            <p:nvPr/>
          </p:nvSpPr>
          <p:spPr>
            <a:xfrm>
              <a:off x="6436196" y="3594034"/>
              <a:ext cx="1745862" cy="1869217"/>
            </a:xfrm>
            <a:prstGeom prst="rect">
              <a:avLst/>
            </a:prstGeom>
            <a:solidFill>
              <a:schemeClr val="bg1">
                <a:alpha val="20000"/>
              </a:schemeClr>
            </a:solid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1" name="Rectangle 140">
              <a:extLst>
                <a:ext uri="{FF2B5EF4-FFF2-40B4-BE49-F238E27FC236}">
                  <a16:creationId xmlns:a16="http://schemas.microsoft.com/office/drawing/2014/main" id="{2C3EB57B-57A1-4977-9382-22ED273AF388}"/>
                </a:ext>
              </a:extLst>
            </p:cNvPr>
            <p:cNvSpPr/>
            <p:nvPr/>
          </p:nvSpPr>
          <p:spPr>
            <a:xfrm>
              <a:off x="8334805" y="3594034"/>
              <a:ext cx="1745862" cy="1869217"/>
            </a:xfrm>
            <a:prstGeom prst="rect">
              <a:avLst/>
            </a:prstGeom>
            <a:solidFill>
              <a:schemeClr val="bg1">
                <a:alpha val="20000"/>
              </a:schemeClr>
            </a:solid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9" name="Rectangle 148">
              <a:extLst>
                <a:ext uri="{FF2B5EF4-FFF2-40B4-BE49-F238E27FC236}">
                  <a16:creationId xmlns:a16="http://schemas.microsoft.com/office/drawing/2014/main" id="{40735A92-4864-4008-8644-6FE5923CD4C2}"/>
                </a:ext>
              </a:extLst>
            </p:cNvPr>
            <p:cNvSpPr/>
            <p:nvPr/>
          </p:nvSpPr>
          <p:spPr>
            <a:xfrm>
              <a:off x="10233413" y="3594034"/>
              <a:ext cx="1745862" cy="1869217"/>
            </a:xfrm>
            <a:prstGeom prst="rect">
              <a:avLst/>
            </a:prstGeom>
            <a:solidFill>
              <a:schemeClr val="bg1">
                <a:alpha val="20000"/>
              </a:schemeClr>
            </a:solid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50" name="Group 149">
              <a:extLst>
                <a:ext uri="{FF2B5EF4-FFF2-40B4-BE49-F238E27FC236}">
                  <a16:creationId xmlns:a16="http://schemas.microsoft.com/office/drawing/2014/main" id="{7D0A2044-C374-41C2-A652-723601B9D1DF}"/>
                </a:ext>
              </a:extLst>
            </p:cNvPr>
            <p:cNvGrpSpPr/>
            <p:nvPr/>
          </p:nvGrpSpPr>
          <p:grpSpPr>
            <a:xfrm>
              <a:off x="6746028" y="3721550"/>
              <a:ext cx="1126198" cy="1256862"/>
              <a:chOff x="1038268" y="3683024"/>
              <a:chExt cx="1160718" cy="1295388"/>
            </a:xfrm>
          </p:grpSpPr>
          <p:grpSp>
            <p:nvGrpSpPr>
              <p:cNvPr id="152" name="Group 151">
                <a:extLst>
                  <a:ext uri="{FF2B5EF4-FFF2-40B4-BE49-F238E27FC236}">
                    <a16:creationId xmlns:a16="http://schemas.microsoft.com/office/drawing/2014/main" id="{8A682EB7-9C1A-4504-AF51-0AA00B20F730}"/>
                  </a:ext>
                </a:extLst>
              </p:cNvPr>
              <p:cNvGrpSpPr/>
              <p:nvPr/>
            </p:nvGrpSpPr>
            <p:grpSpPr>
              <a:xfrm>
                <a:off x="1038268" y="4001114"/>
                <a:ext cx="902121" cy="977298"/>
                <a:chOff x="939201" y="3865245"/>
                <a:chExt cx="1097280" cy="1188720"/>
              </a:xfrm>
            </p:grpSpPr>
            <p:pic>
              <p:nvPicPr>
                <p:cNvPr id="154" name="Picture 153">
                  <a:extLst>
                    <a:ext uri="{FF2B5EF4-FFF2-40B4-BE49-F238E27FC236}">
                      <a16:creationId xmlns:a16="http://schemas.microsoft.com/office/drawing/2014/main" id="{7A0DB33A-6F63-439D-8797-3284068C815E}"/>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89402" y="3961166"/>
                  <a:ext cx="996878" cy="996878"/>
                </a:xfrm>
                <a:prstGeom prst="rect">
                  <a:avLst/>
                </a:prstGeom>
              </p:spPr>
            </p:pic>
            <p:sp>
              <p:nvSpPr>
                <p:cNvPr id="157" name="Rectangle 156">
                  <a:extLst>
                    <a:ext uri="{FF2B5EF4-FFF2-40B4-BE49-F238E27FC236}">
                      <a16:creationId xmlns:a16="http://schemas.microsoft.com/office/drawing/2014/main" id="{A9C1B325-EF09-459A-BA0F-3526829884B9}"/>
                    </a:ext>
                  </a:extLst>
                </p:cNvPr>
                <p:cNvSpPr/>
                <p:nvPr/>
              </p:nvSpPr>
              <p:spPr bwMode="auto">
                <a:xfrm>
                  <a:off x="939201" y="3865245"/>
                  <a:ext cx="1097280" cy="1188720"/>
                </a:xfrm>
                <a:prstGeom prst="rect">
                  <a:avLst/>
                </a:prstGeom>
                <a:no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153" name="Picture 152">
                <a:extLst>
                  <a:ext uri="{FF2B5EF4-FFF2-40B4-BE49-F238E27FC236}">
                    <a16:creationId xmlns:a16="http://schemas.microsoft.com/office/drawing/2014/main" id="{AFF0D631-4187-4665-A05B-F2CF1991C947}"/>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719500" y="3683024"/>
                <a:ext cx="479486" cy="479486"/>
              </a:xfrm>
              <a:prstGeom prst="rect">
                <a:avLst/>
              </a:prstGeom>
            </p:spPr>
          </p:pic>
        </p:grpSp>
        <p:grpSp>
          <p:nvGrpSpPr>
            <p:cNvPr id="160" name="Group 159">
              <a:extLst>
                <a:ext uri="{FF2B5EF4-FFF2-40B4-BE49-F238E27FC236}">
                  <a16:creationId xmlns:a16="http://schemas.microsoft.com/office/drawing/2014/main" id="{DDC27AED-DC62-4359-9780-379AA7CC42EF}"/>
                </a:ext>
              </a:extLst>
            </p:cNvPr>
            <p:cNvGrpSpPr/>
            <p:nvPr/>
          </p:nvGrpSpPr>
          <p:grpSpPr>
            <a:xfrm>
              <a:off x="8644637" y="3721550"/>
              <a:ext cx="1126198" cy="1256862"/>
              <a:chOff x="1038268" y="3683024"/>
              <a:chExt cx="1160718" cy="1295388"/>
            </a:xfrm>
          </p:grpSpPr>
          <p:grpSp>
            <p:nvGrpSpPr>
              <p:cNvPr id="163" name="Group 162">
                <a:extLst>
                  <a:ext uri="{FF2B5EF4-FFF2-40B4-BE49-F238E27FC236}">
                    <a16:creationId xmlns:a16="http://schemas.microsoft.com/office/drawing/2014/main" id="{D19651F0-5D98-42CF-989E-30FD9959C917}"/>
                  </a:ext>
                </a:extLst>
              </p:cNvPr>
              <p:cNvGrpSpPr/>
              <p:nvPr/>
            </p:nvGrpSpPr>
            <p:grpSpPr>
              <a:xfrm>
                <a:off x="1038268" y="4001114"/>
                <a:ext cx="902121" cy="977298"/>
                <a:chOff x="939201" y="3865245"/>
                <a:chExt cx="1097280" cy="1188720"/>
              </a:xfrm>
            </p:grpSpPr>
            <p:pic>
              <p:nvPicPr>
                <p:cNvPr id="193" name="Picture 192">
                  <a:extLst>
                    <a:ext uri="{FF2B5EF4-FFF2-40B4-BE49-F238E27FC236}">
                      <a16:creationId xmlns:a16="http://schemas.microsoft.com/office/drawing/2014/main" id="{10E24282-2E37-4340-A48B-EBCE9FD64512}"/>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89402" y="3961166"/>
                  <a:ext cx="996878" cy="996878"/>
                </a:xfrm>
                <a:prstGeom prst="rect">
                  <a:avLst/>
                </a:prstGeom>
              </p:spPr>
            </p:pic>
            <p:sp>
              <p:nvSpPr>
                <p:cNvPr id="194" name="Rectangle 193">
                  <a:extLst>
                    <a:ext uri="{FF2B5EF4-FFF2-40B4-BE49-F238E27FC236}">
                      <a16:creationId xmlns:a16="http://schemas.microsoft.com/office/drawing/2014/main" id="{ADDA9324-C0B5-4CA4-91D6-6D29B3F906BB}"/>
                    </a:ext>
                  </a:extLst>
                </p:cNvPr>
                <p:cNvSpPr/>
                <p:nvPr/>
              </p:nvSpPr>
              <p:spPr bwMode="auto">
                <a:xfrm>
                  <a:off x="939201" y="3865245"/>
                  <a:ext cx="1097280" cy="1188720"/>
                </a:xfrm>
                <a:prstGeom prst="rect">
                  <a:avLst/>
                </a:prstGeom>
                <a:no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192" name="Picture 191">
                <a:extLst>
                  <a:ext uri="{FF2B5EF4-FFF2-40B4-BE49-F238E27FC236}">
                    <a16:creationId xmlns:a16="http://schemas.microsoft.com/office/drawing/2014/main" id="{247EAE2B-3217-4398-B8A6-533CE8A5088D}"/>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719500" y="3683024"/>
                <a:ext cx="479486" cy="479486"/>
              </a:xfrm>
              <a:prstGeom prst="rect">
                <a:avLst/>
              </a:prstGeom>
            </p:spPr>
          </p:pic>
        </p:grpSp>
        <p:grpSp>
          <p:nvGrpSpPr>
            <p:cNvPr id="195" name="Group 194">
              <a:extLst>
                <a:ext uri="{FF2B5EF4-FFF2-40B4-BE49-F238E27FC236}">
                  <a16:creationId xmlns:a16="http://schemas.microsoft.com/office/drawing/2014/main" id="{C5399587-29EC-4225-B133-342C8BA1C188}"/>
                </a:ext>
              </a:extLst>
            </p:cNvPr>
            <p:cNvGrpSpPr/>
            <p:nvPr/>
          </p:nvGrpSpPr>
          <p:grpSpPr>
            <a:xfrm>
              <a:off x="10543245" y="3721550"/>
              <a:ext cx="1126198" cy="1256862"/>
              <a:chOff x="1038268" y="3683024"/>
              <a:chExt cx="1160718" cy="1295388"/>
            </a:xfrm>
          </p:grpSpPr>
          <p:grpSp>
            <p:nvGrpSpPr>
              <p:cNvPr id="196" name="Group 195">
                <a:extLst>
                  <a:ext uri="{FF2B5EF4-FFF2-40B4-BE49-F238E27FC236}">
                    <a16:creationId xmlns:a16="http://schemas.microsoft.com/office/drawing/2014/main" id="{C08F4F3F-4C9E-46F9-94FB-7DD734E607C8}"/>
                  </a:ext>
                </a:extLst>
              </p:cNvPr>
              <p:cNvGrpSpPr/>
              <p:nvPr/>
            </p:nvGrpSpPr>
            <p:grpSpPr>
              <a:xfrm>
                <a:off x="1038268" y="4001114"/>
                <a:ext cx="902121" cy="977298"/>
                <a:chOff x="939201" y="3865245"/>
                <a:chExt cx="1097280" cy="1188720"/>
              </a:xfrm>
            </p:grpSpPr>
            <p:pic>
              <p:nvPicPr>
                <p:cNvPr id="198" name="Picture 197">
                  <a:extLst>
                    <a:ext uri="{FF2B5EF4-FFF2-40B4-BE49-F238E27FC236}">
                      <a16:creationId xmlns:a16="http://schemas.microsoft.com/office/drawing/2014/main" id="{8A053D29-BD5E-459C-81E1-518A2D227E3E}"/>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89402" y="3961166"/>
                  <a:ext cx="996878" cy="996878"/>
                </a:xfrm>
                <a:prstGeom prst="rect">
                  <a:avLst/>
                </a:prstGeom>
              </p:spPr>
            </p:pic>
            <p:sp>
              <p:nvSpPr>
                <p:cNvPr id="199" name="Rectangle 198">
                  <a:extLst>
                    <a:ext uri="{FF2B5EF4-FFF2-40B4-BE49-F238E27FC236}">
                      <a16:creationId xmlns:a16="http://schemas.microsoft.com/office/drawing/2014/main" id="{2BBAD73A-B310-48D9-BAF6-D84956EA36A4}"/>
                    </a:ext>
                  </a:extLst>
                </p:cNvPr>
                <p:cNvSpPr/>
                <p:nvPr/>
              </p:nvSpPr>
              <p:spPr bwMode="auto">
                <a:xfrm>
                  <a:off x="939201" y="3865245"/>
                  <a:ext cx="1097280" cy="1188720"/>
                </a:xfrm>
                <a:prstGeom prst="rect">
                  <a:avLst/>
                </a:prstGeom>
                <a:no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197" name="Picture 196">
                <a:extLst>
                  <a:ext uri="{FF2B5EF4-FFF2-40B4-BE49-F238E27FC236}">
                    <a16:creationId xmlns:a16="http://schemas.microsoft.com/office/drawing/2014/main" id="{01D4B88E-727E-488E-931C-4E87BAA4A872}"/>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719500" y="3683024"/>
                <a:ext cx="479486" cy="479486"/>
              </a:xfrm>
              <a:prstGeom prst="rect">
                <a:avLst/>
              </a:prstGeom>
            </p:spPr>
          </p:pic>
        </p:grpSp>
        <p:sp>
          <p:nvSpPr>
            <p:cNvPr id="202" name="TextBox 201">
              <a:extLst>
                <a:ext uri="{FF2B5EF4-FFF2-40B4-BE49-F238E27FC236}">
                  <a16:creationId xmlns:a16="http://schemas.microsoft.com/office/drawing/2014/main" id="{38C5899D-1AAC-485D-B7EA-4779DAA17BE9}"/>
                </a:ext>
              </a:extLst>
            </p:cNvPr>
            <p:cNvSpPr txBox="1"/>
            <p:nvPr/>
          </p:nvSpPr>
          <p:spPr>
            <a:xfrm>
              <a:off x="6688765" y="5051528"/>
              <a:ext cx="1240724" cy="369075"/>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Managed Storage</a:t>
              </a:r>
              <a:br>
                <a:rPr kumimoji="0" lang="en-US" sz="117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br>
              <a:r>
                <a:rPr kumimoji="0" lang="en-US" sz="117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account 1</a:t>
              </a:r>
            </a:p>
          </p:txBody>
        </p:sp>
        <p:sp>
          <p:nvSpPr>
            <p:cNvPr id="203" name="TextBox 202">
              <a:extLst>
                <a:ext uri="{FF2B5EF4-FFF2-40B4-BE49-F238E27FC236}">
                  <a16:creationId xmlns:a16="http://schemas.microsoft.com/office/drawing/2014/main" id="{73C9983E-1FB2-4AFE-BEFC-CCCE3019C1FF}"/>
                </a:ext>
              </a:extLst>
            </p:cNvPr>
            <p:cNvSpPr txBox="1"/>
            <p:nvPr/>
          </p:nvSpPr>
          <p:spPr>
            <a:xfrm>
              <a:off x="8576153" y="5051528"/>
              <a:ext cx="1263166" cy="369075"/>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Managed Storage</a:t>
              </a:r>
              <a:br>
                <a:rPr kumimoji="0" lang="en-US" sz="117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br>
              <a:r>
                <a:rPr kumimoji="0" lang="en-US" sz="117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account 2</a:t>
              </a:r>
            </a:p>
          </p:txBody>
        </p:sp>
        <p:sp>
          <p:nvSpPr>
            <p:cNvPr id="204" name="TextBox 203">
              <a:extLst>
                <a:ext uri="{FF2B5EF4-FFF2-40B4-BE49-F238E27FC236}">
                  <a16:creationId xmlns:a16="http://schemas.microsoft.com/office/drawing/2014/main" id="{876B85D3-2528-4ED8-84ED-4A07D81D47F9}"/>
                </a:ext>
              </a:extLst>
            </p:cNvPr>
            <p:cNvSpPr txBox="1"/>
            <p:nvPr/>
          </p:nvSpPr>
          <p:spPr>
            <a:xfrm>
              <a:off x="10474627" y="5051528"/>
              <a:ext cx="1263434" cy="369075"/>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Managed Storage</a:t>
              </a:r>
              <a:br>
                <a:rPr kumimoji="0" lang="en-US" sz="117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br>
              <a:r>
                <a:rPr kumimoji="0" lang="en-US" sz="117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account 3</a:t>
              </a:r>
            </a:p>
          </p:txBody>
        </p:sp>
        <p:sp>
          <p:nvSpPr>
            <p:cNvPr id="206" name="Text Box 5">
              <a:extLst>
                <a:ext uri="{FF2B5EF4-FFF2-40B4-BE49-F238E27FC236}">
                  <a16:creationId xmlns:a16="http://schemas.microsoft.com/office/drawing/2014/main" id="{C5C8D83A-D8A9-489C-BBDE-6EEBC779A5BB}"/>
                </a:ext>
              </a:extLst>
            </p:cNvPr>
            <p:cNvSpPr txBox="1"/>
            <p:nvPr/>
          </p:nvSpPr>
          <p:spPr>
            <a:xfrm>
              <a:off x="6706191" y="5497013"/>
              <a:ext cx="1205873" cy="316424"/>
            </a:xfrm>
            <a:prstGeom prst="rect">
              <a:avLst/>
            </a:prstGeom>
            <a:noFill/>
            <a:ln w="6350">
              <a:noFill/>
            </a:ln>
          </p:spPr>
          <p:txBody>
            <a:bodyPr rot="0" spcFirstLastPara="0" vert="horz" wrap="none" lIns="91414" tIns="45706" rIns="91414" bIns="45706" numCol="1" spcCol="0" rtlCol="0" fromWordArt="0" anchor="t" anchorCtr="0" forceAA="0" compatLnSpc="1">
              <a:prstTxWarp prst="textNoShape">
                <a:avLst/>
              </a:prstTxWarp>
              <a:noAutofit/>
            </a:bodyPr>
            <a:lstStyle/>
            <a:p>
              <a:pPr marL="0" marR="0" lvl="0" indent="0" algn="ctr" defTabSz="914192" rtl="0" eaLnBrk="1" fontAlgn="auto" latinLnBrk="0" hangingPunct="1">
                <a:lnSpc>
                  <a:spcPct val="105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lumMod val="95000"/>
                    </a:srgbClr>
                  </a:solidFill>
                  <a:effectLst/>
                  <a:uLnTx/>
                  <a:uFillTx/>
                  <a:latin typeface="Segoe UI Semibold" panose="020B0702040204020203" pitchFamily="34" charset="0"/>
                  <a:ea typeface="+mn-ea"/>
                  <a:cs typeface="+mn-cs"/>
                </a:rPr>
                <a:t>Storage Stamp 0</a:t>
              </a:r>
            </a:p>
          </p:txBody>
        </p:sp>
        <p:sp>
          <p:nvSpPr>
            <p:cNvPr id="207" name="Text Box 5">
              <a:extLst>
                <a:ext uri="{FF2B5EF4-FFF2-40B4-BE49-F238E27FC236}">
                  <a16:creationId xmlns:a16="http://schemas.microsoft.com/office/drawing/2014/main" id="{A432436D-89BC-4112-9369-56DD772DA159}"/>
                </a:ext>
              </a:extLst>
            </p:cNvPr>
            <p:cNvSpPr txBox="1"/>
            <p:nvPr/>
          </p:nvSpPr>
          <p:spPr>
            <a:xfrm>
              <a:off x="8604800" y="5497013"/>
              <a:ext cx="1205873" cy="316424"/>
            </a:xfrm>
            <a:prstGeom prst="rect">
              <a:avLst/>
            </a:prstGeom>
            <a:noFill/>
            <a:ln w="6350">
              <a:noFill/>
            </a:ln>
          </p:spPr>
          <p:txBody>
            <a:bodyPr rot="0" spcFirstLastPara="0" vert="horz" wrap="none" lIns="91414" tIns="45706" rIns="91414" bIns="45706" numCol="1" spcCol="0" rtlCol="0" fromWordArt="0" anchor="t" anchorCtr="0" forceAA="0" compatLnSpc="1">
              <a:prstTxWarp prst="textNoShape">
                <a:avLst/>
              </a:prstTxWarp>
              <a:noAutofit/>
            </a:bodyPr>
            <a:lstStyle/>
            <a:p>
              <a:pPr marL="0" marR="0" lvl="0" indent="0" algn="ctr" defTabSz="914192" rtl="0" eaLnBrk="1" fontAlgn="auto" latinLnBrk="0" hangingPunct="1">
                <a:lnSpc>
                  <a:spcPct val="105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lumMod val="95000"/>
                    </a:srgbClr>
                  </a:solidFill>
                  <a:effectLst/>
                  <a:uLnTx/>
                  <a:uFillTx/>
                  <a:latin typeface="Segoe UI Semibold" panose="020B0702040204020203" pitchFamily="34" charset="0"/>
                  <a:ea typeface="+mn-ea"/>
                  <a:cs typeface="+mn-cs"/>
                </a:rPr>
                <a:t>Storage Stamp 1</a:t>
              </a:r>
            </a:p>
          </p:txBody>
        </p:sp>
        <p:sp>
          <p:nvSpPr>
            <p:cNvPr id="208" name="Text Box 5">
              <a:extLst>
                <a:ext uri="{FF2B5EF4-FFF2-40B4-BE49-F238E27FC236}">
                  <a16:creationId xmlns:a16="http://schemas.microsoft.com/office/drawing/2014/main" id="{E913F122-C7CE-441C-827F-6DD9864F1980}"/>
                </a:ext>
              </a:extLst>
            </p:cNvPr>
            <p:cNvSpPr txBox="1"/>
            <p:nvPr/>
          </p:nvSpPr>
          <p:spPr>
            <a:xfrm>
              <a:off x="10503408" y="5497013"/>
              <a:ext cx="1205873" cy="316424"/>
            </a:xfrm>
            <a:prstGeom prst="rect">
              <a:avLst/>
            </a:prstGeom>
            <a:noFill/>
            <a:ln w="6350">
              <a:noFill/>
            </a:ln>
          </p:spPr>
          <p:txBody>
            <a:bodyPr rot="0" spcFirstLastPara="0" vert="horz" wrap="none" lIns="91414" tIns="45706" rIns="91414" bIns="45706" numCol="1" spcCol="0" rtlCol="0" fromWordArt="0" anchor="t" anchorCtr="0" forceAA="0" compatLnSpc="1">
              <a:prstTxWarp prst="textNoShape">
                <a:avLst/>
              </a:prstTxWarp>
              <a:noAutofit/>
            </a:bodyPr>
            <a:lstStyle/>
            <a:p>
              <a:pPr marL="0" marR="0" lvl="0" indent="0" algn="ctr" defTabSz="914192" rtl="0" eaLnBrk="1" fontAlgn="auto" latinLnBrk="0" hangingPunct="1">
                <a:lnSpc>
                  <a:spcPct val="105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lumMod val="95000"/>
                    </a:srgbClr>
                  </a:solidFill>
                  <a:effectLst/>
                  <a:uLnTx/>
                  <a:uFillTx/>
                  <a:latin typeface="Segoe UI Semibold" panose="020B0702040204020203" pitchFamily="34" charset="0"/>
                  <a:ea typeface="+mn-ea"/>
                  <a:cs typeface="+mn-cs"/>
                </a:rPr>
                <a:t>Storage Stamp 2</a:t>
              </a:r>
            </a:p>
          </p:txBody>
        </p:sp>
        <p:sp>
          <p:nvSpPr>
            <p:cNvPr id="211" name="Text Box 5">
              <a:extLst>
                <a:ext uri="{FF2B5EF4-FFF2-40B4-BE49-F238E27FC236}">
                  <a16:creationId xmlns:a16="http://schemas.microsoft.com/office/drawing/2014/main" id="{97C8795C-F938-406E-B324-A427E8FBD107}"/>
                </a:ext>
              </a:extLst>
            </p:cNvPr>
            <p:cNvSpPr txBox="1"/>
            <p:nvPr/>
          </p:nvSpPr>
          <p:spPr>
            <a:xfrm>
              <a:off x="6436196" y="6036160"/>
              <a:ext cx="5541260" cy="544722"/>
            </a:xfrm>
            <a:prstGeom prst="rect">
              <a:avLst/>
            </a:prstGeom>
            <a:noFill/>
          </p:spPr>
          <p:txBody>
            <a:bodyPr wrap="square" lIns="0" tIns="0" rIns="0" bIns="0" rtlCol="0" anchor="t">
              <a:noAutofit/>
            </a:bodyPr>
            <a:lstStyle>
              <a:defPPr>
                <a:defRPr lang="en-US"/>
              </a:defPPr>
              <a:lvl1pPr>
                <a:lnSpc>
                  <a:spcPct val="90000"/>
                </a:lnSpc>
                <a:spcAft>
                  <a:spcPts val="600"/>
                </a:spcAft>
                <a:defRPr sz="2000">
                  <a:gradFill>
                    <a:gsLst>
                      <a:gs pos="2917">
                        <a:schemeClr val="tx1"/>
                      </a:gs>
                      <a:gs pos="30000">
                        <a:schemeClr val="tx1"/>
                      </a:gs>
                    </a:gsLst>
                    <a:lin ang="5400000" scaled="0"/>
                  </a:gradFill>
                </a:defRPr>
              </a:lvl1p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FFFFFF">
                      <a:lumMod val="95000"/>
                    </a:srgbClr>
                  </a:solidFill>
                  <a:effectLst/>
                  <a:uLnTx/>
                  <a:uFillTx/>
                  <a:latin typeface="Segoe UI Semilight"/>
                  <a:ea typeface="+mn-ea"/>
                  <a:cs typeface="+mn-cs"/>
                </a:rPr>
                <a:t>Disks on separate storage stamps &amp; aligned with VM fault domains</a:t>
              </a:r>
            </a:p>
          </p:txBody>
        </p:sp>
        <p:cxnSp>
          <p:nvCxnSpPr>
            <p:cNvPr id="215" name="Straight Connector 214">
              <a:extLst>
                <a:ext uri="{FF2B5EF4-FFF2-40B4-BE49-F238E27FC236}">
                  <a16:creationId xmlns:a16="http://schemas.microsoft.com/office/drawing/2014/main" id="{732D5F04-8647-42EB-A587-F4BDB117941A}"/>
                </a:ext>
              </a:extLst>
            </p:cNvPr>
            <p:cNvCxnSpPr>
              <a:cxnSpLocks/>
            </p:cNvCxnSpPr>
            <p:nvPr/>
          </p:nvCxnSpPr>
          <p:spPr>
            <a:xfrm flipV="1">
              <a:off x="7405528" y="3066298"/>
              <a:ext cx="0" cy="963882"/>
            </a:xfrm>
            <a:prstGeom prst="line">
              <a:avLst/>
            </a:prstGeom>
            <a:ln w="63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3762D124-BFDB-4008-A38D-E1E497C24DB4}"/>
                </a:ext>
              </a:extLst>
            </p:cNvPr>
            <p:cNvCxnSpPr>
              <a:cxnSpLocks/>
            </p:cNvCxnSpPr>
            <p:nvPr/>
          </p:nvCxnSpPr>
          <p:spPr>
            <a:xfrm flipV="1">
              <a:off x="9245903" y="3066298"/>
              <a:ext cx="0" cy="963882"/>
            </a:xfrm>
            <a:prstGeom prst="line">
              <a:avLst/>
            </a:prstGeom>
            <a:ln w="63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74768469-D0B0-4D43-9175-DE2A8CDEE43C}"/>
                </a:ext>
              </a:extLst>
            </p:cNvPr>
            <p:cNvCxnSpPr>
              <a:cxnSpLocks/>
            </p:cNvCxnSpPr>
            <p:nvPr/>
          </p:nvCxnSpPr>
          <p:spPr>
            <a:xfrm flipV="1">
              <a:off x="11086277" y="3066298"/>
              <a:ext cx="0" cy="963882"/>
            </a:xfrm>
            <a:prstGeom prst="line">
              <a:avLst/>
            </a:prstGeom>
            <a:ln w="63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 name="Title 3"/>
          <p:cNvSpPr>
            <a:spLocks noGrp="1"/>
          </p:cNvSpPr>
          <p:nvPr>
            <p:ph type="title"/>
          </p:nvPr>
        </p:nvSpPr>
        <p:spPr/>
        <p:txBody>
          <a:bodyPr/>
          <a:lstStyle/>
          <a:p>
            <a:r>
              <a:rPr lang="en-US" dirty="0">
                <a:solidFill>
                  <a:schemeClr val="bg1"/>
                </a:solidFill>
              </a:rPr>
              <a:t>Better Storage Resiliency with Managed Disks </a:t>
            </a:r>
          </a:p>
        </p:txBody>
      </p:sp>
      <p:sp>
        <p:nvSpPr>
          <p:cNvPr id="20" name="TextBox 19"/>
          <p:cNvSpPr txBox="1"/>
          <p:nvPr/>
        </p:nvSpPr>
        <p:spPr>
          <a:xfrm>
            <a:off x="458810" y="1179928"/>
            <a:ext cx="5432334" cy="561169"/>
          </a:xfrm>
          <a:prstGeom prst="rect">
            <a:avLst/>
          </a:prstGeom>
          <a:solidFill>
            <a:schemeClr val="accent2">
              <a:alpha val="50000"/>
            </a:schemeClr>
          </a:solidFill>
        </p:spPr>
        <p:txBody>
          <a:bodyPr wrap="square" lIns="89642" tIns="44821" rIns="89642" bIns="44821" rtlCol="0" anchor="ctr">
            <a:noAutofit/>
          </a:bodyPr>
          <a:lstStyle>
            <a:defPPr>
              <a:defRPr lang="en-US"/>
            </a:defPPr>
            <a:lvl1pPr>
              <a:lnSpc>
                <a:spcPct val="90000"/>
              </a:lnSpc>
              <a:spcAft>
                <a:spcPts val="600"/>
              </a:spcAft>
              <a:defRPr sz="2400">
                <a:gradFill>
                  <a:gsLst>
                    <a:gs pos="2917">
                      <a:schemeClr val="tx1"/>
                    </a:gs>
                    <a:gs pos="30000">
                      <a:schemeClr val="tx1"/>
                    </a:gs>
                  </a:gsLst>
                  <a:lin ang="5400000" scaled="0"/>
                </a:gradFill>
              </a:defRPr>
            </a:lvl1p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FFFFFF">
                    <a:lumMod val="95000"/>
                  </a:srgbClr>
                </a:solidFill>
                <a:effectLst/>
                <a:uLnTx/>
                <a:uFillTx/>
                <a:latin typeface="Segoe UI Semibold" panose="020B0702040204020203" pitchFamily="34" charset="0"/>
                <a:ea typeface="+mn-ea"/>
                <a:cs typeface="Segoe UI Semibold" panose="020B0702040204020203" pitchFamily="34" charset="0"/>
              </a:rPr>
              <a:t>Unmanaged ARM Availability Set</a:t>
            </a:r>
          </a:p>
        </p:txBody>
      </p:sp>
      <p:sp>
        <p:nvSpPr>
          <p:cNvPr id="75" name="Rectangle 74">
            <a:extLst>
              <a:ext uri="{FF2B5EF4-FFF2-40B4-BE49-F238E27FC236}">
                <a16:creationId xmlns:a16="http://schemas.microsoft.com/office/drawing/2014/main" id="{F699AD13-940B-429C-A9F4-38D99CAC96BD}"/>
              </a:ext>
            </a:extLst>
          </p:cNvPr>
          <p:cNvSpPr/>
          <p:nvPr/>
        </p:nvSpPr>
        <p:spPr>
          <a:xfrm>
            <a:off x="458810" y="3523870"/>
            <a:ext cx="5432334" cy="1832472"/>
          </a:xfrm>
          <a:prstGeom prst="rect">
            <a:avLst/>
          </a:prstGeom>
          <a:solidFill>
            <a:schemeClr val="bg1">
              <a:alpha val="20000"/>
            </a:schemeClr>
          </a:solidFill>
          <a:ln w="6350">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6" name="Rounded Rectangle 55">
            <a:extLst>
              <a:ext uri="{FF2B5EF4-FFF2-40B4-BE49-F238E27FC236}">
                <a16:creationId xmlns:a16="http://schemas.microsoft.com/office/drawing/2014/main" id="{D9DCB34D-E9AD-4DBF-9FA4-4D1F3384DDE9}"/>
              </a:ext>
            </a:extLst>
          </p:cNvPr>
          <p:cNvSpPr/>
          <p:nvPr/>
        </p:nvSpPr>
        <p:spPr>
          <a:xfrm>
            <a:off x="458810" y="1831240"/>
            <a:ext cx="5432334" cy="1366534"/>
          </a:xfrm>
          <a:prstGeom prst="rect">
            <a:avLst/>
          </a:prstGeom>
          <a:solidFill>
            <a:schemeClr val="bg1">
              <a:alpha val="20000"/>
            </a:schemeClr>
          </a:solidFill>
          <a:ln w="6350" cap="flat" cmpd="sng" algn="ctr">
            <a:solidFill>
              <a:schemeClr val="bg1">
                <a:alpha val="50000"/>
              </a:schemeClr>
            </a:solidFill>
            <a:prstDash val="sysDot"/>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1" name="Group 80">
            <a:extLst>
              <a:ext uri="{FF2B5EF4-FFF2-40B4-BE49-F238E27FC236}">
                <a16:creationId xmlns:a16="http://schemas.microsoft.com/office/drawing/2014/main" id="{00CA9CBA-3535-4B93-AF8B-EEF08C88C060}"/>
              </a:ext>
            </a:extLst>
          </p:cNvPr>
          <p:cNvGrpSpPr/>
          <p:nvPr/>
        </p:nvGrpSpPr>
        <p:grpSpPr>
          <a:xfrm>
            <a:off x="2719844" y="2022507"/>
            <a:ext cx="910265" cy="984001"/>
            <a:chOff x="800305" y="1935018"/>
            <a:chExt cx="1100254" cy="1189380"/>
          </a:xfrm>
        </p:grpSpPr>
        <p:sp>
          <p:nvSpPr>
            <p:cNvPr id="82" name="Rectangle: Rounded Corners 81">
              <a:extLst>
                <a:ext uri="{FF2B5EF4-FFF2-40B4-BE49-F238E27FC236}">
                  <a16:creationId xmlns:a16="http://schemas.microsoft.com/office/drawing/2014/main" id="{26F3273A-F8C3-4E0E-A583-B835F4E801E3}"/>
                </a:ext>
              </a:extLst>
            </p:cNvPr>
            <p:cNvSpPr/>
            <p:nvPr/>
          </p:nvSpPr>
          <p:spPr bwMode="auto">
            <a:xfrm>
              <a:off x="800305" y="1935018"/>
              <a:ext cx="1100254" cy="1189380"/>
            </a:xfrm>
            <a:prstGeom prst="roundRect">
              <a:avLst>
                <a:gd name="adj" fmla="val 5954"/>
              </a:avLst>
            </a:prstGeom>
            <a:solidFill>
              <a:srgbClr val="0079D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84" name="Picture 83">
              <a:extLst>
                <a:ext uri="{FF2B5EF4-FFF2-40B4-BE49-F238E27FC236}">
                  <a16:creationId xmlns:a16="http://schemas.microsoft.com/office/drawing/2014/main" id="{CC91401F-29AC-4DCB-B345-E262A43DEC72}"/>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12570" y="2021158"/>
              <a:ext cx="675724" cy="675724"/>
            </a:xfrm>
            <a:prstGeom prst="rect">
              <a:avLst/>
            </a:prstGeom>
          </p:spPr>
        </p:pic>
        <p:sp>
          <p:nvSpPr>
            <p:cNvPr id="85" name="Text Box 5">
              <a:extLst>
                <a:ext uri="{FF2B5EF4-FFF2-40B4-BE49-F238E27FC236}">
                  <a16:creationId xmlns:a16="http://schemas.microsoft.com/office/drawing/2014/main" id="{50FEECED-BD95-40BC-9D81-E15D0DABE2BA}"/>
                </a:ext>
              </a:extLst>
            </p:cNvPr>
            <p:cNvSpPr txBox="1"/>
            <p:nvPr/>
          </p:nvSpPr>
          <p:spPr>
            <a:xfrm>
              <a:off x="1151311" y="2786623"/>
              <a:ext cx="398243" cy="290102"/>
            </a:xfrm>
            <a:prstGeom prst="rect">
              <a:avLst/>
            </a:prstGeom>
            <a:solidFill>
              <a:srgbClr val="0079D6"/>
            </a:solidFill>
            <a:ln w="6350">
              <a:noFill/>
            </a:ln>
          </p:spPr>
          <p:txBody>
            <a:bodyPr rot="0" spcFirstLastPara="0" vert="horz" wrap="none" lIns="91414" tIns="45706" rIns="91414" bIns="45706" numCol="1" spcCol="0" rtlCol="0" fromWordArt="0" anchor="t" anchorCtr="0" forceAA="0" compatLnSpc="1">
              <a:prstTxWarp prst="textNoShape">
                <a:avLst/>
              </a:prstTxWarp>
              <a:noAutofit/>
            </a:bodyPr>
            <a:lstStyle/>
            <a:p>
              <a:pPr marL="0" marR="0" lvl="0" indent="0" algn="ctr" defTabSz="914192" rtl="0" eaLnBrk="1" fontAlgn="auto" latinLnBrk="0" hangingPunct="1">
                <a:lnSpc>
                  <a:spcPct val="105000"/>
                </a:lnSpc>
                <a:spcBef>
                  <a:spcPts val="0"/>
                </a:spcBef>
                <a:spcAft>
                  <a:spcPts val="0"/>
                </a:spcAft>
                <a:buClrTx/>
                <a:buSzTx/>
                <a:buFontTx/>
                <a:buNone/>
                <a:tabLst/>
                <a:defRPr/>
              </a:pPr>
              <a:r>
                <a:rPr kumimoji="0" lang="en-US" sz="117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FD1</a:t>
              </a:r>
            </a:p>
          </p:txBody>
        </p:sp>
      </p:grpSp>
      <p:grpSp>
        <p:nvGrpSpPr>
          <p:cNvPr id="86" name="Group 85">
            <a:extLst>
              <a:ext uri="{FF2B5EF4-FFF2-40B4-BE49-F238E27FC236}">
                <a16:creationId xmlns:a16="http://schemas.microsoft.com/office/drawing/2014/main" id="{F34FE6C9-EA9A-41CB-82C1-FBE4A42C3F44}"/>
              </a:ext>
            </a:extLst>
          </p:cNvPr>
          <p:cNvGrpSpPr/>
          <p:nvPr/>
        </p:nvGrpSpPr>
        <p:grpSpPr>
          <a:xfrm>
            <a:off x="904302" y="2022507"/>
            <a:ext cx="910265" cy="984001"/>
            <a:chOff x="800305" y="1935018"/>
            <a:chExt cx="1100254" cy="1189380"/>
          </a:xfrm>
        </p:grpSpPr>
        <p:sp>
          <p:nvSpPr>
            <p:cNvPr id="87" name="Rectangle: Rounded Corners 86">
              <a:extLst>
                <a:ext uri="{FF2B5EF4-FFF2-40B4-BE49-F238E27FC236}">
                  <a16:creationId xmlns:a16="http://schemas.microsoft.com/office/drawing/2014/main" id="{4A8DC6C2-B57A-4763-9520-934F8E502C10}"/>
                </a:ext>
              </a:extLst>
            </p:cNvPr>
            <p:cNvSpPr/>
            <p:nvPr/>
          </p:nvSpPr>
          <p:spPr bwMode="auto">
            <a:xfrm>
              <a:off x="800305" y="1935018"/>
              <a:ext cx="1100254" cy="1189380"/>
            </a:xfrm>
            <a:prstGeom prst="roundRect">
              <a:avLst>
                <a:gd name="adj" fmla="val 5954"/>
              </a:avLst>
            </a:prstGeom>
            <a:solidFill>
              <a:srgbClr val="0079D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88" name="Picture 87">
              <a:extLst>
                <a:ext uri="{FF2B5EF4-FFF2-40B4-BE49-F238E27FC236}">
                  <a16:creationId xmlns:a16="http://schemas.microsoft.com/office/drawing/2014/main" id="{C0119B7A-53C5-4386-A62C-9FCD1366A3FF}"/>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12570" y="2021158"/>
              <a:ext cx="675724" cy="675724"/>
            </a:xfrm>
            <a:prstGeom prst="rect">
              <a:avLst/>
            </a:prstGeom>
          </p:spPr>
        </p:pic>
        <p:sp>
          <p:nvSpPr>
            <p:cNvPr id="90" name="Text Box 5">
              <a:extLst>
                <a:ext uri="{FF2B5EF4-FFF2-40B4-BE49-F238E27FC236}">
                  <a16:creationId xmlns:a16="http://schemas.microsoft.com/office/drawing/2014/main" id="{7B709227-D631-4F25-B98E-33E5B1C603AB}"/>
                </a:ext>
              </a:extLst>
            </p:cNvPr>
            <p:cNvSpPr txBox="1"/>
            <p:nvPr/>
          </p:nvSpPr>
          <p:spPr>
            <a:xfrm>
              <a:off x="1151311" y="2786623"/>
              <a:ext cx="398243" cy="290102"/>
            </a:xfrm>
            <a:prstGeom prst="rect">
              <a:avLst/>
            </a:prstGeom>
            <a:solidFill>
              <a:srgbClr val="0079D6"/>
            </a:solidFill>
            <a:ln w="6350">
              <a:noFill/>
            </a:ln>
          </p:spPr>
          <p:txBody>
            <a:bodyPr rot="0" spcFirstLastPara="0" vert="horz" wrap="none" lIns="91414" tIns="45706" rIns="91414" bIns="45706" numCol="1" spcCol="0" rtlCol="0" fromWordArt="0" anchor="t" anchorCtr="0" forceAA="0" compatLnSpc="1">
              <a:prstTxWarp prst="textNoShape">
                <a:avLst/>
              </a:prstTxWarp>
              <a:noAutofit/>
            </a:bodyPr>
            <a:lstStyle/>
            <a:p>
              <a:pPr marL="0" marR="0" lvl="0" indent="0" algn="ctr" defTabSz="914192" rtl="0" eaLnBrk="1" fontAlgn="auto" latinLnBrk="0" hangingPunct="1">
                <a:lnSpc>
                  <a:spcPct val="105000"/>
                </a:lnSpc>
                <a:spcBef>
                  <a:spcPts val="0"/>
                </a:spcBef>
                <a:spcAft>
                  <a:spcPts val="0"/>
                </a:spcAft>
                <a:buClrTx/>
                <a:buSzTx/>
                <a:buFontTx/>
                <a:buNone/>
                <a:tabLst/>
                <a:defRPr/>
              </a:pPr>
              <a:r>
                <a:rPr kumimoji="0" lang="en-US" sz="117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FD0</a:t>
              </a:r>
            </a:p>
          </p:txBody>
        </p:sp>
      </p:grpSp>
      <p:grpSp>
        <p:nvGrpSpPr>
          <p:cNvPr id="94" name="Group 93">
            <a:extLst>
              <a:ext uri="{FF2B5EF4-FFF2-40B4-BE49-F238E27FC236}">
                <a16:creationId xmlns:a16="http://schemas.microsoft.com/office/drawing/2014/main" id="{A36AFDD1-00FB-4736-9F9A-C5B6965315B6}"/>
              </a:ext>
            </a:extLst>
          </p:cNvPr>
          <p:cNvGrpSpPr/>
          <p:nvPr/>
        </p:nvGrpSpPr>
        <p:grpSpPr>
          <a:xfrm>
            <a:off x="4490000" y="2022507"/>
            <a:ext cx="910265" cy="984001"/>
            <a:chOff x="800305" y="1935018"/>
            <a:chExt cx="1100254" cy="1189380"/>
          </a:xfrm>
        </p:grpSpPr>
        <p:sp>
          <p:nvSpPr>
            <p:cNvPr id="95" name="Rectangle: Rounded Corners 94">
              <a:extLst>
                <a:ext uri="{FF2B5EF4-FFF2-40B4-BE49-F238E27FC236}">
                  <a16:creationId xmlns:a16="http://schemas.microsoft.com/office/drawing/2014/main" id="{D6F472E7-2934-473A-A0A8-1251FB340944}"/>
                </a:ext>
              </a:extLst>
            </p:cNvPr>
            <p:cNvSpPr/>
            <p:nvPr/>
          </p:nvSpPr>
          <p:spPr bwMode="auto">
            <a:xfrm>
              <a:off x="800305" y="1935018"/>
              <a:ext cx="1100254" cy="1189380"/>
            </a:xfrm>
            <a:prstGeom prst="roundRect">
              <a:avLst>
                <a:gd name="adj" fmla="val 5954"/>
              </a:avLst>
            </a:prstGeom>
            <a:solidFill>
              <a:srgbClr val="0079D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02" name="Picture 101">
              <a:extLst>
                <a:ext uri="{FF2B5EF4-FFF2-40B4-BE49-F238E27FC236}">
                  <a16:creationId xmlns:a16="http://schemas.microsoft.com/office/drawing/2014/main" id="{990A4341-81BD-49B2-935B-85316E2951BA}"/>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12570" y="2021158"/>
              <a:ext cx="675724" cy="675724"/>
            </a:xfrm>
            <a:prstGeom prst="rect">
              <a:avLst/>
            </a:prstGeom>
          </p:spPr>
        </p:pic>
        <p:sp>
          <p:nvSpPr>
            <p:cNvPr id="103" name="Text Box 5">
              <a:extLst>
                <a:ext uri="{FF2B5EF4-FFF2-40B4-BE49-F238E27FC236}">
                  <a16:creationId xmlns:a16="http://schemas.microsoft.com/office/drawing/2014/main" id="{78C6F646-9D1A-4857-9708-E67A99EF147B}"/>
                </a:ext>
              </a:extLst>
            </p:cNvPr>
            <p:cNvSpPr txBox="1"/>
            <p:nvPr/>
          </p:nvSpPr>
          <p:spPr>
            <a:xfrm>
              <a:off x="1151311" y="2786623"/>
              <a:ext cx="398243" cy="290102"/>
            </a:xfrm>
            <a:prstGeom prst="rect">
              <a:avLst/>
            </a:prstGeom>
            <a:solidFill>
              <a:srgbClr val="0079D6"/>
            </a:solidFill>
            <a:ln w="6350">
              <a:noFill/>
            </a:ln>
          </p:spPr>
          <p:txBody>
            <a:bodyPr rot="0" spcFirstLastPara="0" vert="horz" wrap="none" lIns="91414" tIns="45706" rIns="91414" bIns="45706" numCol="1" spcCol="0" rtlCol="0" fromWordArt="0" anchor="t" anchorCtr="0" forceAA="0" compatLnSpc="1">
              <a:prstTxWarp prst="textNoShape">
                <a:avLst/>
              </a:prstTxWarp>
              <a:noAutofit/>
            </a:bodyPr>
            <a:lstStyle/>
            <a:p>
              <a:pPr marL="0" marR="0" lvl="0" indent="0" algn="ctr" defTabSz="914192" rtl="0" eaLnBrk="1" fontAlgn="auto" latinLnBrk="0" hangingPunct="1">
                <a:lnSpc>
                  <a:spcPct val="105000"/>
                </a:lnSpc>
                <a:spcBef>
                  <a:spcPts val="0"/>
                </a:spcBef>
                <a:spcAft>
                  <a:spcPts val="0"/>
                </a:spcAft>
                <a:buClrTx/>
                <a:buSzTx/>
                <a:buFontTx/>
                <a:buNone/>
                <a:tabLst/>
                <a:defRPr/>
              </a:pPr>
              <a:r>
                <a:rPr kumimoji="0" lang="en-US" sz="117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FD2</a:t>
              </a:r>
            </a:p>
          </p:txBody>
        </p:sp>
      </p:grpSp>
      <p:sp>
        <p:nvSpPr>
          <p:cNvPr id="121" name="TextBox 120">
            <a:extLst>
              <a:ext uri="{FF2B5EF4-FFF2-40B4-BE49-F238E27FC236}">
                <a16:creationId xmlns:a16="http://schemas.microsoft.com/office/drawing/2014/main" id="{B260C48D-E17C-4C6A-986B-8E44C6C7C556}"/>
              </a:ext>
            </a:extLst>
          </p:cNvPr>
          <p:cNvSpPr txBox="1"/>
          <p:nvPr/>
        </p:nvSpPr>
        <p:spPr>
          <a:xfrm>
            <a:off x="715719" y="5077532"/>
            <a:ext cx="1216334" cy="180910"/>
          </a:xfrm>
          <a:prstGeom prst="rect">
            <a:avLst/>
          </a:prstGeom>
          <a:noFill/>
        </p:spPr>
        <p:txBody>
          <a:bodyPr wrap="none" lIns="0" tIns="0" rIns="0" bIns="0" rtlCol="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Storage account 1</a:t>
            </a:r>
          </a:p>
        </p:txBody>
      </p:sp>
      <p:grpSp>
        <p:nvGrpSpPr>
          <p:cNvPr id="122" name="Group 121">
            <a:extLst>
              <a:ext uri="{FF2B5EF4-FFF2-40B4-BE49-F238E27FC236}">
                <a16:creationId xmlns:a16="http://schemas.microsoft.com/office/drawing/2014/main" id="{95E0C3E7-7293-4457-A8AC-33FD8E993C2C}"/>
              </a:ext>
            </a:extLst>
          </p:cNvPr>
          <p:cNvGrpSpPr/>
          <p:nvPr/>
        </p:nvGrpSpPr>
        <p:grpSpPr>
          <a:xfrm>
            <a:off x="2638981" y="3648879"/>
            <a:ext cx="1104059" cy="1232155"/>
            <a:chOff x="1038268" y="3683024"/>
            <a:chExt cx="1160718" cy="1295388"/>
          </a:xfrm>
        </p:grpSpPr>
        <p:grpSp>
          <p:nvGrpSpPr>
            <p:cNvPr id="123" name="Group 122">
              <a:extLst>
                <a:ext uri="{FF2B5EF4-FFF2-40B4-BE49-F238E27FC236}">
                  <a16:creationId xmlns:a16="http://schemas.microsoft.com/office/drawing/2014/main" id="{350B0223-B9BB-48D6-9C50-42271835B0D7}"/>
                </a:ext>
              </a:extLst>
            </p:cNvPr>
            <p:cNvGrpSpPr/>
            <p:nvPr/>
          </p:nvGrpSpPr>
          <p:grpSpPr>
            <a:xfrm>
              <a:off x="1038268" y="4001114"/>
              <a:ext cx="902121" cy="977298"/>
              <a:chOff x="939201" y="3865245"/>
              <a:chExt cx="1097280" cy="1188720"/>
            </a:xfrm>
          </p:grpSpPr>
          <p:pic>
            <p:nvPicPr>
              <p:cNvPr id="127" name="Picture 126">
                <a:extLst>
                  <a:ext uri="{FF2B5EF4-FFF2-40B4-BE49-F238E27FC236}">
                    <a16:creationId xmlns:a16="http://schemas.microsoft.com/office/drawing/2014/main" id="{BF528B45-02F4-45A2-A8F5-4DD79CE2683B}"/>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89402" y="3961166"/>
                <a:ext cx="996878" cy="996878"/>
              </a:xfrm>
              <a:prstGeom prst="rect">
                <a:avLst/>
              </a:prstGeom>
            </p:spPr>
          </p:pic>
          <p:sp>
            <p:nvSpPr>
              <p:cNvPr id="128" name="Rectangle 127">
                <a:extLst>
                  <a:ext uri="{FF2B5EF4-FFF2-40B4-BE49-F238E27FC236}">
                    <a16:creationId xmlns:a16="http://schemas.microsoft.com/office/drawing/2014/main" id="{AB429662-0C6E-4ECB-883C-93EC46CE645B}"/>
                  </a:ext>
                </a:extLst>
              </p:cNvPr>
              <p:cNvSpPr/>
              <p:nvPr/>
            </p:nvSpPr>
            <p:spPr bwMode="auto">
              <a:xfrm>
                <a:off x="939201" y="3865245"/>
                <a:ext cx="1097280" cy="1188720"/>
              </a:xfrm>
              <a:prstGeom prst="rect">
                <a:avLst/>
              </a:prstGeom>
              <a:no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126" name="Picture 125">
              <a:extLst>
                <a:ext uri="{FF2B5EF4-FFF2-40B4-BE49-F238E27FC236}">
                  <a16:creationId xmlns:a16="http://schemas.microsoft.com/office/drawing/2014/main" id="{B204F8D0-AE8B-4758-B919-A4853E64A9CB}"/>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719500" y="3683024"/>
              <a:ext cx="479486" cy="479486"/>
            </a:xfrm>
            <a:prstGeom prst="rect">
              <a:avLst/>
            </a:prstGeom>
          </p:spPr>
        </p:pic>
      </p:grpSp>
      <p:grpSp>
        <p:nvGrpSpPr>
          <p:cNvPr id="129" name="Group 128">
            <a:extLst>
              <a:ext uri="{FF2B5EF4-FFF2-40B4-BE49-F238E27FC236}">
                <a16:creationId xmlns:a16="http://schemas.microsoft.com/office/drawing/2014/main" id="{7940FA89-E818-4323-9AE3-A30381A9D7C8}"/>
              </a:ext>
            </a:extLst>
          </p:cNvPr>
          <p:cNvGrpSpPr/>
          <p:nvPr/>
        </p:nvGrpSpPr>
        <p:grpSpPr>
          <a:xfrm>
            <a:off x="827994" y="3648879"/>
            <a:ext cx="1104059" cy="1232155"/>
            <a:chOff x="1038268" y="3683024"/>
            <a:chExt cx="1160718" cy="1295388"/>
          </a:xfrm>
        </p:grpSpPr>
        <p:grpSp>
          <p:nvGrpSpPr>
            <p:cNvPr id="130" name="Group 129">
              <a:extLst>
                <a:ext uri="{FF2B5EF4-FFF2-40B4-BE49-F238E27FC236}">
                  <a16:creationId xmlns:a16="http://schemas.microsoft.com/office/drawing/2014/main" id="{611EC593-60ED-4166-AF6B-4681C22731DE}"/>
                </a:ext>
              </a:extLst>
            </p:cNvPr>
            <p:cNvGrpSpPr/>
            <p:nvPr/>
          </p:nvGrpSpPr>
          <p:grpSpPr>
            <a:xfrm>
              <a:off x="1038268" y="4001114"/>
              <a:ext cx="902121" cy="977298"/>
              <a:chOff x="939201" y="3865245"/>
              <a:chExt cx="1097280" cy="1188720"/>
            </a:xfrm>
          </p:grpSpPr>
          <p:pic>
            <p:nvPicPr>
              <p:cNvPr id="132" name="Picture 131">
                <a:extLst>
                  <a:ext uri="{FF2B5EF4-FFF2-40B4-BE49-F238E27FC236}">
                    <a16:creationId xmlns:a16="http://schemas.microsoft.com/office/drawing/2014/main" id="{52999BC1-F2F7-4AC3-BD1C-AC809C5CD1EC}"/>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89402" y="3961166"/>
                <a:ext cx="996878" cy="996878"/>
              </a:xfrm>
              <a:prstGeom prst="rect">
                <a:avLst/>
              </a:prstGeom>
            </p:spPr>
          </p:pic>
          <p:sp>
            <p:nvSpPr>
              <p:cNvPr id="133" name="Rectangle 132">
                <a:extLst>
                  <a:ext uri="{FF2B5EF4-FFF2-40B4-BE49-F238E27FC236}">
                    <a16:creationId xmlns:a16="http://schemas.microsoft.com/office/drawing/2014/main" id="{EC47052B-011D-4F3E-BA7C-14ADE2C247A6}"/>
                  </a:ext>
                </a:extLst>
              </p:cNvPr>
              <p:cNvSpPr/>
              <p:nvPr/>
            </p:nvSpPr>
            <p:spPr bwMode="auto">
              <a:xfrm>
                <a:off x="939201" y="3865245"/>
                <a:ext cx="1097280" cy="1188720"/>
              </a:xfrm>
              <a:prstGeom prst="rect">
                <a:avLst/>
              </a:prstGeom>
              <a:no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131" name="Picture 130">
              <a:extLst>
                <a:ext uri="{FF2B5EF4-FFF2-40B4-BE49-F238E27FC236}">
                  <a16:creationId xmlns:a16="http://schemas.microsoft.com/office/drawing/2014/main" id="{95220329-FF84-4F59-BB2B-CB28B72A1334}"/>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719500" y="3683024"/>
              <a:ext cx="479486" cy="479486"/>
            </a:xfrm>
            <a:prstGeom prst="rect">
              <a:avLst/>
            </a:prstGeom>
          </p:spPr>
        </p:pic>
      </p:grpSp>
      <p:grpSp>
        <p:nvGrpSpPr>
          <p:cNvPr id="134" name="Group 133">
            <a:extLst>
              <a:ext uri="{FF2B5EF4-FFF2-40B4-BE49-F238E27FC236}">
                <a16:creationId xmlns:a16="http://schemas.microsoft.com/office/drawing/2014/main" id="{F5FB83DF-71BC-4695-9B9C-68482BCC9371}"/>
              </a:ext>
            </a:extLst>
          </p:cNvPr>
          <p:cNvGrpSpPr/>
          <p:nvPr/>
        </p:nvGrpSpPr>
        <p:grpSpPr>
          <a:xfrm>
            <a:off x="4504783" y="3648879"/>
            <a:ext cx="1104059" cy="1232155"/>
            <a:chOff x="1038268" y="3683024"/>
            <a:chExt cx="1160718" cy="1295388"/>
          </a:xfrm>
        </p:grpSpPr>
        <p:grpSp>
          <p:nvGrpSpPr>
            <p:cNvPr id="135" name="Group 134">
              <a:extLst>
                <a:ext uri="{FF2B5EF4-FFF2-40B4-BE49-F238E27FC236}">
                  <a16:creationId xmlns:a16="http://schemas.microsoft.com/office/drawing/2014/main" id="{908B87AC-5280-47B0-A8E1-4ED9C7C2BA67}"/>
                </a:ext>
              </a:extLst>
            </p:cNvPr>
            <p:cNvGrpSpPr/>
            <p:nvPr/>
          </p:nvGrpSpPr>
          <p:grpSpPr>
            <a:xfrm>
              <a:off x="1038268" y="4001114"/>
              <a:ext cx="902121" cy="977298"/>
              <a:chOff x="939201" y="3865245"/>
              <a:chExt cx="1097280" cy="1188720"/>
            </a:xfrm>
          </p:grpSpPr>
          <p:pic>
            <p:nvPicPr>
              <p:cNvPr id="137" name="Picture 136">
                <a:extLst>
                  <a:ext uri="{FF2B5EF4-FFF2-40B4-BE49-F238E27FC236}">
                    <a16:creationId xmlns:a16="http://schemas.microsoft.com/office/drawing/2014/main" id="{7C3E257E-359C-4C3D-999A-0E81E34DC2F4}"/>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89402" y="3961166"/>
                <a:ext cx="996878" cy="996878"/>
              </a:xfrm>
              <a:prstGeom prst="rect">
                <a:avLst/>
              </a:prstGeom>
            </p:spPr>
          </p:pic>
          <p:sp>
            <p:nvSpPr>
              <p:cNvPr id="138" name="Rectangle 137">
                <a:extLst>
                  <a:ext uri="{FF2B5EF4-FFF2-40B4-BE49-F238E27FC236}">
                    <a16:creationId xmlns:a16="http://schemas.microsoft.com/office/drawing/2014/main" id="{B83CA415-E811-4B1B-9804-CB953A660F3A}"/>
                  </a:ext>
                </a:extLst>
              </p:cNvPr>
              <p:cNvSpPr/>
              <p:nvPr/>
            </p:nvSpPr>
            <p:spPr bwMode="auto">
              <a:xfrm>
                <a:off x="939201" y="3865245"/>
                <a:ext cx="1097280" cy="1188720"/>
              </a:xfrm>
              <a:prstGeom prst="rect">
                <a:avLst/>
              </a:prstGeom>
              <a:noFill/>
              <a:ln>
                <a:solidFill>
                  <a:srgbClr val="007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136" name="Picture 135">
              <a:extLst>
                <a:ext uri="{FF2B5EF4-FFF2-40B4-BE49-F238E27FC236}">
                  <a16:creationId xmlns:a16="http://schemas.microsoft.com/office/drawing/2014/main" id="{25A0DEFB-FB87-44D0-A651-4C6E59FE383F}"/>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719500" y="3683024"/>
              <a:ext cx="479486" cy="479486"/>
            </a:xfrm>
            <a:prstGeom prst="rect">
              <a:avLst/>
            </a:prstGeom>
          </p:spPr>
        </p:pic>
      </p:grpSp>
      <p:sp>
        <p:nvSpPr>
          <p:cNvPr id="139" name="TextBox 138">
            <a:extLst>
              <a:ext uri="{FF2B5EF4-FFF2-40B4-BE49-F238E27FC236}">
                <a16:creationId xmlns:a16="http://schemas.microsoft.com/office/drawing/2014/main" id="{9AD4AA31-68FC-45F9-B792-F2AC178C9D18}"/>
              </a:ext>
            </a:extLst>
          </p:cNvPr>
          <p:cNvSpPr txBox="1"/>
          <p:nvPr/>
        </p:nvSpPr>
        <p:spPr>
          <a:xfrm>
            <a:off x="2565616" y="5077532"/>
            <a:ext cx="1238335" cy="180910"/>
          </a:xfrm>
          <a:prstGeom prst="rect">
            <a:avLst/>
          </a:prstGeom>
          <a:noFill/>
        </p:spPr>
        <p:txBody>
          <a:bodyPr wrap="none" lIns="0" tIns="0" rIns="0" bIns="0" rtlCol="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Storage account 2</a:t>
            </a:r>
          </a:p>
        </p:txBody>
      </p:sp>
      <p:sp>
        <p:nvSpPr>
          <p:cNvPr id="140" name="TextBox 139">
            <a:extLst>
              <a:ext uri="{FF2B5EF4-FFF2-40B4-BE49-F238E27FC236}">
                <a16:creationId xmlns:a16="http://schemas.microsoft.com/office/drawing/2014/main" id="{4C70FC86-FFCF-4388-BAF8-2980A7145BE6}"/>
              </a:ext>
            </a:extLst>
          </p:cNvPr>
          <p:cNvSpPr txBox="1"/>
          <p:nvPr/>
        </p:nvSpPr>
        <p:spPr>
          <a:xfrm>
            <a:off x="4437514" y="5077532"/>
            <a:ext cx="1238598" cy="180910"/>
          </a:xfrm>
          <a:prstGeom prst="rect">
            <a:avLst/>
          </a:prstGeom>
          <a:noFill/>
        </p:spPr>
        <p:txBody>
          <a:bodyPr wrap="none" lIns="0" tIns="0" rIns="0" bIns="0" rtlCol="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5"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rPr>
              <a:t>Storage account 3</a:t>
            </a:r>
          </a:p>
        </p:txBody>
      </p:sp>
      <p:sp>
        <p:nvSpPr>
          <p:cNvPr id="205" name="Text Box 5">
            <a:extLst>
              <a:ext uri="{FF2B5EF4-FFF2-40B4-BE49-F238E27FC236}">
                <a16:creationId xmlns:a16="http://schemas.microsoft.com/office/drawing/2014/main" id="{C0782511-06C6-42E8-8B30-E86505227549}"/>
              </a:ext>
            </a:extLst>
          </p:cNvPr>
          <p:cNvSpPr txBox="1"/>
          <p:nvPr/>
        </p:nvSpPr>
        <p:spPr>
          <a:xfrm>
            <a:off x="2583894" y="5389440"/>
            <a:ext cx="1182168" cy="310204"/>
          </a:xfrm>
          <a:prstGeom prst="rect">
            <a:avLst/>
          </a:prstGeom>
          <a:noFill/>
          <a:ln w="6350">
            <a:noFill/>
          </a:ln>
        </p:spPr>
        <p:txBody>
          <a:bodyPr rot="0" spcFirstLastPara="0" vert="horz" wrap="none" lIns="91414" tIns="45706" rIns="91414" bIns="45706" numCol="1" spcCol="0" rtlCol="0" fromWordArt="0" anchor="t" anchorCtr="0" forceAA="0" compatLnSpc="1">
            <a:prstTxWarp prst="textNoShape">
              <a:avLst/>
            </a:prstTxWarp>
            <a:noAutofit/>
          </a:bodyPr>
          <a:lstStyle/>
          <a:p>
            <a:pPr marL="0" marR="0" lvl="0" indent="0" algn="ctr" defTabSz="914192" rtl="0" eaLnBrk="1" fontAlgn="auto" latinLnBrk="0" hangingPunct="1">
              <a:lnSpc>
                <a:spcPct val="105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FFFFFF">
                    <a:lumMod val="95000"/>
                  </a:srgbClr>
                </a:solidFill>
                <a:effectLst/>
                <a:uLnTx/>
                <a:uFillTx/>
                <a:latin typeface="Segoe UI Semibold" panose="020B0702040204020203" pitchFamily="34" charset="0"/>
                <a:ea typeface="+mn-ea"/>
                <a:cs typeface="+mn-cs"/>
              </a:rPr>
              <a:t>Storage Stamp 1</a:t>
            </a:r>
          </a:p>
        </p:txBody>
      </p:sp>
      <p:grpSp>
        <p:nvGrpSpPr>
          <p:cNvPr id="12" name="Group 11">
            <a:extLst>
              <a:ext uri="{FF2B5EF4-FFF2-40B4-BE49-F238E27FC236}">
                <a16:creationId xmlns:a16="http://schemas.microsoft.com/office/drawing/2014/main" id="{F4DE2B1A-6275-4D26-8C6E-6AD03A8A5162}"/>
              </a:ext>
            </a:extLst>
          </p:cNvPr>
          <p:cNvGrpSpPr/>
          <p:nvPr/>
        </p:nvGrpSpPr>
        <p:grpSpPr>
          <a:xfrm>
            <a:off x="5732942" y="1092156"/>
            <a:ext cx="736713" cy="5376207"/>
            <a:chOff x="5847899" y="1113559"/>
            <a:chExt cx="751486" cy="5484011"/>
          </a:xfrm>
        </p:grpSpPr>
        <p:sp>
          <p:nvSpPr>
            <p:cNvPr id="113" name="TextBox 112"/>
            <p:cNvSpPr txBox="1"/>
            <p:nvPr/>
          </p:nvSpPr>
          <p:spPr>
            <a:xfrm>
              <a:off x="5847899" y="1113559"/>
              <a:ext cx="751486" cy="751486"/>
            </a:xfrm>
            <a:prstGeom prst="ellipse">
              <a:avLst/>
            </a:prstGeom>
            <a:solidFill>
              <a:schemeClr val="bg1"/>
            </a:solidFill>
          </p:spPr>
          <p:txBody>
            <a:bodyPr wrap="square" lIns="0" tIns="0" rIns="0" bIns="0" rtlCol="0" anchor="ctr">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rgbClr val="353535"/>
                  </a:solidFill>
                  <a:effectLst/>
                  <a:uLnTx/>
                  <a:uFillTx/>
                  <a:latin typeface="Segoe UI Semibold" panose="020B0702040204020203" pitchFamily="34" charset="0"/>
                  <a:ea typeface="+mn-ea"/>
                  <a:cs typeface="+mn-cs"/>
                </a:rPr>
                <a:t>VS</a:t>
              </a:r>
            </a:p>
          </p:txBody>
        </p:sp>
        <p:cxnSp>
          <p:nvCxnSpPr>
            <p:cNvPr id="209" name="Straight Connector 208">
              <a:extLst>
                <a:ext uri="{FF2B5EF4-FFF2-40B4-BE49-F238E27FC236}">
                  <a16:creationId xmlns:a16="http://schemas.microsoft.com/office/drawing/2014/main" id="{250861B8-7EB5-461A-BADA-FFBDBCE74065}"/>
                </a:ext>
              </a:extLst>
            </p:cNvPr>
            <p:cNvCxnSpPr>
              <a:cxnSpLocks/>
              <a:stCxn id="113" idx="4"/>
            </p:cNvCxnSpPr>
            <p:nvPr/>
          </p:nvCxnSpPr>
          <p:spPr>
            <a:xfrm>
              <a:off x="6223642" y="1865045"/>
              <a:ext cx="0" cy="4732525"/>
            </a:xfrm>
            <a:prstGeom prst="line">
              <a:avLst/>
            </a:prstGeom>
            <a:solidFill>
              <a:schemeClr val="bg2"/>
            </a:solidFill>
            <a:ln w="6350" cap="flat" cmpd="sng" algn="ctr">
              <a:solidFill>
                <a:schemeClr val="bg1"/>
              </a:solidFill>
              <a:prstDash val="dash"/>
              <a:headEnd type="none" w="med" len="med"/>
              <a:tailEnd type="none" w="med" len="med"/>
            </a:ln>
            <a:effectLst/>
          </p:spPr>
        </p:cxnSp>
      </p:grpSp>
      <p:sp>
        <p:nvSpPr>
          <p:cNvPr id="210" name="Text Box 5">
            <a:extLst>
              <a:ext uri="{FF2B5EF4-FFF2-40B4-BE49-F238E27FC236}">
                <a16:creationId xmlns:a16="http://schemas.microsoft.com/office/drawing/2014/main" id="{629CF6F3-6E7E-473C-B4B2-FF31A0977C3F}"/>
              </a:ext>
            </a:extLst>
          </p:cNvPr>
          <p:cNvSpPr txBox="1"/>
          <p:nvPr/>
        </p:nvSpPr>
        <p:spPr>
          <a:xfrm>
            <a:off x="458810" y="5917989"/>
            <a:ext cx="4654569" cy="244398"/>
          </a:xfrm>
          <a:prstGeom prst="rect">
            <a:avLst/>
          </a:prstGeom>
          <a:noFill/>
        </p:spPr>
        <p:txBody>
          <a:bodyPr wrap="square" lIns="0" tIns="0" rIns="0" bIns="0" rtlCol="0" anchor="t">
            <a:noAutofit/>
          </a:bodyPr>
          <a:lstStyle>
            <a:defPPr>
              <a:defRPr lang="en-US"/>
            </a:defPPr>
            <a:lvl1pPr>
              <a:lnSpc>
                <a:spcPct val="90000"/>
              </a:lnSpc>
              <a:spcAft>
                <a:spcPts val="600"/>
              </a:spcAft>
              <a:defRPr sz="2400">
                <a:gradFill>
                  <a:gsLst>
                    <a:gs pos="2917">
                      <a:schemeClr val="tx1"/>
                    </a:gs>
                    <a:gs pos="30000">
                      <a:schemeClr val="tx1"/>
                    </a:gs>
                  </a:gsLst>
                  <a:lin ang="5400000" scaled="0"/>
                </a:gradFill>
              </a:defRPr>
            </a:lvl1pPr>
          </a:lstStyle>
          <a:p>
            <a:pPr marL="0" marR="0" lvl="0" indent="0" algn="l" defTabSz="914192"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FFFFFF">
                    <a:lumMod val="95000"/>
                  </a:srgbClr>
                </a:solidFill>
                <a:effectLst/>
                <a:uLnTx/>
                <a:uFillTx/>
                <a:latin typeface="Segoe UI Semilight"/>
                <a:ea typeface="+mn-ea"/>
                <a:cs typeface="+mn-cs"/>
              </a:rPr>
              <a:t>VMs susceptible to single storage stamp failures</a:t>
            </a:r>
          </a:p>
        </p:txBody>
      </p:sp>
      <p:cxnSp>
        <p:nvCxnSpPr>
          <p:cNvPr id="212" name="Straight Connector 211">
            <a:extLst>
              <a:ext uri="{FF2B5EF4-FFF2-40B4-BE49-F238E27FC236}">
                <a16:creationId xmlns:a16="http://schemas.microsoft.com/office/drawing/2014/main" id="{74C5ACE2-B58A-455E-9AB1-E5B223653B9D}"/>
              </a:ext>
            </a:extLst>
          </p:cNvPr>
          <p:cNvCxnSpPr>
            <a:cxnSpLocks/>
            <a:endCxn id="87" idx="2"/>
          </p:cNvCxnSpPr>
          <p:nvPr/>
        </p:nvCxnSpPr>
        <p:spPr>
          <a:xfrm flipV="1">
            <a:off x="1359434" y="3006508"/>
            <a:ext cx="0" cy="944934"/>
          </a:xfrm>
          <a:prstGeom prst="line">
            <a:avLst/>
          </a:prstGeom>
          <a:ln w="63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6577EB0F-28D2-4A48-991C-27E795FA0422}"/>
              </a:ext>
            </a:extLst>
          </p:cNvPr>
          <p:cNvCxnSpPr>
            <a:cxnSpLocks/>
          </p:cNvCxnSpPr>
          <p:nvPr/>
        </p:nvCxnSpPr>
        <p:spPr>
          <a:xfrm flipV="1">
            <a:off x="3174977" y="3006508"/>
            <a:ext cx="0" cy="944934"/>
          </a:xfrm>
          <a:prstGeom prst="line">
            <a:avLst/>
          </a:prstGeom>
          <a:ln w="63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5F4149BC-85F1-405D-BB1E-CD2F4591CE53}"/>
              </a:ext>
            </a:extLst>
          </p:cNvPr>
          <p:cNvCxnSpPr>
            <a:cxnSpLocks/>
          </p:cNvCxnSpPr>
          <p:nvPr/>
        </p:nvCxnSpPr>
        <p:spPr>
          <a:xfrm flipV="1">
            <a:off x="4945132" y="3006508"/>
            <a:ext cx="0" cy="944934"/>
          </a:xfrm>
          <a:prstGeom prst="line">
            <a:avLst/>
          </a:prstGeom>
          <a:ln w="63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397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10.xml><?xml version="1.0" encoding="utf-8"?>
<a:theme xmlns:a="http://schemas.openxmlformats.org/drawingml/2006/main" name="2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11.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_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3.xml><?xml version="1.0" encoding="utf-8"?>
<a:theme xmlns:a="http://schemas.openxmlformats.org/drawingml/2006/main" name="1_WHITE TEMPLATE">
  <a:themeElements>
    <a:clrScheme name="Custom 17">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FFC000"/>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4.xml><?xml version="1.0" encoding="utf-8"?>
<a:theme xmlns:a="http://schemas.openxmlformats.org/drawingml/2006/main" name="WHITE TEMPLATE">
  <a:themeElements>
    <a:clrScheme name="Custom 2">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FFC000"/>
      </a:hlink>
      <a:folHlink>
        <a:srgbClr val="FFC0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5.xml><?xml version="1.0" encoding="utf-8"?>
<a:theme xmlns:a="http://schemas.openxmlformats.org/drawingml/2006/main" name="VLAB Template">
  <a:themeElements>
    <a:clrScheme name="Volume Licensing Customer Advisory Board">
      <a:dk1>
        <a:srgbClr val="2F2F2F"/>
      </a:dk1>
      <a:lt1>
        <a:srgbClr val="FFFFFF"/>
      </a:lt1>
      <a:dk2>
        <a:srgbClr val="2F2F2F"/>
      </a:dk2>
      <a:lt2>
        <a:srgbClr val="FFFFFF"/>
      </a:lt2>
      <a:accent1>
        <a:srgbClr val="0078D7"/>
      </a:accent1>
      <a:accent2>
        <a:srgbClr val="00BCF2"/>
      </a:accent2>
      <a:accent3>
        <a:srgbClr val="002050"/>
      </a:accent3>
      <a:accent4>
        <a:srgbClr val="008272"/>
      </a:accent4>
      <a:accent5>
        <a:srgbClr val="00B294"/>
      </a:accent5>
      <a:accent6>
        <a:srgbClr val="5C2D91"/>
      </a:accent6>
      <a:hlink>
        <a:srgbClr val="0078D7"/>
      </a:hlink>
      <a:folHlink>
        <a:srgbClr val="0078D7"/>
      </a:folHlink>
    </a:clrScheme>
    <a:fontScheme name="Segoe">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6.xml><?xml version="1.0" encoding="utf-8"?>
<a:theme xmlns:a="http://schemas.openxmlformats.org/drawingml/2006/main" name="3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7.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docProps/app.xml><?xml version="1.0" encoding="utf-8"?>
<Properties xmlns="http://schemas.openxmlformats.org/officeDocument/2006/extended-properties" xmlns:vt="http://schemas.openxmlformats.org/officeDocument/2006/docPropsVTypes">
  <TotalTime>128</TotalTime>
  <Words>4655</Words>
  <Application>Microsoft Office PowerPoint</Application>
  <PresentationFormat>Widescreen</PresentationFormat>
  <Paragraphs>998</Paragraphs>
  <Slides>47</Slides>
  <Notes>43</Notes>
  <HiddenSlides>5</HiddenSlides>
  <MMClips>0</MMClips>
  <ScaleCrop>false</ScaleCrop>
  <HeadingPairs>
    <vt:vector size="8" baseType="variant">
      <vt:variant>
        <vt:lpstr>Fonts Used</vt:lpstr>
      </vt:variant>
      <vt:variant>
        <vt:i4>14</vt:i4>
      </vt:variant>
      <vt:variant>
        <vt:lpstr>Theme</vt:lpstr>
      </vt:variant>
      <vt:variant>
        <vt:i4>13</vt:i4>
      </vt:variant>
      <vt:variant>
        <vt:lpstr>Embedded OLE Servers</vt:lpstr>
      </vt:variant>
      <vt:variant>
        <vt:i4>1</vt:i4>
      </vt:variant>
      <vt:variant>
        <vt:lpstr>Slide Titles</vt:lpstr>
      </vt:variant>
      <vt:variant>
        <vt:i4>47</vt:i4>
      </vt:variant>
    </vt:vector>
  </HeadingPairs>
  <TitlesOfParts>
    <vt:vector size="75" baseType="lpstr">
      <vt:lpstr>MS PGothic</vt:lpstr>
      <vt:lpstr>Arial</vt:lpstr>
      <vt:lpstr>Avenir LT Std 45 Book</vt:lpstr>
      <vt:lpstr>Avenir LT Std 65 Medium</vt:lpstr>
      <vt:lpstr>Calibri</vt:lpstr>
      <vt:lpstr>Calibri Light</vt:lpstr>
      <vt:lpstr>Consolas</vt:lpstr>
      <vt:lpstr>Segoe Pro Semibold</vt:lpstr>
      <vt:lpstr>Segoe Pro SemiLight</vt:lpstr>
      <vt:lpstr>Segoe UI</vt:lpstr>
      <vt:lpstr>Segoe UI Light</vt:lpstr>
      <vt:lpstr>Segoe UI Semibold</vt:lpstr>
      <vt:lpstr>Segoe UI Semilight</vt:lpstr>
      <vt:lpstr>Wingdings</vt:lpstr>
      <vt:lpstr>5-50113_Microsoft_Ready_Light_Template</vt:lpstr>
      <vt:lpstr>5-30711_TR22_BO_CT_Template</vt:lpstr>
      <vt:lpstr>1_WHITE TEMPLATE</vt:lpstr>
      <vt:lpstr>WHITE TEMPLATE</vt:lpstr>
      <vt:lpstr>VLAB Template</vt:lpstr>
      <vt:lpstr>3_5-50091_TR24_BO_CT_Template</vt:lpstr>
      <vt:lpstr>5-50111_Build 2017_LIGHT GRAY TEMPLATE</vt:lpstr>
      <vt:lpstr>5-30721_Build_2016_Template_Light</vt:lpstr>
      <vt:lpstr>1_5-30721_Build_2016_Template_Light</vt:lpstr>
      <vt:lpstr>2_5-50091_TR24_BO_CT_Template</vt:lpstr>
      <vt:lpstr>5-50173_Microsoft_Ready_Dark_Template</vt:lpstr>
      <vt:lpstr>Office Theme</vt:lpstr>
      <vt:lpstr>1_5-50173_Microsoft_Ready_Dark_Template</vt:lpstr>
      <vt:lpstr>think-cell Slide</vt:lpstr>
      <vt:lpstr>Azure Storage Overview</vt:lpstr>
      <vt:lpstr>Azure Storage</vt:lpstr>
      <vt:lpstr>Azure Storage Services</vt:lpstr>
      <vt:lpstr>Azure Storage</vt:lpstr>
      <vt:lpstr>Helping customers choose the right storage</vt:lpstr>
      <vt:lpstr>Azure Disks</vt:lpstr>
      <vt:lpstr>What are Managed Disks?</vt:lpstr>
      <vt:lpstr>What are Managed Disks</vt:lpstr>
      <vt:lpstr>Better Storage Resiliency with Managed Disks </vt:lpstr>
      <vt:lpstr>Managed Disks: Improve availability</vt:lpstr>
      <vt:lpstr>Managed Disks: Reusable custom images</vt:lpstr>
      <vt:lpstr>Single ARM VM conversion to Managed Disks</vt:lpstr>
      <vt:lpstr>Managed Disks – Value Proposition</vt:lpstr>
      <vt:lpstr>Managed Disks</vt:lpstr>
      <vt:lpstr>Enhanced fault isolation with Managed Disks</vt:lpstr>
      <vt:lpstr>Disks - Best Practices</vt:lpstr>
      <vt:lpstr>Azure Files</vt:lpstr>
      <vt:lpstr>What is Azure Files?</vt:lpstr>
      <vt:lpstr>Use Case 1: General Purpose Files as-a-service</vt:lpstr>
      <vt:lpstr>Use Case 2: Migrate applications to the cloud</vt:lpstr>
      <vt:lpstr>Use Case 3: Integrate modern applications</vt:lpstr>
      <vt:lpstr>Use Case 4: Simplify hosting HA workload data</vt:lpstr>
      <vt:lpstr>PowerPoint Presentation</vt:lpstr>
      <vt:lpstr>Files - Best Practices</vt:lpstr>
      <vt:lpstr>File Share Roadmap</vt:lpstr>
      <vt:lpstr>File Share Backups</vt:lpstr>
      <vt:lpstr>Azure Enterprise NFS Service Overview</vt:lpstr>
      <vt:lpstr>Azure NetApp File Service</vt:lpstr>
      <vt:lpstr>Avere Hybrid Cloud</vt:lpstr>
      <vt:lpstr>Archive Regional Availability @ GA</vt:lpstr>
      <vt:lpstr>Azure Storage Durability</vt:lpstr>
      <vt:lpstr>Azure Storage  Security &amp; Compliance</vt:lpstr>
      <vt:lpstr>Azure Storage Architecture</vt:lpstr>
      <vt:lpstr>Large Blob Writes - Current</vt:lpstr>
      <vt:lpstr>High Throughput Block Blobs</vt:lpstr>
      <vt:lpstr>Blob Storage Serverless Compute</vt:lpstr>
      <vt:lpstr>Contemporary Cloud Data Lake</vt:lpstr>
      <vt:lpstr>Azure Files vs. Disks</vt:lpstr>
      <vt:lpstr>Azure Table Storage Overview</vt:lpstr>
      <vt:lpstr>Azure Queues Overview</vt:lpstr>
      <vt:lpstr>Azure Blob Storage Overview</vt:lpstr>
      <vt:lpstr>Blob Tiered Storage</vt:lpstr>
      <vt:lpstr>Types of Blobs</vt:lpstr>
      <vt:lpstr>Azure Storage Offerings</vt:lpstr>
      <vt:lpstr>Azure Storage Architecture</vt:lpstr>
      <vt:lpstr>Azure Storage - Device Transport Options</vt:lpstr>
      <vt:lpstr>PowerPoint Presentation</vt:lpstr>
    </vt:vector>
  </TitlesOfParts>
  <Company>Windows 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Storage overview - managed disks and storage accounts, planning storage performance</dc:title>
  <dc:creator>Naveen Vasireddy</dc:creator>
  <cp:lastModifiedBy>Kirill Kotlyarenko</cp:lastModifiedBy>
  <cp:revision>9</cp:revision>
  <dcterms:created xsi:type="dcterms:W3CDTF">2018-05-31T21:19:57Z</dcterms:created>
  <dcterms:modified xsi:type="dcterms:W3CDTF">2018-06-05T20:01:11Z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kirilk@microsoft.com</vt:lpwstr>
  </property>
  <property fmtid="{D5CDD505-2E9C-101B-9397-08002B2CF9AE}" pid="5" name="MSIP_Label_f42aa342-8706-4288-bd11-ebb85995028c_SetDate">
    <vt:lpwstr>2018-06-05T04:55:14.5029367Z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